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2" r:id="rId2"/>
    <p:sldId id="290" r:id="rId3"/>
    <p:sldId id="289" r:id="rId4"/>
    <p:sldId id="273" r:id="rId5"/>
    <p:sldId id="265" r:id="rId6"/>
    <p:sldId id="293" r:id="rId7"/>
    <p:sldId id="264" r:id="rId8"/>
    <p:sldId id="276" r:id="rId9"/>
    <p:sldId id="274" r:id="rId10"/>
    <p:sldId id="268" r:id="rId11"/>
    <p:sldId id="277" r:id="rId12"/>
    <p:sldId id="299"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666" y="-9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708C5-59B3-5B4A-8DBC-EBE21E0E5CCC}" type="datetimeFigureOut">
              <a:rPr lang="en-US"/>
              <a:pPr/>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EE36D-9C2F-6B44-9B6F-A735734ADF9A}" type="slidenum">
              <a:rPr lang="en-US"/>
              <a:pPr/>
              <a:t>‹#›</a:t>
            </a:fld>
            <a:endParaRPr lang="en-US"/>
          </a:p>
        </p:txBody>
      </p:sp>
    </p:spTree>
    <p:extLst>
      <p:ext uri="{BB962C8B-B14F-4D97-AF65-F5344CB8AC3E}">
        <p14:creationId xmlns:p14="http://schemas.microsoft.com/office/powerpoint/2010/main" xmlns="" val="211522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F85178-2610-B145-A4EE-CB442C4D6AEB}" type="slidenum">
              <a:rPr lang="en-US" altLang="en-US"/>
              <a:pPr/>
              <a:t>1</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p:txBody>
          <a:bodyPr/>
          <a:lstStyle/>
          <a:p>
            <a:pPr eaLnBrk="1" hangingPunct="1"/>
            <a:endParaRPr lang="id-ID" altLang="en-US"/>
          </a:p>
        </p:txBody>
      </p:sp>
    </p:spTree>
    <p:extLst>
      <p:ext uri="{BB962C8B-B14F-4D97-AF65-F5344CB8AC3E}">
        <p14:creationId xmlns:p14="http://schemas.microsoft.com/office/powerpoint/2010/main" xmlns="" val="19862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19313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pPr/>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xmlns=""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1255768" y="1995582"/>
            <a:ext cx="9753600" cy="2450345"/>
          </a:xfrm>
          <a:prstGeom prst="frame">
            <a:avLst>
              <a:gd name="adj1" fmla="val 336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3" cstate="print"/>
          <a:srcRect b="17380"/>
          <a:stretch/>
        </p:blipFill>
        <p:spPr>
          <a:xfrm rot="727719">
            <a:off x="7199883" y="844687"/>
            <a:ext cx="3432633" cy="3951913"/>
          </a:xfrm>
          <a:prstGeom prst="rect">
            <a:avLst/>
          </a:prstGeom>
        </p:spPr>
      </p:pic>
      <p:pic>
        <p:nvPicPr>
          <p:cNvPr id="12" name="Picture 11"/>
          <p:cNvPicPr>
            <a:picLocks noChangeAspect="1"/>
          </p:cNvPicPr>
          <p:nvPr/>
        </p:nvPicPr>
        <p:blipFill>
          <a:blip r:embed="rId4" cstate="print"/>
          <a:stretch>
            <a:fillRect/>
          </a:stretch>
        </p:blipFill>
        <p:spPr>
          <a:xfrm>
            <a:off x="216829" y="-3993223"/>
            <a:ext cx="371708" cy="366893"/>
          </a:xfrm>
          <a:prstGeom prst="rect">
            <a:avLst/>
          </a:prstGeom>
          <a:ln>
            <a:noFill/>
          </a:ln>
          <a:effectLst>
            <a:outerShdw blurRad="292100" dist="139700" dir="2700000" algn="tl" rotWithShape="0">
              <a:srgbClr val="333333">
                <a:alpha val="65000"/>
              </a:srgbClr>
            </a:outerShdw>
          </a:effectLst>
        </p:spPr>
      </p:pic>
      <p:sp>
        <p:nvSpPr>
          <p:cNvPr id="2" name="Rectangle 1"/>
          <p:cNvSpPr txBox="1"/>
          <p:nvPr/>
        </p:nvSpPr>
        <p:spPr>
          <a:xfrm>
            <a:off x="2366845" y="2628781"/>
            <a:ext cx="8912369" cy="800219"/>
          </a:xfrm>
          <a:prstGeom prst="rect">
            <a:avLst/>
          </a:prstGeom>
        </p:spPr>
        <p:txBody>
          <a:bodyPr wrap="square">
            <a:spAutoFit/>
          </a:bodyPr>
          <a:lstStyle/>
          <a:p>
            <a:pPr algn="ctr"/>
            <a:r>
              <a:rPr lang="en-US" sz="4600" b="1" dirty="0" err="1">
                <a:latin typeface="Corbel" charset="0"/>
                <a:ea typeface="Corbel" charset="0"/>
                <a:cs typeface="Corbel" charset="0"/>
              </a:rPr>
              <a:t>PENYUSUNAN</a:t>
            </a:r>
            <a:r>
              <a:rPr lang="en-US" sz="4600" b="1" dirty="0">
                <a:latin typeface="Corbel" charset="0"/>
                <a:ea typeface="Corbel" charset="0"/>
                <a:cs typeface="Corbel" charset="0"/>
              </a:rPr>
              <a:t> KARYA ILMIAH</a:t>
            </a:r>
          </a:p>
        </p:txBody>
      </p:sp>
      <p:sp>
        <p:nvSpPr>
          <p:cNvPr id="10" name="Rectangle 9"/>
          <p:cNvSpPr/>
          <p:nvPr/>
        </p:nvSpPr>
        <p:spPr>
          <a:xfrm>
            <a:off x="1255768" y="4606248"/>
            <a:ext cx="9753600" cy="91938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err="1">
                <a:solidFill>
                  <a:schemeClr val="accent4">
                    <a:lumMod val="60000"/>
                    <a:lumOff val="40000"/>
                  </a:schemeClr>
                </a:solidFill>
                <a:latin typeface="Corbel" charset="0"/>
                <a:ea typeface="Corbel" charset="0"/>
                <a:cs typeface="Corbel" charset="0"/>
              </a:rPr>
              <a:t>Materi</a:t>
            </a:r>
            <a:r>
              <a:rPr lang="en-US" sz="1700" b="1" dirty="0">
                <a:solidFill>
                  <a:schemeClr val="accent4">
                    <a:lumMod val="60000"/>
                    <a:lumOff val="40000"/>
                  </a:schemeClr>
                </a:solidFill>
                <a:latin typeface="Corbel" charset="0"/>
                <a:ea typeface="Corbel" charset="0"/>
                <a:cs typeface="Corbel" charset="0"/>
              </a:rPr>
              <a:t> </a:t>
            </a:r>
            <a:r>
              <a:rPr lang="en-US" sz="1700" b="1" dirty="0" err="1">
                <a:solidFill>
                  <a:schemeClr val="accent4">
                    <a:lumMod val="60000"/>
                    <a:lumOff val="40000"/>
                  </a:schemeClr>
                </a:solidFill>
                <a:latin typeface="Corbel" charset="0"/>
                <a:ea typeface="Corbel" charset="0"/>
                <a:cs typeface="Corbel" charset="0"/>
              </a:rPr>
              <a:t>Pertemuan</a:t>
            </a:r>
            <a:r>
              <a:rPr lang="en-US" sz="1700" b="1" dirty="0">
                <a:solidFill>
                  <a:schemeClr val="accent4">
                    <a:lumMod val="60000"/>
                    <a:lumOff val="40000"/>
                  </a:schemeClr>
                </a:solidFill>
                <a:latin typeface="Corbel" charset="0"/>
                <a:ea typeface="Corbel" charset="0"/>
                <a:cs typeface="Corbel" charset="0"/>
              </a:rPr>
              <a:t> Ke-5 </a:t>
            </a:r>
            <a:r>
              <a:rPr lang="en-US" sz="1700" b="1" dirty="0" err="1">
                <a:solidFill>
                  <a:schemeClr val="accent4">
                    <a:lumMod val="60000"/>
                    <a:lumOff val="40000"/>
                  </a:schemeClr>
                </a:solidFill>
                <a:latin typeface="Corbel" charset="0"/>
                <a:ea typeface="Corbel" charset="0"/>
                <a:cs typeface="Corbel" charset="0"/>
              </a:rPr>
              <a:t>pada</a:t>
            </a:r>
            <a:r>
              <a:rPr lang="en-US" sz="1700" b="1" dirty="0">
                <a:solidFill>
                  <a:schemeClr val="accent4">
                    <a:lumMod val="60000"/>
                    <a:lumOff val="40000"/>
                  </a:schemeClr>
                </a:solidFill>
                <a:latin typeface="Corbel" charset="0"/>
                <a:ea typeface="Corbel" charset="0"/>
                <a:cs typeface="Corbel" charset="0"/>
              </a:rPr>
              <a:t> </a:t>
            </a:r>
            <a:r>
              <a:rPr lang="en-US" sz="1700" b="1" dirty="0" err="1">
                <a:solidFill>
                  <a:schemeClr val="accent4">
                    <a:lumMod val="60000"/>
                    <a:lumOff val="40000"/>
                  </a:schemeClr>
                </a:solidFill>
                <a:latin typeface="Corbel" charset="0"/>
                <a:ea typeface="Corbel" charset="0"/>
                <a:cs typeface="Corbel" charset="0"/>
              </a:rPr>
              <a:t>Perkuliahan</a:t>
            </a:r>
            <a:endParaRPr lang="en-US" sz="1700" b="1" dirty="0">
              <a:solidFill>
                <a:schemeClr val="accent4">
                  <a:lumMod val="60000"/>
                  <a:lumOff val="40000"/>
                </a:schemeClr>
              </a:solidFill>
              <a:latin typeface="Corbel" charset="0"/>
              <a:ea typeface="Corbel" charset="0"/>
              <a:cs typeface="Corbel" charset="0"/>
            </a:endParaRPr>
          </a:p>
          <a:p>
            <a:pPr algn="ctr"/>
            <a:r>
              <a:rPr lang="en-US" sz="1700" b="1" dirty="0">
                <a:solidFill>
                  <a:schemeClr val="accent4">
                    <a:lumMod val="60000"/>
                    <a:lumOff val="40000"/>
                  </a:schemeClr>
                </a:solidFill>
                <a:latin typeface="Corbel" charset="0"/>
                <a:ea typeface="Corbel" charset="0"/>
                <a:cs typeface="Corbel" charset="0"/>
              </a:rPr>
              <a:t> di Prodi Magister </a:t>
            </a:r>
            <a:r>
              <a:rPr lang="en-US" sz="1700" b="1" dirty="0" err="1" smtClean="0">
                <a:solidFill>
                  <a:schemeClr val="accent4">
                    <a:lumMod val="60000"/>
                    <a:lumOff val="40000"/>
                  </a:schemeClr>
                </a:solidFill>
                <a:latin typeface="Corbel" charset="0"/>
                <a:ea typeface="Corbel" charset="0"/>
                <a:cs typeface="Corbel" charset="0"/>
              </a:rPr>
              <a:t>Hukum</a:t>
            </a:r>
            <a:r>
              <a:rPr lang="en-US" sz="1700" b="1" dirty="0" smtClean="0">
                <a:solidFill>
                  <a:schemeClr val="accent4">
                    <a:lumMod val="60000"/>
                    <a:lumOff val="40000"/>
                  </a:schemeClr>
                </a:solidFill>
                <a:latin typeface="Corbel" charset="0"/>
                <a:ea typeface="Corbel" charset="0"/>
                <a:cs typeface="Corbel" charset="0"/>
              </a:rPr>
              <a:t> </a:t>
            </a:r>
            <a:r>
              <a:rPr lang="en-US" sz="1700" b="1" dirty="0">
                <a:solidFill>
                  <a:schemeClr val="accent4">
                    <a:lumMod val="60000"/>
                    <a:lumOff val="40000"/>
                  </a:schemeClr>
                </a:solidFill>
                <a:latin typeface="Corbel" charset="0"/>
                <a:ea typeface="Corbel" charset="0"/>
                <a:cs typeface="Corbel" charset="0"/>
              </a:rPr>
              <a:t>PPs UNPRI</a:t>
            </a:r>
          </a:p>
        </p:txBody>
      </p:sp>
      <p:sp>
        <p:nvSpPr>
          <p:cNvPr id="6" name="Rectangle 5"/>
          <p:cNvSpPr txBox="1"/>
          <p:nvPr/>
        </p:nvSpPr>
        <p:spPr>
          <a:xfrm>
            <a:off x="3831477" y="3358197"/>
            <a:ext cx="4821769" cy="615553"/>
          </a:xfrm>
          <a:prstGeom prst="rect">
            <a:avLst/>
          </a:prstGeom>
        </p:spPr>
        <p:txBody>
          <a:bodyPr wrap="none">
            <a:spAutoFit/>
          </a:bodyPr>
          <a:lstStyle/>
          <a:p>
            <a:pPr algn="ctr"/>
            <a:r>
              <a:rPr lang="en-US" sz="3400" b="1" dirty="0">
                <a:latin typeface="Corbel" charset="0"/>
                <a:ea typeface="Corbel" charset="0"/>
                <a:cs typeface="Corbel" charset="0"/>
              </a:rPr>
              <a:t>ILMIAH BEBAS </a:t>
            </a:r>
            <a:r>
              <a:rPr lang="en-US" sz="3400" b="1" dirty="0" err="1">
                <a:latin typeface="Corbel" charset="0"/>
                <a:ea typeface="Corbel" charset="0"/>
                <a:cs typeface="Corbel" charset="0"/>
              </a:rPr>
              <a:t>PLAGIAT</a:t>
            </a:r>
            <a:endParaRPr lang="en-US" sz="3400" b="1" dirty="0">
              <a:latin typeface="Corbel" charset="0"/>
              <a:ea typeface="Corbel" charset="0"/>
              <a:cs typeface="Corbel" charset="0"/>
            </a:endParaRPr>
          </a:p>
        </p:txBody>
      </p:sp>
    </p:spTree>
    <p:extLst>
      <p:ext uri="{BB962C8B-B14F-4D97-AF65-F5344CB8AC3E}">
        <p14:creationId xmlns:p14="http://schemas.microsoft.com/office/powerpoint/2010/main" xmlns="" val="102402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1376" y="2181321"/>
            <a:ext cx="5316781" cy="3600986"/>
          </a:xfrm>
          <a:prstGeom prst="rect">
            <a:avLst/>
          </a:prstGeom>
          <a:noFill/>
          <a:ln>
            <a:solidFill>
              <a:srgbClr val="FF0000"/>
            </a:solidFill>
          </a:ln>
        </p:spPr>
        <p:txBody>
          <a:bodyPr wrap="square" rtlCol="0">
            <a:spAutoFit/>
          </a:bodyPr>
          <a:lstStyle/>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a:p>
            <a:endParaRPr lang="en-US" sz="1200">
              <a:solidFill>
                <a:srgbClr val="C00000"/>
              </a:solidFill>
            </a:endParaRPr>
          </a:p>
        </p:txBody>
      </p:sp>
      <p:sp>
        <p:nvSpPr>
          <p:cNvPr id="11" name="Rectangle 10"/>
          <p:cNvSpPr/>
          <p:nvPr/>
        </p:nvSpPr>
        <p:spPr>
          <a:xfrm>
            <a:off x="1233872" y="3293948"/>
            <a:ext cx="5001801" cy="1229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Arial" charset="0"/>
                <a:ea typeface="Arial" charset="0"/>
                <a:cs typeface="Arial" charset="0"/>
              </a:rPr>
              <a:t>b. </a:t>
            </a:r>
            <a:r>
              <a:rPr lang="en-US" b="1">
                <a:solidFill>
                  <a:schemeClr val="tx1"/>
                </a:solidFill>
                <a:latin typeface="Arial" charset="0"/>
                <a:ea typeface="Arial" charset="0"/>
                <a:cs typeface="Arial" charset="0"/>
              </a:rPr>
              <a:t>mengacu dan/atau mengutip secara acak istilah, kata-kata dan/atau kalimat, data dan/atau informasi</a:t>
            </a:r>
            <a:r>
              <a:rPr lang="en-US">
                <a:solidFill>
                  <a:schemeClr val="tx1"/>
                </a:solidFill>
                <a:latin typeface="Arial" charset="0"/>
                <a:ea typeface="Arial" charset="0"/>
                <a:cs typeface="Arial" charset="0"/>
              </a:rPr>
              <a:t> dari suatu </a:t>
            </a:r>
            <a:r>
              <a:rPr lang="en-US" u="sng">
                <a:solidFill>
                  <a:schemeClr val="tx1"/>
                </a:solidFill>
                <a:latin typeface="Arial" charset="0"/>
                <a:ea typeface="Arial" charset="0"/>
                <a:cs typeface="Arial" charset="0"/>
              </a:rPr>
              <a:t>sumber secara memadai</a:t>
            </a:r>
            <a:r>
              <a:rPr lang="en-US">
                <a:solidFill>
                  <a:schemeClr val="tx1"/>
                </a:solidFill>
                <a:latin typeface="Arial" charset="0"/>
                <a:ea typeface="Arial" charset="0"/>
                <a:cs typeface="Arial" charset="0"/>
              </a:rPr>
              <a:t>;</a:t>
            </a:r>
          </a:p>
        </p:txBody>
      </p:sp>
      <p:sp>
        <p:nvSpPr>
          <p:cNvPr id="12" name="Rectangle 11"/>
          <p:cNvSpPr/>
          <p:nvPr/>
        </p:nvSpPr>
        <p:spPr>
          <a:xfrm>
            <a:off x="6447028" y="1395502"/>
            <a:ext cx="4780391" cy="9076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Arial" charset="0"/>
                <a:ea typeface="Arial" charset="0"/>
                <a:cs typeface="Arial" charset="0"/>
              </a:rPr>
              <a:t>c. </a:t>
            </a:r>
            <a:r>
              <a:rPr lang="en-US" b="1">
                <a:solidFill>
                  <a:schemeClr val="tx1"/>
                </a:solidFill>
                <a:latin typeface="Arial" charset="0"/>
                <a:ea typeface="Arial" charset="0"/>
                <a:cs typeface="Arial" charset="0"/>
              </a:rPr>
              <a:t>menggunakan sumber gagasan, pendapat, pandangan, atau teori</a:t>
            </a:r>
            <a:r>
              <a:rPr lang="en-US">
                <a:solidFill>
                  <a:schemeClr val="tx1"/>
                </a:solidFill>
                <a:latin typeface="Arial" charset="0"/>
                <a:ea typeface="Arial" charset="0"/>
                <a:cs typeface="Arial" charset="0"/>
              </a:rPr>
              <a:t> tanpa menyatakan </a:t>
            </a:r>
            <a:r>
              <a:rPr lang="en-US" u="sng">
                <a:solidFill>
                  <a:schemeClr val="tx1"/>
                </a:solidFill>
                <a:latin typeface="Arial" charset="0"/>
                <a:ea typeface="Arial" charset="0"/>
                <a:cs typeface="Arial" charset="0"/>
              </a:rPr>
              <a:t>sumber secara memadai</a:t>
            </a:r>
            <a:r>
              <a:rPr lang="en-US">
                <a:solidFill>
                  <a:schemeClr val="tx1"/>
                </a:solidFill>
                <a:latin typeface="Arial" charset="0"/>
                <a:ea typeface="Arial" charset="0"/>
                <a:cs typeface="Arial" charset="0"/>
              </a:rPr>
              <a:t>;</a:t>
            </a:r>
          </a:p>
        </p:txBody>
      </p:sp>
      <p:sp>
        <p:nvSpPr>
          <p:cNvPr id="13" name="Rectangle 12"/>
          <p:cNvSpPr/>
          <p:nvPr/>
        </p:nvSpPr>
        <p:spPr>
          <a:xfrm>
            <a:off x="6447028" y="2535415"/>
            <a:ext cx="4766950" cy="1627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Arial" charset="0"/>
                <a:ea typeface="Arial" charset="0"/>
                <a:cs typeface="Arial" charset="0"/>
              </a:rPr>
              <a:t>d. </a:t>
            </a:r>
            <a:r>
              <a:rPr lang="en-US" b="1">
                <a:solidFill>
                  <a:schemeClr val="tx1"/>
                </a:solidFill>
                <a:latin typeface="Arial" charset="0"/>
                <a:ea typeface="Arial" charset="0"/>
                <a:cs typeface="Arial" charset="0"/>
              </a:rPr>
              <a:t>merumuskan dengan kata-kata dan/atau kalimat sendiri dari suatu sumber kata-kata dan/atau kalimat, gagasan, pendapat, pandangan, atau teori </a:t>
            </a:r>
            <a:r>
              <a:rPr lang="en-US">
                <a:solidFill>
                  <a:schemeClr val="tx1"/>
                </a:solidFill>
                <a:latin typeface="Arial" charset="0"/>
                <a:ea typeface="Arial" charset="0"/>
                <a:cs typeface="Arial" charset="0"/>
              </a:rPr>
              <a:t>tanpa menyertakan </a:t>
            </a:r>
            <a:r>
              <a:rPr lang="en-US" u="sng">
                <a:solidFill>
                  <a:schemeClr val="tx1"/>
                </a:solidFill>
                <a:latin typeface="Arial" charset="0"/>
                <a:ea typeface="Arial" charset="0"/>
                <a:cs typeface="Arial" charset="0"/>
              </a:rPr>
              <a:t>sumber secara memadai</a:t>
            </a:r>
            <a:r>
              <a:rPr lang="en-US">
                <a:solidFill>
                  <a:schemeClr val="tx1"/>
                </a:solidFill>
                <a:latin typeface="Arial" charset="0"/>
                <a:ea typeface="Arial" charset="0"/>
                <a:cs typeface="Arial" charset="0"/>
              </a:rPr>
              <a:t>;</a:t>
            </a:r>
          </a:p>
        </p:txBody>
      </p:sp>
      <p:sp>
        <p:nvSpPr>
          <p:cNvPr id="14" name="Rectangle 13"/>
          <p:cNvSpPr/>
          <p:nvPr/>
        </p:nvSpPr>
        <p:spPr>
          <a:xfrm>
            <a:off x="6453750" y="4386810"/>
            <a:ext cx="4766950" cy="11714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Arial" charset="0"/>
                <a:ea typeface="Arial" charset="0"/>
                <a:cs typeface="Arial" charset="0"/>
              </a:rPr>
              <a:t>e. </a:t>
            </a:r>
            <a:r>
              <a:rPr lang="en-US" b="1">
                <a:solidFill>
                  <a:schemeClr val="tx1"/>
                </a:solidFill>
                <a:latin typeface="Arial" charset="0"/>
                <a:ea typeface="Arial" charset="0"/>
                <a:cs typeface="Arial" charset="0"/>
              </a:rPr>
              <a:t>menyerahkan suatu karya ilmiah yang dihasilkan dan/atau telah dipublikasikan oleh pihak lain sebagai karya ilmiahnya</a:t>
            </a:r>
            <a:r>
              <a:rPr lang="en-US">
                <a:solidFill>
                  <a:schemeClr val="tx1"/>
                </a:solidFill>
                <a:latin typeface="Arial" charset="0"/>
                <a:ea typeface="Arial" charset="0"/>
                <a:cs typeface="Arial" charset="0"/>
              </a:rPr>
              <a:t> tanpa menyatakan </a:t>
            </a:r>
            <a:r>
              <a:rPr lang="en-US" u="sng">
                <a:solidFill>
                  <a:schemeClr val="tx1"/>
                </a:solidFill>
                <a:latin typeface="Arial" charset="0"/>
                <a:ea typeface="Arial" charset="0"/>
                <a:cs typeface="Arial" charset="0"/>
              </a:rPr>
              <a:t>sumber secara memadai</a:t>
            </a:r>
            <a:r>
              <a:rPr lang="en-US">
                <a:solidFill>
                  <a:schemeClr val="tx1"/>
                </a:solidFill>
                <a:latin typeface="Arial" charset="0"/>
                <a:ea typeface="Arial" charset="0"/>
                <a:cs typeface="Arial" charset="0"/>
              </a:rPr>
              <a:t>.</a:t>
            </a:r>
          </a:p>
        </p:txBody>
      </p:sp>
      <p:sp>
        <p:nvSpPr>
          <p:cNvPr id="15" name="Rectangle 14"/>
          <p:cNvSpPr/>
          <p:nvPr/>
        </p:nvSpPr>
        <p:spPr>
          <a:xfrm>
            <a:off x="2230944" y="5262997"/>
            <a:ext cx="3004054" cy="1132362"/>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charset="0"/>
                <a:ea typeface="Arial" charset="0"/>
                <a:cs typeface="Arial" charset="0"/>
              </a:rPr>
              <a:t>Pasal 2 (1)</a:t>
            </a:r>
          </a:p>
          <a:p>
            <a:pPr algn="ctr"/>
            <a:r>
              <a:rPr lang="en-US" b="1">
                <a:latin typeface="Arial" charset="0"/>
                <a:ea typeface="Arial" charset="0"/>
                <a:cs typeface="Arial" charset="0"/>
              </a:rPr>
              <a:t>Permendiknas 17/2010</a:t>
            </a:r>
          </a:p>
        </p:txBody>
      </p:sp>
      <p:pic>
        <p:nvPicPr>
          <p:cNvPr id="19" name="Picture 18"/>
          <p:cNvPicPr>
            <a:picLocks noChangeAspect="1"/>
          </p:cNvPicPr>
          <p:nvPr/>
        </p:nvPicPr>
        <p:blipFill>
          <a:blip r:embed="rId2" cstate="print"/>
          <a:stretch>
            <a:fillRect/>
          </a:stretch>
        </p:blipFill>
        <p:spPr>
          <a:xfrm>
            <a:off x="2359566" y="119805"/>
            <a:ext cx="1126584" cy="1126584"/>
          </a:xfrm>
          <a:prstGeom prst="rect">
            <a:avLst/>
          </a:prstGeom>
        </p:spPr>
      </p:pic>
      <p:sp>
        <p:nvSpPr>
          <p:cNvPr id="20" name="Rectangle 19"/>
          <p:cNvSpPr/>
          <p:nvPr/>
        </p:nvSpPr>
        <p:spPr>
          <a:xfrm>
            <a:off x="656844" y="814205"/>
            <a:ext cx="2882454" cy="897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5387" y="317316"/>
            <a:ext cx="1767327" cy="584775"/>
          </a:xfrm>
          <a:prstGeom prst="rect">
            <a:avLst/>
          </a:prstGeom>
          <a:noFill/>
        </p:spPr>
        <p:txBody>
          <a:bodyPr wrap="square" rtlCol="0">
            <a:spAutoFit/>
          </a:bodyPr>
          <a:lstStyle/>
          <a:p>
            <a:r>
              <a:rPr lang="en-US" sz="3200">
                <a:latin typeface="Mistral" charset="0"/>
                <a:ea typeface="Mistral" charset="0"/>
                <a:cs typeface="Mistral" charset="0"/>
              </a:rPr>
              <a:t>Lingkupnya</a:t>
            </a:r>
          </a:p>
        </p:txBody>
      </p:sp>
      <p:sp>
        <p:nvSpPr>
          <p:cNvPr id="3" name="Rectangle 2"/>
          <p:cNvSpPr/>
          <p:nvPr/>
        </p:nvSpPr>
        <p:spPr>
          <a:xfrm>
            <a:off x="1233872" y="1395502"/>
            <a:ext cx="5001801" cy="1694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latin typeface="Arial" charset="0"/>
                <a:ea typeface="Arial" charset="0"/>
                <a:cs typeface="Arial" charset="0"/>
              </a:rPr>
              <a:t>a. </a:t>
            </a:r>
            <a:r>
              <a:rPr lang="en-US" b="1">
                <a:solidFill>
                  <a:schemeClr val="tx1"/>
                </a:solidFill>
                <a:latin typeface="Arial" charset="0"/>
                <a:ea typeface="Arial" charset="0"/>
                <a:cs typeface="Arial" charset="0"/>
              </a:rPr>
              <a:t>mengacu dan/atau mengutip istilah, kata-kata dan/atau kalimat, data dan/atau informasi</a:t>
            </a:r>
            <a:r>
              <a:rPr lang="en-US">
                <a:solidFill>
                  <a:schemeClr val="tx1"/>
                </a:solidFill>
                <a:latin typeface="Arial" charset="0"/>
                <a:ea typeface="Arial" charset="0"/>
                <a:cs typeface="Arial" charset="0"/>
              </a:rPr>
              <a:t> dari suatu sumber tanpa menyebutkan sumber dalam catatan kutipan dan/atau tanpa menyatakan </a:t>
            </a:r>
            <a:r>
              <a:rPr lang="en-US" u="sng">
                <a:solidFill>
                  <a:schemeClr val="tx1"/>
                </a:solidFill>
                <a:latin typeface="Arial" charset="0"/>
                <a:ea typeface="Arial" charset="0"/>
                <a:cs typeface="Arial" charset="0"/>
              </a:rPr>
              <a:t>sumber secara memadai</a:t>
            </a:r>
            <a:r>
              <a:rPr lang="en-US">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xmlns="" val="5022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
                                        <p:tgtEl>
                                          <p:spTgt spid="15"/>
                                        </p:tgtEl>
                                      </p:cBhvr>
                                    </p:animEffect>
                                    <p:anim calcmode="lin" valueType="num">
                                      <p:cBhvr>
                                        <p:cTn id="8" dur="400" fill="hold"/>
                                        <p:tgtEl>
                                          <p:spTgt spid="15"/>
                                        </p:tgtEl>
                                        <p:attrNameLst>
                                          <p:attrName>ppt_x</p:attrName>
                                        </p:attrNameLst>
                                      </p:cBhvr>
                                      <p:tavLst>
                                        <p:tav tm="0">
                                          <p:val>
                                            <p:strVal val="#ppt_x"/>
                                          </p:val>
                                        </p:tav>
                                        <p:tav tm="100000">
                                          <p:val>
                                            <p:strVal val="#ppt_x"/>
                                          </p:val>
                                        </p:tav>
                                      </p:tavLst>
                                    </p:anim>
                                    <p:anim calcmode="lin" valueType="num">
                                      <p:cBhvr>
                                        <p:cTn id="9" dur="400" fill="hold"/>
                                        <p:tgtEl>
                                          <p:spTgt spid="1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2543" y="919702"/>
            <a:ext cx="2362226" cy="839499"/>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charset="0"/>
                <a:ea typeface="Arial" charset="0"/>
                <a:cs typeface="Arial" charset="0"/>
              </a:rPr>
              <a:t>Apa itu </a:t>
            </a:r>
            <a:r>
              <a:rPr lang="en-US" sz="2200" b="1">
                <a:latin typeface="Arial" charset="0"/>
                <a:ea typeface="Arial" charset="0"/>
                <a:cs typeface="Arial" charset="0"/>
              </a:rPr>
              <a:t>sumber</a:t>
            </a:r>
            <a:endParaRPr lang="en-US" b="1">
              <a:latin typeface="Arial" charset="0"/>
              <a:ea typeface="Arial" charset="0"/>
              <a:cs typeface="Arial" charset="0"/>
            </a:endParaRPr>
          </a:p>
        </p:txBody>
      </p:sp>
      <p:pic>
        <p:nvPicPr>
          <p:cNvPr id="5" name="Picture 4"/>
          <p:cNvPicPr>
            <a:picLocks noChangeAspect="1"/>
          </p:cNvPicPr>
          <p:nvPr/>
        </p:nvPicPr>
        <p:blipFill>
          <a:blip r:embed="rId2" cstate="print"/>
          <a:stretch>
            <a:fillRect/>
          </a:stretch>
        </p:blipFill>
        <p:spPr>
          <a:xfrm>
            <a:off x="5779392" y="1493338"/>
            <a:ext cx="1254492" cy="919581"/>
          </a:xfrm>
          <a:prstGeom prst="rect">
            <a:avLst/>
          </a:prstGeom>
        </p:spPr>
      </p:pic>
      <p:sp>
        <p:nvSpPr>
          <p:cNvPr id="6" name="Rectangle 5"/>
          <p:cNvSpPr txBox="1"/>
          <p:nvPr/>
        </p:nvSpPr>
        <p:spPr>
          <a:xfrm>
            <a:off x="1100697" y="3385598"/>
            <a:ext cx="3308840" cy="2800767"/>
          </a:xfrm>
          <a:prstGeom prst="rect">
            <a:avLst/>
          </a:prstGeom>
          <a:ln>
            <a:solidFill>
              <a:srgbClr val="C00000"/>
            </a:solidFill>
          </a:ln>
        </p:spPr>
        <p:txBody>
          <a:bodyPr wrap="square">
            <a:spAutoFit/>
          </a:bodyPr>
          <a:lstStyle/>
          <a:p>
            <a:pPr marL="342900" indent="-342900">
              <a:buAutoNum type="alphaLcPeriod"/>
            </a:pPr>
            <a:r>
              <a:rPr lang="en-US" sz="1600">
                <a:latin typeface="Arial" charset="0"/>
                <a:ea typeface="Arial" charset="0"/>
                <a:cs typeface="Arial" charset="0"/>
              </a:rPr>
              <a:t>komposisi musik;</a:t>
            </a:r>
          </a:p>
          <a:p>
            <a:pPr marL="342900" indent="-342900">
              <a:buAutoNum type="alphaLcPeriod"/>
            </a:pPr>
            <a:r>
              <a:rPr lang="en-US" sz="1600">
                <a:latin typeface="Arial" charset="0"/>
                <a:ea typeface="Arial" charset="0"/>
                <a:cs typeface="Arial" charset="0"/>
              </a:rPr>
              <a:t>perangkat lunak komputer;</a:t>
            </a:r>
          </a:p>
          <a:p>
            <a:pPr marL="342900" indent="-342900">
              <a:buAutoNum type="alphaLcPeriod"/>
            </a:pPr>
            <a:r>
              <a:rPr lang="en-US" sz="1600">
                <a:latin typeface="Arial" charset="0"/>
                <a:ea typeface="Arial" charset="0"/>
                <a:cs typeface="Arial" charset="0"/>
              </a:rPr>
              <a:t>Fotografi;</a:t>
            </a:r>
          </a:p>
          <a:p>
            <a:pPr marL="342900" indent="-342900">
              <a:buAutoNum type="alphaLcPeriod"/>
            </a:pPr>
            <a:r>
              <a:rPr lang="en-US" sz="1600">
                <a:latin typeface="Arial" charset="0"/>
                <a:ea typeface="Arial" charset="0"/>
                <a:cs typeface="Arial" charset="0"/>
              </a:rPr>
              <a:t>lukisan;</a:t>
            </a:r>
          </a:p>
          <a:p>
            <a:pPr marL="342900" indent="-342900">
              <a:buAutoNum type="alphaLcPeriod"/>
            </a:pPr>
            <a:r>
              <a:rPr lang="en-US" sz="1600">
                <a:latin typeface="Arial" charset="0"/>
                <a:ea typeface="Arial" charset="0"/>
                <a:cs typeface="Arial" charset="0"/>
              </a:rPr>
              <a:t>sketsa;</a:t>
            </a:r>
          </a:p>
          <a:p>
            <a:pPr marL="342900" indent="-342900">
              <a:buAutoNum type="alphaLcPeriod"/>
            </a:pPr>
            <a:r>
              <a:rPr lang="en-US" sz="1600">
                <a:latin typeface="Arial" charset="0"/>
                <a:ea typeface="Arial" charset="0"/>
                <a:cs typeface="Arial" charset="0"/>
              </a:rPr>
              <a:t>patung; atau</a:t>
            </a:r>
          </a:p>
          <a:p>
            <a:pPr marL="342900" indent="-342900">
              <a:buAutoNum type="alphaLcPeriod"/>
            </a:pPr>
            <a:r>
              <a:rPr lang="en-US" sz="1600">
                <a:latin typeface="Arial" charset="0"/>
                <a:ea typeface="Arial" charset="0"/>
                <a:cs typeface="Arial" charset="0"/>
              </a:rPr>
              <a:t>hasil karya dan/atau karya ilmiah sejenis yang tidak termasuk huruf a, huruf b, huruf c, huruf d, huruf e, atau huruf f</a:t>
            </a:r>
          </a:p>
        </p:txBody>
      </p:sp>
      <p:sp>
        <p:nvSpPr>
          <p:cNvPr id="7" name="Rectangle 6"/>
          <p:cNvSpPr txBox="1"/>
          <p:nvPr/>
        </p:nvSpPr>
        <p:spPr>
          <a:xfrm>
            <a:off x="3253872" y="2240869"/>
            <a:ext cx="6279567" cy="923330"/>
          </a:xfrm>
          <a:prstGeom prst="rect">
            <a:avLst/>
          </a:prstGeom>
          <a:ln>
            <a:solidFill>
              <a:schemeClr val="accent4"/>
            </a:solidFill>
          </a:ln>
        </p:spPr>
        <p:txBody>
          <a:bodyPr wrap="square">
            <a:spAutoFit/>
          </a:bodyPr>
          <a:lstStyle/>
          <a:p>
            <a:pPr algn="ctr"/>
            <a:r>
              <a:rPr lang="en-US">
                <a:latin typeface="Arial" charset="0"/>
                <a:ea typeface="Arial" charset="0"/>
                <a:cs typeface="Arial" charset="0"/>
              </a:rPr>
              <a:t>Penghasil satu atau lebih karya dan/atau karya ilmiah yang: </a:t>
            </a:r>
            <a:r>
              <a:rPr lang="en-US" b="1" u="sng">
                <a:solidFill>
                  <a:srgbClr val="C00000"/>
                </a:solidFill>
                <a:latin typeface="Arial" charset="0"/>
                <a:ea typeface="Arial" charset="0"/>
                <a:cs typeface="Arial" charset="0"/>
              </a:rPr>
              <a:t>dibuat</a:t>
            </a:r>
            <a:r>
              <a:rPr lang="en-US">
                <a:latin typeface="Arial" charset="0"/>
                <a:ea typeface="Arial" charset="0"/>
                <a:cs typeface="Arial" charset="0"/>
              </a:rPr>
              <a:t>, </a:t>
            </a:r>
            <a:r>
              <a:rPr lang="en-US" b="1" u="sng">
                <a:solidFill>
                  <a:srgbClr val="0070C0"/>
                </a:solidFill>
                <a:latin typeface="Arial" charset="0"/>
                <a:ea typeface="Arial" charset="0"/>
                <a:cs typeface="Arial" charset="0"/>
              </a:rPr>
              <a:t>diterbitkan</a:t>
            </a:r>
            <a:r>
              <a:rPr lang="en-US">
                <a:latin typeface="Arial" charset="0"/>
                <a:ea typeface="Arial" charset="0"/>
                <a:cs typeface="Arial" charset="0"/>
              </a:rPr>
              <a:t>, </a:t>
            </a:r>
            <a:r>
              <a:rPr lang="en-US" b="1" u="sng">
                <a:solidFill>
                  <a:srgbClr val="00B050"/>
                </a:solidFill>
                <a:latin typeface="Arial" charset="0"/>
                <a:ea typeface="Arial" charset="0"/>
                <a:cs typeface="Arial" charset="0"/>
              </a:rPr>
              <a:t>dipresentasikan</a:t>
            </a:r>
            <a:r>
              <a:rPr lang="en-US">
                <a:latin typeface="Arial" charset="0"/>
                <a:ea typeface="Arial" charset="0"/>
                <a:cs typeface="Arial" charset="0"/>
              </a:rPr>
              <a:t>, atau</a:t>
            </a:r>
          </a:p>
          <a:p>
            <a:pPr algn="ctr"/>
            <a:r>
              <a:rPr lang="en-US" b="1" u="sng">
                <a:solidFill>
                  <a:srgbClr val="7030A0"/>
                </a:solidFill>
                <a:latin typeface="Arial" charset="0"/>
                <a:ea typeface="Arial" charset="0"/>
                <a:cs typeface="Arial" charset="0"/>
              </a:rPr>
              <a:t>dimuat dalam bentuk tertulis</a:t>
            </a:r>
            <a:r>
              <a:rPr lang="en-US">
                <a:latin typeface="Arial" charset="0"/>
                <a:ea typeface="Arial" charset="0"/>
                <a:cs typeface="Arial" charset="0"/>
              </a:rPr>
              <a:t>.</a:t>
            </a:r>
          </a:p>
        </p:txBody>
      </p:sp>
      <p:cxnSp>
        <p:nvCxnSpPr>
          <p:cNvPr id="8" name="Straight Arrow Connector 7"/>
          <p:cNvCxnSpPr>
            <a:endCxn id="6" idx="0"/>
          </p:cNvCxnSpPr>
          <p:nvPr/>
        </p:nvCxnSpPr>
        <p:spPr>
          <a:xfrm flipH="1">
            <a:off x="2755117" y="2830287"/>
            <a:ext cx="1783560" cy="55531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txBox="1"/>
          <p:nvPr/>
        </p:nvSpPr>
        <p:spPr>
          <a:xfrm>
            <a:off x="4757848" y="3385598"/>
            <a:ext cx="3508639" cy="3293209"/>
          </a:xfrm>
          <a:prstGeom prst="rect">
            <a:avLst/>
          </a:prstGeom>
          <a:ln>
            <a:solidFill>
              <a:srgbClr val="0070C0"/>
            </a:solidFill>
          </a:ln>
        </p:spPr>
        <p:txBody>
          <a:bodyPr wrap="square">
            <a:spAutoFit/>
          </a:bodyPr>
          <a:lstStyle/>
          <a:p>
            <a:pPr marL="342900" indent="-342900">
              <a:buAutoNum type="alphaLcPeriod"/>
            </a:pPr>
            <a:r>
              <a:rPr lang="en-US" sz="1600">
                <a:latin typeface="Arial" charset="0"/>
                <a:ea typeface="Arial" charset="0"/>
                <a:cs typeface="Arial" charset="0"/>
              </a:rPr>
              <a:t>buku yang dicetak dan diedarkan oleh penerbit atau perguruan tinggi;</a:t>
            </a:r>
          </a:p>
          <a:p>
            <a:pPr marL="342900" indent="-342900">
              <a:buAutoNum type="alphaLcPeriod"/>
            </a:pPr>
            <a:r>
              <a:rPr lang="en-US" sz="1600">
                <a:latin typeface="Arial" charset="0"/>
                <a:ea typeface="Arial" charset="0"/>
                <a:cs typeface="Arial" charset="0"/>
              </a:rPr>
              <a:t>artikel yang dimuat dalam berkala ilmiah, majalah, atau surat kabar;</a:t>
            </a:r>
          </a:p>
          <a:p>
            <a:pPr marL="342900" indent="-342900">
              <a:buAutoNum type="alphaLcPeriod"/>
            </a:pPr>
            <a:r>
              <a:rPr lang="en-US" sz="1600">
                <a:latin typeface="Arial" charset="0"/>
                <a:ea typeface="Arial" charset="0"/>
                <a:cs typeface="Arial" charset="0"/>
              </a:rPr>
              <a:t>kertas kerja atau makalahn profesional dari organisasi tertentu;</a:t>
            </a:r>
          </a:p>
          <a:p>
            <a:pPr marL="342900" indent="-342900">
              <a:buAutoNum type="alphaLcPeriod"/>
            </a:pPr>
            <a:r>
              <a:rPr lang="en-US" sz="1600">
                <a:latin typeface="Arial" charset="0"/>
                <a:ea typeface="Arial" charset="0"/>
                <a:cs typeface="Arial" charset="0"/>
              </a:rPr>
              <a:t>Isi laman elektronik; atau</a:t>
            </a:r>
          </a:p>
          <a:p>
            <a:pPr marL="342900" indent="-342900">
              <a:buAutoNum type="alphaLcPeriod"/>
            </a:pPr>
            <a:r>
              <a:rPr lang="en-US" sz="1600">
                <a:latin typeface="Arial" charset="0"/>
                <a:ea typeface="Arial" charset="0"/>
                <a:cs typeface="Arial" charset="0"/>
              </a:rPr>
              <a:t>hasil karya dan/atau karya ilmiah sejenis yang tidak termasuk huruf a, huruf b, huruf c, huruf d,</a:t>
            </a:r>
          </a:p>
        </p:txBody>
      </p:sp>
      <p:cxnSp>
        <p:nvCxnSpPr>
          <p:cNvPr id="12" name="Straight Arrow Connector 11"/>
          <p:cNvCxnSpPr>
            <a:endCxn id="11" idx="0"/>
          </p:cNvCxnSpPr>
          <p:nvPr/>
        </p:nvCxnSpPr>
        <p:spPr>
          <a:xfrm>
            <a:off x="5576410" y="2830287"/>
            <a:ext cx="935758" cy="55531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txBox="1"/>
          <p:nvPr/>
        </p:nvSpPr>
        <p:spPr>
          <a:xfrm>
            <a:off x="8614798" y="3385598"/>
            <a:ext cx="2499555" cy="3046988"/>
          </a:xfrm>
          <a:prstGeom prst="rect">
            <a:avLst/>
          </a:prstGeom>
          <a:ln>
            <a:solidFill>
              <a:srgbClr val="00B050"/>
            </a:solidFill>
          </a:ln>
        </p:spPr>
        <p:txBody>
          <a:bodyPr wrap="square">
            <a:spAutoFit/>
          </a:bodyPr>
          <a:lstStyle/>
          <a:p>
            <a:pPr marL="342900" indent="-342900">
              <a:buAutoNum type="alphaLcPeriod"/>
            </a:pPr>
            <a:r>
              <a:rPr lang="en-US" sz="1600">
                <a:latin typeface="Arial" charset="0"/>
                <a:ea typeface="Arial" charset="0"/>
                <a:cs typeface="Arial" charset="0"/>
              </a:rPr>
              <a:t>presentasi di depan khalayak umum atau terbatas</a:t>
            </a:r>
          </a:p>
          <a:p>
            <a:pPr marL="342900" indent="-342900">
              <a:buAutoNum type="alphaLcPeriod"/>
            </a:pPr>
            <a:r>
              <a:rPr lang="en-US" sz="1600">
                <a:latin typeface="Arial" charset="0"/>
                <a:ea typeface="Arial" charset="0"/>
                <a:cs typeface="Arial" charset="0"/>
              </a:rPr>
              <a:t>presentasi melalui radio/televise/video/cakram padat/cakram video digital; atau</a:t>
            </a:r>
          </a:p>
          <a:p>
            <a:pPr marL="342900" indent="-342900">
              <a:buAutoNum type="alphaLcPeriod"/>
            </a:pPr>
            <a:r>
              <a:rPr lang="en-US" sz="1600">
                <a:latin typeface="Arial" charset="0"/>
                <a:ea typeface="Arial" charset="0"/>
                <a:cs typeface="Arial" charset="0"/>
              </a:rPr>
              <a:t>bentuk atau cara lain sejenis yang tidak termasuk pada ayat (2) berupa cetakan dan/atau elektronik</a:t>
            </a:r>
          </a:p>
        </p:txBody>
      </p:sp>
      <p:cxnSp>
        <p:nvCxnSpPr>
          <p:cNvPr id="30" name="Straight Arrow Connector 29"/>
          <p:cNvCxnSpPr>
            <a:endCxn id="18" idx="0"/>
          </p:cNvCxnSpPr>
          <p:nvPr/>
        </p:nvCxnSpPr>
        <p:spPr>
          <a:xfrm>
            <a:off x="7035667" y="2830287"/>
            <a:ext cx="2828909" cy="55531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7"/>
          <p:cNvSpPr txBox="1"/>
          <p:nvPr/>
        </p:nvSpPr>
        <p:spPr>
          <a:xfrm>
            <a:off x="9881750" y="2521157"/>
            <a:ext cx="1881981" cy="584775"/>
          </a:xfrm>
          <a:prstGeom prst="rect">
            <a:avLst/>
          </a:prstGeom>
          <a:ln>
            <a:solidFill>
              <a:srgbClr val="7030A0"/>
            </a:solidFill>
          </a:ln>
        </p:spPr>
        <p:txBody>
          <a:bodyPr wrap="square">
            <a:spAutoFit/>
          </a:bodyPr>
          <a:lstStyle/>
          <a:p>
            <a:r>
              <a:rPr lang="en-US" sz="1600">
                <a:latin typeface="Arial" charset="0"/>
                <a:ea typeface="Arial" charset="0"/>
                <a:cs typeface="Arial" charset="0"/>
              </a:rPr>
              <a:t>Cetakan dan/atau elektronik</a:t>
            </a:r>
          </a:p>
        </p:txBody>
      </p:sp>
      <p:cxnSp>
        <p:nvCxnSpPr>
          <p:cNvPr id="40" name="Straight Arrow Connector 39"/>
          <p:cNvCxnSpPr>
            <a:endCxn id="33" idx="1"/>
          </p:cNvCxnSpPr>
          <p:nvPr/>
        </p:nvCxnSpPr>
        <p:spPr>
          <a:xfrm flipV="1">
            <a:off x="7893347" y="2813545"/>
            <a:ext cx="1988403" cy="26909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65411" y="724916"/>
            <a:ext cx="2882454" cy="897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27602" y="212791"/>
            <a:ext cx="8732106" cy="615553"/>
          </a:xfrm>
          <a:prstGeom prst="rect">
            <a:avLst/>
          </a:prstGeom>
          <a:noFill/>
        </p:spPr>
        <p:txBody>
          <a:bodyPr wrap="square" rtlCol="0">
            <a:spAutoFit/>
          </a:bodyPr>
          <a:lstStyle/>
          <a:p>
            <a:pPr algn="ctr"/>
            <a:r>
              <a:rPr lang="en-US" sz="3400">
                <a:latin typeface="Mistral" charset="0"/>
                <a:ea typeface="Mistral" charset="0"/>
                <a:cs typeface="Mistral" charset="0"/>
              </a:rPr>
              <a:t>V. Pencatutan Sumber guna Menghindarkan Plagiarsme</a:t>
            </a:r>
          </a:p>
        </p:txBody>
      </p:sp>
    </p:spTree>
    <p:extLst>
      <p:ext uri="{BB962C8B-B14F-4D97-AF65-F5344CB8AC3E}">
        <p14:creationId xmlns:p14="http://schemas.microsoft.com/office/powerpoint/2010/main" xmlns="" val="171729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309" t="23043" r="9335" b="11005"/>
          <a:stretch/>
        </p:blipFill>
        <p:spPr>
          <a:xfrm>
            <a:off x="1623665" y="753844"/>
            <a:ext cx="9176620" cy="5196199"/>
          </a:xfrm>
          <a:prstGeom prst="rect">
            <a:avLst/>
          </a:prstGeom>
        </p:spPr>
      </p:pic>
      <p:sp>
        <p:nvSpPr>
          <p:cNvPr id="3" name="Rectangle 16"/>
          <p:cNvSpPr txBox="1"/>
          <p:nvPr/>
        </p:nvSpPr>
        <p:spPr>
          <a:xfrm>
            <a:off x="10095975" y="6554333"/>
            <a:ext cx="2149945" cy="215444"/>
          </a:xfrm>
          <a:prstGeom prst="rect">
            <a:avLst/>
          </a:prstGeom>
        </p:spPr>
        <p:txBody>
          <a:bodyPr wrap="square" anchor="ctr">
            <a:spAutoFit/>
          </a:bodyPr>
          <a:lstStyle/>
          <a:p>
            <a:r>
              <a:rPr lang="en-US" sz="800"/>
              <a:t>Sumber secara utuh diambil dari: kenali.com</a:t>
            </a:r>
          </a:p>
        </p:txBody>
      </p:sp>
    </p:spTree>
    <p:extLst>
      <p:ext uri="{BB962C8B-B14F-4D97-AF65-F5344CB8AC3E}">
        <p14:creationId xmlns:p14="http://schemas.microsoft.com/office/powerpoint/2010/main" xmlns="" val="20169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04733" y="391418"/>
            <a:ext cx="9597032" cy="6035956"/>
          </a:xfrm>
          <a:prstGeom prst="rect">
            <a:avLst/>
          </a:prstGeom>
        </p:spPr>
      </p:pic>
      <p:sp>
        <p:nvSpPr>
          <p:cNvPr id="3" name="Frame 2"/>
          <p:cNvSpPr/>
          <p:nvPr/>
        </p:nvSpPr>
        <p:spPr>
          <a:xfrm>
            <a:off x="405917" y="594378"/>
            <a:ext cx="11394663" cy="5612499"/>
          </a:xfrm>
          <a:prstGeom prst="frame">
            <a:avLst>
              <a:gd name="adj1" fmla="val 1281"/>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8545922" y="4739886"/>
            <a:ext cx="2059657" cy="830997"/>
          </a:xfrm>
          <a:prstGeom prst="rect">
            <a:avLst/>
          </a:prstGeom>
          <a:noFill/>
        </p:spPr>
        <p:txBody>
          <a:bodyPr wrap="square" rtlCol="0">
            <a:spAutoFit/>
          </a:bodyPr>
          <a:lstStyle/>
          <a:p>
            <a:r>
              <a:rPr lang="en-US" sz="4800">
                <a:solidFill>
                  <a:schemeClr val="accent6">
                    <a:lumMod val="20000"/>
                    <a:lumOff val="80000"/>
                  </a:schemeClr>
                </a:solidFill>
                <a:latin typeface="Mistral" charset="0"/>
                <a:ea typeface="Mistral" charset="0"/>
                <a:cs typeface="Mistral" charset="0"/>
              </a:rPr>
              <a:t>Sekian &amp;</a:t>
            </a:r>
          </a:p>
        </p:txBody>
      </p:sp>
      <p:sp>
        <p:nvSpPr>
          <p:cNvPr id="6" name="Rectangle 5"/>
          <p:cNvSpPr txBox="1"/>
          <p:nvPr/>
        </p:nvSpPr>
        <p:spPr>
          <a:xfrm>
            <a:off x="7723125" y="5375881"/>
            <a:ext cx="2691763" cy="830997"/>
          </a:xfrm>
          <a:prstGeom prst="rect">
            <a:avLst/>
          </a:prstGeom>
        </p:spPr>
        <p:txBody>
          <a:bodyPr wrap="none">
            <a:spAutoFit/>
          </a:bodyPr>
          <a:lstStyle/>
          <a:p>
            <a:pPr algn="ctr"/>
            <a:r>
              <a:rPr lang="en-US" sz="4800">
                <a:solidFill>
                  <a:schemeClr val="accent6">
                    <a:lumMod val="20000"/>
                    <a:lumOff val="80000"/>
                  </a:schemeClr>
                </a:solidFill>
                <a:latin typeface="Mistral" charset="0"/>
                <a:ea typeface="Mistral" charset="0"/>
                <a:cs typeface="Mistral" charset="0"/>
              </a:rPr>
              <a:t>terima kasih</a:t>
            </a:r>
          </a:p>
        </p:txBody>
      </p:sp>
      <p:sp>
        <p:nvSpPr>
          <p:cNvPr id="7" name="Rectangle 6"/>
          <p:cNvSpPr/>
          <p:nvPr/>
        </p:nvSpPr>
        <p:spPr>
          <a:xfrm>
            <a:off x="7532434" y="5438757"/>
            <a:ext cx="2882454" cy="7011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xmlns="" val="204489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817" y="1187887"/>
            <a:ext cx="2882454" cy="897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stretch>
            <a:fillRect/>
          </a:stretch>
        </p:blipFill>
        <p:spPr>
          <a:xfrm>
            <a:off x="3254644" y="1653049"/>
            <a:ext cx="5393456" cy="3595637"/>
          </a:xfrm>
          <a:prstGeom prst="rect">
            <a:avLst/>
          </a:prstGeom>
        </p:spPr>
      </p:pic>
      <p:sp>
        <p:nvSpPr>
          <p:cNvPr id="54" name="Rectangle 16"/>
          <p:cNvSpPr txBox="1"/>
          <p:nvPr/>
        </p:nvSpPr>
        <p:spPr>
          <a:xfrm>
            <a:off x="10663596" y="6483643"/>
            <a:ext cx="1435580" cy="215444"/>
          </a:xfrm>
          <a:prstGeom prst="rect">
            <a:avLst/>
          </a:prstGeom>
        </p:spPr>
        <p:txBody>
          <a:bodyPr wrap="square" anchor="ctr">
            <a:spAutoFit/>
          </a:bodyPr>
          <a:lstStyle/>
          <a:p>
            <a:r>
              <a:rPr lang="en-US" sz="800"/>
              <a:t>Sumber gambar: google.com</a:t>
            </a:r>
          </a:p>
        </p:txBody>
      </p:sp>
      <p:sp>
        <p:nvSpPr>
          <p:cNvPr id="17" name="TextBox 16"/>
          <p:cNvSpPr txBox="1"/>
          <p:nvPr/>
        </p:nvSpPr>
        <p:spPr>
          <a:xfrm>
            <a:off x="433996" y="653062"/>
            <a:ext cx="7511306" cy="646331"/>
          </a:xfrm>
          <a:prstGeom prst="rect">
            <a:avLst/>
          </a:prstGeom>
          <a:noFill/>
        </p:spPr>
        <p:txBody>
          <a:bodyPr wrap="square" rtlCol="0">
            <a:spAutoFit/>
          </a:bodyPr>
          <a:lstStyle/>
          <a:p>
            <a:r>
              <a:rPr lang="en-US" sz="3600">
                <a:latin typeface="Mistral" charset="0"/>
                <a:ea typeface="Mistral" charset="0"/>
                <a:cs typeface="Mistral" charset="0"/>
              </a:rPr>
              <a:t>I. Urgensi Karya Ilmiah bagi Mahasiswa</a:t>
            </a:r>
          </a:p>
        </p:txBody>
      </p:sp>
      <p:sp>
        <p:nvSpPr>
          <p:cNvPr id="7" name="Rectangle 6"/>
          <p:cNvSpPr txBox="1"/>
          <p:nvPr/>
        </p:nvSpPr>
        <p:spPr>
          <a:xfrm>
            <a:off x="3148753" y="5311692"/>
            <a:ext cx="5865288" cy="430887"/>
          </a:xfrm>
          <a:prstGeom prst="rect">
            <a:avLst/>
          </a:prstGeom>
        </p:spPr>
        <p:txBody>
          <a:bodyPr wrap="square">
            <a:spAutoFit/>
          </a:bodyPr>
          <a:lstStyle/>
          <a:p>
            <a:pPr algn="ctr"/>
            <a:r>
              <a:rPr lang="en-US" sz="2200"/>
              <a:t>Adalah orang yang belajar di Perguruan Tinggi.</a:t>
            </a:r>
          </a:p>
        </p:txBody>
      </p:sp>
      <p:sp>
        <p:nvSpPr>
          <p:cNvPr id="12" name="TextBox 11"/>
          <p:cNvSpPr txBox="1"/>
          <p:nvPr/>
        </p:nvSpPr>
        <p:spPr>
          <a:xfrm>
            <a:off x="4796264" y="4809362"/>
            <a:ext cx="2310216" cy="646331"/>
          </a:xfrm>
          <a:prstGeom prst="rect">
            <a:avLst/>
          </a:prstGeom>
          <a:noFill/>
        </p:spPr>
        <p:txBody>
          <a:bodyPr wrap="square" rtlCol="0">
            <a:spAutoFit/>
          </a:bodyPr>
          <a:lstStyle/>
          <a:p>
            <a:pPr algn="ctr"/>
            <a:r>
              <a:rPr lang="en-US" sz="3600">
                <a:latin typeface="Mistral" charset="0"/>
                <a:ea typeface="Mistral" charset="0"/>
                <a:cs typeface="Mistral" charset="0"/>
              </a:rPr>
              <a:t>Mahasiswa :</a:t>
            </a:r>
          </a:p>
        </p:txBody>
      </p:sp>
      <p:sp>
        <p:nvSpPr>
          <p:cNvPr id="2" name="Rectangle 1"/>
          <p:cNvSpPr txBox="1"/>
          <p:nvPr/>
        </p:nvSpPr>
        <p:spPr>
          <a:xfrm>
            <a:off x="6081397" y="5634857"/>
            <a:ext cx="2658100" cy="215444"/>
          </a:xfrm>
          <a:prstGeom prst="rect">
            <a:avLst/>
          </a:prstGeom>
        </p:spPr>
        <p:txBody>
          <a:bodyPr wrap="none">
            <a:spAutoFit/>
          </a:bodyPr>
          <a:lstStyle/>
          <a:p>
            <a:r>
              <a:rPr lang="en-US" sz="800"/>
              <a:t>Sumber: Kamus Besar Bahasa Indonesia Online, kbbi.web.id</a:t>
            </a:r>
          </a:p>
        </p:txBody>
      </p:sp>
    </p:spTree>
    <p:extLst>
      <p:ext uri="{BB962C8B-B14F-4D97-AF65-F5344CB8AC3E}">
        <p14:creationId xmlns:p14="http://schemas.microsoft.com/office/powerpoint/2010/main" xmlns="" val="149861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6"/>
          <p:cNvSpPr txBox="1"/>
          <p:nvPr/>
        </p:nvSpPr>
        <p:spPr>
          <a:xfrm>
            <a:off x="10663596" y="6483643"/>
            <a:ext cx="1435580" cy="215444"/>
          </a:xfrm>
          <a:prstGeom prst="rect">
            <a:avLst/>
          </a:prstGeom>
        </p:spPr>
        <p:txBody>
          <a:bodyPr wrap="square" anchor="ctr">
            <a:spAutoFit/>
          </a:bodyPr>
          <a:lstStyle/>
          <a:p>
            <a:r>
              <a:rPr lang="en-US" sz="800"/>
              <a:t>Sumber gambar: google.com</a:t>
            </a:r>
          </a:p>
        </p:txBody>
      </p:sp>
      <p:pic>
        <p:nvPicPr>
          <p:cNvPr id="5" name="Picture 4"/>
          <p:cNvPicPr>
            <a:picLocks noChangeAspect="1"/>
          </p:cNvPicPr>
          <p:nvPr/>
        </p:nvPicPr>
        <p:blipFill>
          <a:blip r:embed="rId2" cstate="print"/>
          <a:stretch>
            <a:fillRect/>
          </a:stretch>
        </p:blipFill>
        <p:spPr>
          <a:xfrm>
            <a:off x="1625433" y="1281447"/>
            <a:ext cx="8812493" cy="479603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022469" y="2627445"/>
            <a:ext cx="1370045" cy="400110"/>
          </a:xfrm>
          <a:prstGeom prst="rect">
            <a:avLst/>
          </a:prstGeom>
          <a:noFill/>
        </p:spPr>
        <p:txBody>
          <a:bodyPr wrap="square" rtlCol="0">
            <a:spAutoFit/>
          </a:bodyPr>
          <a:lstStyle/>
          <a:p>
            <a:pPr algn="ctr"/>
            <a:r>
              <a:rPr lang="en-US" sz="2000" b="1">
                <a:solidFill>
                  <a:schemeClr val="tx1">
                    <a:lumMod val="75000"/>
                    <a:lumOff val="25000"/>
                  </a:schemeClr>
                </a:solidFill>
              </a:rPr>
              <a:t>Makalah</a:t>
            </a:r>
          </a:p>
        </p:txBody>
      </p:sp>
      <p:sp>
        <p:nvSpPr>
          <p:cNvPr id="13" name="TextBox 12"/>
          <p:cNvSpPr txBox="1"/>
          <p:nvPr/>
        </p:nvSpPr>
        <p:spPr>
          <a:xfrm>
            <a:off x="5416637" y="1288279"/>
            <a:ext cx="1657437" cy="400110"/>
          </a:xfrm>
          <a:prstGeom prst="rect">
            <a:avLst/>
          </a:prstGeom>
          <a:noFill/>
        </p:spPr>
        <p:txBody>
          <a:bodyPr wrap="square" rtlCol="0">
            <a:spAutoFit/>
          </a:bodyPr>
          <a:lstStyle/>
          <a:p>
            <a:pPr algn="ctr"/>
            <a:r>
              <a:rPr lang="en-US" sz="2000" b="1">
                <a:solidFill>
                  <a:schemeClr val="tx1">
                    <a:lumMod val="75000"/>
                    <a:lumOff val="25000"/>
                  </a:schemeClr>
                </a:solidFill>
              </a:rPr>
              <a:t>Kertas Kerja</a:t>
            </a:r>
          </a:p>
        </p:txBody>
      </p:sp>
      <p:sp>
        <p:nvSpPr>
          <p:cNvPr id="14" name="TextBox 13"/>
          <p:cNvSpPr txBox="1"/>
          <p:nvPr/>
        </p:nvSpPr>
        <p:spPr>
          <a:xfrm>
            <a:off x="8092702" y="1666317"/>
            <a:ext cx="1326596" cy="400110"/>
          </a:xfrm>
          <a:prstGeom prst="rect">
            <a:avLst/>
          </a:prstGeom>
          <a:noFill/>
        </p:spPr>
        <p:txBody>
          <a:bodyPr wrap="square" rtlCol="0">
            <a:spAutoFit/>
          </a:bodyPr>
          <a:lstStyle/>
          <a:p>
            <a:pPr algn="ctr"/>
            <a:r>
              <a:rPr lang="en-US" sz="2000" b="1">
                <a:solidFill>
                  <a:schemeClr val="tx1">
                    <a:lumMod val="75000"/>
                    <a:lumOff val="25000"/>
                  </a:schemeClr>
                </a:solidFill>
              </a:rPr>
              <a:t>Skripsi</a:t>
            </a:r>
          </a:p>
        </p:txBody>
      </p:sp>
      <p:sp>
        <p:nvSpPr>
          <p:cNvPr id="15" name="TextBox 14"/>
          <p:cNvSpPr txBox="1"/>
          <p:nvPr/>
        </p:nvSpPr>
        <p:spPr>
          <a:xfrm>
            <a:off x="7584852" y="2340920"/>
            <a:ext cx="1326596" cy="400110"/>
          </a:xfrm>
          <a:prstGeom prst="rect">
            <a:avLst/>
          </a:prstGeom>
          <a:noFill/>
        </p:spPr>
        <p:txBody>
          <a:bodyPr wrap="square" rtlCol="0">
            <a:spAutoFit/>
          </a:bodyPr>
          <a:lstStyle/>
          <a:p>
            <a:pPr algn="ctr"/>
            <a:r>
              <a:rPr lang="en-US" sz="2000" b="1">
                <a:solidFill>
                  <a:schemeClr val="tx1">
                    <a:lumMod val="75000"/>
                    <a:lumOff val="25000"/>
                  </a:schemeClr>
                </a:solidFill>
              </a:rPr>
              <a:t>Disertasi</a:t>
            </a:r>
          </a:p>
        </p:txBody>
      </p:sp>
      <p:sp>
        <p:nvSpPr>
          <p:cNvPr id="16" name="TextBox 15"/>
          <p:cNvSpPr txBox="1"/>
          <p:nvPr/>
        </p:nvSpPr>
        <p:spPr>
          <a:xfrm>
            <a:off x="3391913" y="2001071"/>
            <a:ext cx="1326596" cy="400110"/>
          </a:xfrm>
          <a:prstGeom prst="rect">
            <a:avLst/>
          </a:prstGeom>
          <a:noFill/>
        </p:spPr>
        <p:txBody>
          <a:bodyPr wrap="square" rtlCol="0">
            <a:spAutoFit/>
          </a:bodyPr>
          <a:lstStyle/>
          <a:p>
            <a:pPr algn="ctr"/>
            <a:r>
              <a:rPr lang="en-US" sz="2000" b="1">
                <a:solidFill>
                  <a:schemeClr val="tx1">
                    <a:lumMod val="75000"/>
                    <a:lumOff val="25000"/>
                  </a:schemeClr>
                </a:solidFill>
              </a:rPr>
              <a:t>Tesis</a:t>
            </a:r>
          </a:p>
        </p:txBody>
      </p:sp>
      <p:sp>
        <p:nvSpPr>
          <p:cNvPr id="8" name="Rectangle 7"/>
          <p:cNvSpPr txBox="1"/>
          <p:nvPr/>
        </p:nvSpPr>
        <p:spPr>
          <a:xfrm>
            <a:off x="1537440" y="703504"/>
            <a:ext cx="2605200" cy="584775"/>
          </a:xfrm>
          <a:prstGeom prst="rect">
            <a:avLst/>
          </a:prstGeom>
        </p:spPr>
        <p:txBody>
          <a:bodyPr wrap="none">
            <a:spAutoFit/>
          </a:bodyPr>
          <a:lstStyle/>
          <a:p>
            <a:r>
              <a:rPr lang="en-US" sz="3200">
                <a:latin typeface="Mistral" charset="0"/>
                <a:ea typeface="Mistral" charset="0"/>
                <a:cs typeface="Mistral" charset="0"/>
              </a:rPr>
              <a:t>What should i do?</a:t>
            </a:r>
          </a:p>
        </p:txBody>
      </p:sp>
      <p:sp>
        <p:nvSpPr>
          <p:cNvPr id="21" name="Rectangle 20"/>
          <p:cNvSpPr/>
          <p:nvPr/>
        </p:nvSpPr>
        <p:spPr>
          <a:xfrm flipV="1">
            <a:off x="1625432" y="1189611"/>
            <a:ext cx="8812493" cy="8600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411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452" y="2117092"/>
            <a:ext cx="9805728" cy="3979520"/>
          </a:xfrm>
          <a:prstGeom prst="rect">
            <a:avLst/>
          </a:prstGeom>
          <a:solidFill>
            <a:schemeClr val="accent1">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latin typeface="Arial" charset="0"/>
              <a:ea typeface="Arial" charset="0"/>
              <a:cs typeface="Arial" charset="0"/>
            </a:endParaRPr>
          </a:p>
        </p:txBody>
      </p:sp>
      <p:pic>
        <p:nvPicPr>
          <p:cNvPr id="3" name="Picture 2"/>
          <p:cNvPicPr>
            <a:picLocks noChangeAspect="1"/>
          </p:cNvPicPr>
          <p:nvPr/>
        </p:nvPicPr>
        <p:blipFill>
          <a:blip r:embed="rId2" cstate="print"/>
          <a:stretch>
            <a:fillRect/>
          </a:stretch>
        </p:blipFill>
        <p:spPr>
          <a:xfrm>
            <a:off x="5282082" y="1048845"/>
            <a:ext cx="2136494" cy="2136494"/>
          </a:xfrm>
          <a:prstGeom prst="rect">
            <a:avLst/>
          </a:prstGeom>
        </p:spPr>
      </p:pic>
      <p:sp>
        <p:nvSpPr>
          <p:cNvPr id="6" name="Rectangle 5"/>
          <p:cNvSpPr txBox="1"/>
          <p:nvPr/>
        </p:nvSpPr>
        <p:spPr>
          <a:xfrm>
            <a:off x="1951142" y="2724247"/>
            <a:ext cx="8798373" cy="3170099"/>
          </a:xfrm>
          <a:prstGeom prst="rect">
            <a:avLst/>
          </a:prstGeom>
        </p:spPr>
        <p:txBody>
          <a:bodyPr wrap="square">
            <a:spAutoFit/>
          </a:bodyPr>
          <a:lstStyle/>
          <a:p>
            <a:pPr algn="just"/>
            <a:r>
              <a:rPr lang="en-US" sz="2000" u="sng">
                <a:latin typeface="Arial" charset="0"/>
                <a:ea typeface="Arial" charset="0"/>
                <a:cs typeface="Arial" charset="0"/>
              </a:rPr>
              <a:t>Permendiknas 17/2010</a:t>
            </a:r>
            <a:r>
              <a:rPr lang="en-US" sz="2000">
                <a:latin typeface="Arial" charset="0"/>
                <a:ea typeface="Arial" charset="0"/>
                <a:cs typeface="Arial" charset="0"/>
              </a:rPr>
              <a:t>:</a:t>
            </a:r>
          </a:p>
          <a:p>
            <a:pPr algn="just"/>
            <a:r>
              <a:rPr lang="en-US" sz="2000">
                <a:latin typeface="Arial" charset="0"/>
                <a:ea typeface="Arial" charset="0"/>
                <a:cs typeface="Arial" charset="0"/>
              </a:rPr>
              <a:t>Mencari, menemukan, mempertahankan, dan menjunjung tinggi kebenaran.</a:t>
            </a:r>
          </a:p>
          <a:p>
            <a:pPr algn="just"/>
            <a:r>
              <a:rPr lang="en-US" sz="2000">
                <a:latin typeface="Arial" charset="0"/>
                <a:ea typeface="Arial" charset="0"/>
                <a:cs typeface="Arial" charset="0"/>
              </a:rPr>
              <a:t> </a:t>
            </a:r>
          </a:p>
          <a:p>
            <a:pPr algn="just"/>
            <a:r>
              <a:rPr lang="en-US" sz="2000">
                <a:latin typeface="Arial" charset="0"/>
                <a:ea typeface="Arial" charset="0"/>
                <a:cs typeface="Arial" charset="0"/>
              </a:rPr>
              <a:t>Maka mahasiswa berkewajiban menjunjung tinggi </a:t>
            </a:r>
            <a:r>
              <a:rPr lang="en-US" sz="2000" b="1">
                <a:latin typeface="Arial" charset="0"/>
                <a:ea typeface="Arial" charset="0"/>
                <a:cs typeface="Arial" charset="0"/>
              </a:rPr>
              <a:t>kejujuran</a:t>
            </a:r>
            <a:r>
              <a:rPr lang="en-US" sz="2000">
                <a:latin typeface="Arial" charset="0"/>
                <a:ea typeface="Arial" charset="0"/>
                <a:cs typeface="Arial" charset="0"/>
              </a:rPr>
              <a:t> </a:t>
            </a:r>
            <a:r>
              <a:rPr lang="en-US" sz="2000" b="1">
                <a:latin typeface="Arial" charset="0"/>
                <a:ea typeface="Arial" charset="0"/>
                <a:cs typeface="Arial" charset="0"/>
              </a:rPr>
              <a:t>dan etika akademik</a:t>
            </a:r>
            <a:r>
              <a:rPr lang="en-US" sz="2000">
                <a:latin typeface="Arial" charset="0"/>
                <a:ea typeface="Arial" charset="0"/>
                <a:cs typeface="Arial" charset="0"/>
              </a:rPr>
              <a:t>, terutama </a:t>
            </a:r>
            <a:r>
              <a:rPr lang="en-US" sz="2000" b="1">
                <a:latin typeface="Arial" charset="0"/>
                <a:ea typeface="Arial" charset="0"/>
                <a:cs typeface="Arial" charset="0"/>
              </a:rPr>
              <a:t>larangan untuk melakukan plagiat</a:t>
            </a:r>
            <a:r>
              <a:rPr lang="en-US" sz="2000">
                <a:latin typeface="Arial" charset="0"/>
                <a:ea typeface="Arial" charset="0"/>
                <a:cs typeface="Arial" charset="0"/>
              </a:rPr>
              <a:t> dalam menghasilkan karya ilmiah, sehingga kreativitas dalam bidang akademik dapat tumbuh dan berkembang.</a:t>
            </a:r>
          </a:p>
          <a:p>
            <a:pPr algn="just"/>
            <a:endParaRPr lang="en-US" sz="2000">
              <a:latin typeface="Arial" charset="0"/>
              <a:ea typeface="Arial" charset="0"/>
              <a:cs typeface="Arial" charset="0"/>
            </a:endParaRPr>
          </a:p>
          <a:p>
            <a:pPr algn="just"/>
            <a:r>
              <a:rPr lang="en-US" sz="2000" u="sng">
                <a:latin typeface="Arial" charset="0"/>
                <a:ea typeface="Arial" charset="0"/>
                <a:cs typeface="Arial" charset="0"/>
              </a:rPr>
              <a:t>UU 28/2014</a:t>
            </a:r>
            <a:r>
              <a:rPr lang="en-US" sz="2000">
                <a:latin typeface="Arial" charset="0"/>
                <a:ea typeface="Arial" charset="0"/>
                <a:cs typeface="Arial" charset="0"/>
              </a:rPr>
              <a:t>:</a:t>
            </a:r>
          </a:p>
          <a:p>
            <a:pPr algn="just"/>
            <a:r>
              <a:rPr lang="en-US" sz="2000">
                <a:latin typeface="Arial" charset="0"/>
                <a:ea typeface="Arial" charset="0"/>
                <a:cs typeface="Arial" charset="0"/>
              </a:rPr>
              <a:t>Pelanggaran Hak Cipta.</a:t>
            </a:r>
          </a:p>
        </p:txBody>
      </p:sp>
      <p:sp>
        <p:nvSpPr>
          <p:cNvPr id="7" name="Rectangle 6"/>
          <p:cNvSpPr/>
          <p:nvPr/>
        </p:nvSpPr>
        <p:spPr>
          <a:xfrm>
            <a:off x="889817" y="1187887"/>
            <a:ext cx="2882454" cy="897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2339" y="631335"/>
            <a:ext cx="7601550" cy="646331"/>
          </a:xfrm>
          <a:prstGeom prst="rect">
            <a:avLst/>
          </a:prstGeom>
          <a:noFill/>
        </p:spPr>
        <p:txBody>
          <a:bodyPr wrap="square" rtlCol="0">
            <a:spAutoFit/>
          </a:bodyPr>
          <a:lstStyle/>
          <a:p>
            <a:r>
              <a:rPr lang="en-US" sz="3600">
                <a:latin typeface="Mistral" charset="0"/>
                <a:ea typeface="Mistral" charset="0"/>
                <a:cs typeface="Mistral" charset="0"/>
              </a:rPr>
              <a:t>II. Karya Ilmiah Bebas Plagiat</a:t>
            </a:r>
          </a:p>
        </p:txBody>
      </p:sp>
      <p:sp>
        <p:nvSpPr>
          <p:cNvPr id="8" name="Oval 7"/>
          <p:cNvSpPr/>
          <p:nvPr/>
        </p:nvSpPr>
        <p:spPr>
          <a:xfrm>
            <a:off x="1694187" y="2884612"/>
            <a:ext cx="359202" cy="359202"/>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6">
                    <a:lumMod val="75000"/>
                  </a:schemeClr>
                </a:solidFill>
                <a:latin typeface="Courier New" charset="0"/>
                <a:ea typeface="Courier New" charset="0"/>
                <a:cs typeface="Courier New" charset="0"/>
              </a:rPr>
              <a:t>1</a:t>
            </a:r>
          </a:p>
        </p:txBody>
      </p:sp>
      <p:sp>
        <p:nvSpPr>
          <p:cNvPr id="9" name="Oval 8"/>
          <p:cNvSpPr/>
          <p:nvPr/>
        </p:nvSpPr>
        <p:spPr>
          <a:xfrm>
            <a:off x="1694187" y="5309033"/>
            <a:ext cx="359202" cy="359202"/>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6">
                    <a:lumMod val="75000"/>
                  </a:schemeClr>
                </a:solidFill>
                <a:latin typeface="Courier New" charset="0"/>
                <a:ea typeface="Courier New" charset="0"/>
                <a:cs typeface="Courier New" charset="0"/>
              </a:rPr>
              <a:t>2</a:t>
            </a:r>
          </a:p>
        </p:txBody>
      </p:sp>
    </p:spTree>
    <p:extLst>
      <p:ext uri="{BB962C8B-B14F-4D97-AF65-F5344CB8AC3E}">
        <p14:creationId xmlns:p14="http://schemas.microsoft.com/office/powerpoint/2010/main" xmlns="" val="2137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9"/>
                                        </p:tgtEl>
                                        <p:attrNameLst>
                                          <p:attrName>style.visibility</p:attrName>
                                        </p:attrNameLst>
                                      </p:cBhvr>
                                      <p:to>
                                        <p:strVal val="visible"/>
                                      </p:to>
                                    </p:set>
                                    <p:set>
                                      <p:cBhvr>
                                        <p:cTn id="16" dur="455" fill="hold">
                                          <p:stCondLst>
                                            <p:cond delay="0"/>
                                          </p:stCondLst>
                                        </p:cTn>
                                        <p:tgtEl>
                                          <p:spTgt spid="9"/>
                                        </p:tgtEl>
                                        <p:attrNameLst>
                                          <p:attrName>style.rotation</p:attrName>
                                        </p:attrNameLst>
                                      </p:cBhvr>
                                      <p:to>
                                        <p:strVal val="-45.0"/>
                                      </p:to>
                                    </p:set>
                                    <p:anim calcmode="lin" valueType="num">
                                      <p:cBhvr>
                                        <p:cTn id="17"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94526" y="1106482"/>
            <a:ext cx="2882454" cy="897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stretch>
            <a:fillRect/>
          </a:stretch>
        </p:blipFill>
        <p:spPr>
          <a:xfrm>
            <a:off x="490260" y="1463499"/>
            <a:ext cx="4250140" cy="2845758"/>
          </a:xfrm>
          <a:prstGeom prst="rect">
            <a:avLst/>
          </a:prstGeom>
        </p:spPr>
      </p:pic>
      <p:sp>
        <p:nvSpPr>
          <p:cNvPr id="2" name="TextBox 1"/>
          <p:cNvSpPr txBox="1"/>
          <p:nvPr/>
        </p:nvSpPr>
        <p:spPr>
          <a:xfrm>
            <a:off x="491314" y="581570"/>
            <a:ext cx="6541718" cy="646331"/>
          </a:xfrm>
          <a:prstGeom prst="rect">
            <a:avLst/>
          </a:prstGeom>
          <a:noFill/>
        </p:spPr>
        <p:txBody>
          <a:bodyPr wrap="square" rtlCol="0">
            <a:spAutoFit/>
          </a:bodyPr>
          <a:lstStyle/>
          <a:p>
            <a:r>
              <a:rPr lang="en-US" sz="3600">
                <a:latin typeface="Mistral" charset="0"/>
                <a:ea typeface="Mistral" charset="0"/>
                <a:cs typeface="Mistral" charset="0"/>
              </a:rPr>
              <a:t>III. Kasus Plagiat dan Sanksinya</a:t>
            </a:r>
          </a:p>
        </p:txBody>
      </p:sp>
      <p:pic>
        <p:nvPicPr>
          <p:cNvPr id="4" name="Picture 3"/>
          <p:cNvPicPr>
            <a:picLocks noChangeAspect="1"/>
          </p:cNvPicPr>
          <p:nvPr/>
        </p:nvPicPr>
        <p:blipFill rotWithShape="1">
          <a:blip r:embed="rId3" cstate="print"/>
          <a:srcRect t="3182" b="46328"/>
          <a:stretch/>
        </p:blipFill>
        <p:spPr>
          <a:xfrm rot="21342692">
            <a:off x="1590515" y="4292550"/>
            <a:ext cx="4772927" cy="1807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4" cstate="print"/>
          <a:srcRect t="2488" r="2179" b="1018"/>
          <a:stretch/>
        </p:blipFill>
        <p:spPr>
          <a:xfrm rot="1009240">
            <a:off x="4117814" y="2345086"/>
            <a:ext cx="4152130" cy="3071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cstate="print"/>
          <a:srcRect l="8543" t="29204" r="9427" b="1991"/>
          <a:stretch/>
        </p:blipFill>
        <p:spPr>
          <a:xfrm rot="399193">
            <a:off x="7010662" y="1618668"/>
            <a:ext cx="4219188" cy="45247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71988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412714" y="393826"/>
            <a:ext cx="1308402" cy="1308402"/>
          </a:xfrm>
          <a:prstGeom prst="rect">
            <a:avLst/>
          </a:prstGeom>
        </p:spPr>
      </p:pic>
      <p:sp>
        <p:nvSpPr>
          <p:cNvPr id="5" name="Rectangle 4"/>
          <p:cNvSpPr txBox="1"/>
          <p:nvPr/>
        </p:nvSpPr>
        <p:spPr>
          <a:xfrm>
            <a:off x="9097540" y="1599906"/>
            <a:ext cx="1550424" cy="215444"/>
          </a:xfrm>
          <a:prstGeom prst="rect">
            <a:avLst/>
          </a:prstGeom>
        </p:spPr>
        <p:txBody>
          <a:bodyPr wrap="none">
            <a:spAutoFit/>
          </a:bodyPr>
          <a:lstStyle/>
          <a:p>
            <a:pPr algn="just"/>
            <a:r>
              <a:rPr lang="en-US" sz="800">
                <a:latin typeface="Arial" charset="0"/>
                <a:ea typeface="Arial" charset="0"/>
                <a:cs typeface="Arial" charset="0"/>
              </a:rPr>
              <a:t>Sumber: Permendiknas 17/10</a:t>
            </a:r>
          </a:p>
        </p:txBody>
      </p:sp>
      <p:sp>
        <p:nvSpPr>
          <p:cNvPr id="7" name="Rectangle 6"/>
          <p:cNvSpPr/>
          <p:nvPr/>
        </p:nvSpPr>
        <p:spPr>
          <a:xfrm>
            <a:off x="889817" y="1187887"/>
            <a:ext cx="2882454" cy="897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08180" y="603112"/>
            <a:ext cx="2222160" cy="584775"/>
          </a:xfrm>
          <a:prstGeom prst="rect">
            <a:avLst/>
          </a:prstGeom>
          <a:noFill/>
        </p:spPr>
        <p:txBody>
          <a:bodyPr wrap="square" rtlCol="0">
            <a:spAutoFit/>
          </a:bodyPr>
          <a:lstStyle/>
          <a:p>
            <a:r>
              <a:rPr lang="en-US" sz="3200">
                <a:latin typeface="Mistral" charset="0"/>
                <a:ea typeface="Mistral" charset="0"/>
                <a:cs typeface="Mistral" charset="0"/>
              </a:rPr>
              <a:t>Sanksinya</a:t>
            </a:r>
          </a:p>
        </p:txBody>
      </p:sp>
      <p:graphicFrame>
        <p:nvGraphicFramePr>
          <p:cNvPr id="9" name="Table 8"/>
          <p:cNvGraphicFramePr>
            <a:graphicFrameLocks noGrp="1"/>
          </p:cNvGraphicFramePr>
          <p:nvPr>
            <p:extLst>
              <p:ext uri="{D42A27DB-BD31-4B8C-83A1-F6EECF244321}">
                <p14:modId xmlns:p14="http://schemas.microsoft.com/office/powerpoint/2010/main" xmlns="" val="1799878206"/>
              </p:ext>
            </p:extLst>
          </p:nvPr>
        </p:nvGraphicFramePr>
        <p:xfrm>
          <a:off x="1828706" y="1815350"/>
          <a:ext cx="8737534" cy="3132393"/>
        </p:xfrm>
        <a:graphic>
          <a:graphicData uri="http://schemas.openxmlformats.org/drawingml/2006/table">
            <a:tbl>
              <a:tblPr firstRow="1" bandRow="1">
                <a:tableStyleId>{5FD0F851-EC5A-4D38-B0AD-8093EC10F338}</a:tableStyleId>
              </a:tblPr>
              <a:tblGrid>
                <a:gridCol w="4368767">
                  <a:extLst>
                    <a:ext uri="{9D8B030D-6E8A-4147-A177-3AD203B41FA5}">
                      <a16:colId xmlns:a16="http://schemas.microsoft.com/office/drawing/2014/main" xmlns="" val="20000"/>
                    </a:ext>
                  </a:extLst>
                </a:gridCol>
                <a:gridCol w="4368767">
                  <a:extLst>
                    <a:ext uri="{9D8B030D-6E8A-4147-A177-3AD203B41FA5}">
                      <a16:colId xmlns:a16="http://schemas.microsoft.com/office/drawing/2014/main" xmlns="" val="20001"/>
                    </a:ext>
                  </a:extLst>
                </a:gridCol>
              </a:tblGrid>
              <a:tr h="678371">
                <a:tc>
                  <a:txBody>
                    <a:bodyPr/>
                    <a:lstStyle/>
                    <a:p>
                      <a:pPr algn="ctr"/>
                      <a:r>
                        <a:rPr lang="en-US" sz="2000"/>
                        <a:t>Tidak Sengaja</a:t>
                      </a:r>
                      <a:endParaRPr lang="en-US" sz="2000">
                        <a:solidFill>
                          <a:schemeClr val="tx1"/>
                        </a:solidFill>
                      </a:endParaRPr>
                    </a:p>
                  </a:txBody>
                  <a:tcPr anchor="ctr"/>
                </a:tc>
                <a:tc>
                  <a:txBody>
                    <a:bodyPr/>
                    <a:lstStyle/>
                    <a:p>
                      <a:pPr algn="ctr"/>
                      <a:r>
                        <a:rPr lang="en-US" sz="2000"/>
                        <a:t>Sengaja dan/atau Berulang</a:t>
                      </a:r>
                      <a:endParaRPr lang="en-US" sz="2000">
                        <a:solidFill>
                          <a:schemeClr val="tx1"/>
                        </a:solidFill>
                      </a:endParaRPr>
                    </a:p>
                  </a:txBody>
                  <a:tcPr anchor="ctr"/>
                </a:tc>
                <a:extLst>
                  <a:ext uri="{0D108BD9-81ED-4DB2-BD59-A6C34878D82A}">
                    <a16:rowId xmlns:a16="http://schemas.microsoft.com/office/drawing/2014/main" xmlns="" val="10000"/>
                  </a:ext>
                </a:extLst>
              </a:tr>
              <a:tr h="678371">
                <a:tc>
                  <a:txBody>
                    <a:bodyPr/>
                    <a:lstStyle/>
                    <a:p>
                      <a:r>
                        <a:rPr lang="en-US" sz="2000"/>
                        <a:t>Teguran</a:t>
                      </a:r>
                      <a:endParaRPr lang="en-US" sz="2000">
                        <a:solidFill>
                          <a:schemeClr val="tx1"/>
                        </a:solidFill>
                      </a:endParaRPr>
                    </a:p>
                  </a:txBody>
                  <a:tcPr anchor="ctr"/>
                </a:tc>
                <a:tc>
                  <a:txBody>
                    <a:bodyPr/>
                    <a:lstStyle/>
                    <a:p>
                      <a:r>
                        <a:rPr lang="en-US" sz="2000"/>
                        <a:t>Pembatalan nilai satu</a:t>
                      </a:r>
                      <a:r>
                        <a:rPr lang="en-US" sz="2000" baseline="0"/>
                        <a:t> atau beberapa MK</a:t>
                      </a:r>
                      <a:endParaRPr lang="en-US" sz="2000">
                        <a:solidFill>
                          <a:schemeClr val="tx1"/>
                        </a:solidFill>
                      </a:endParaRPr>
                    </a:p>
                  </a:txBody>
                  <a:tcPr anchor="ctr"/>
                </a:tc>
                <a:extLst>
                  <a:ext uri="{0D108BD9-81ED-4DB2-BD59-A6C34878D82A}">
                    <a16:rowId xmlns:a16="http://schemas.microsoft.com/office/drawing/2014/main" xmlns="" val="10001"/>
                  </a:ext>
                </a:extLst>
              </a:tr>
              <a:tr h="678371">
                <a:tc>
                  <a:txBody>
                    <a:bodyPr/>
                    <a:lstStyle/>
                    <a:p>
                      <a:r>
                        <a:rPr lang="en-US" sz="2000"/>
                        <a:t>Peringatan tertulis</a:t>
                      </a:r>
                      <a:endParaRPr lang="en-US" sz="2000">
                        <a:solidFill>
                          <a:schemeClr val="tx1"/>
                        </a:solidFill>
                      </a:endParaRPr>
                    </a:p>
                  </a:txBody>
                  <a:tcPr anchor="ctr"/>
                </a:tc>
                <a:tc>
                  <a:txBody>
                    <a:bodyPr/>
                    <a:lstStyle/>
                    <a:p>
                      <a:r>
                        <a:rPr lang="en-US" sz="2000"/>
                        <a:t>Pemberhentian dengan hormat</a:t>
                      </a:r>
                      <a:endParaRPr lang="en-US" sz="2000">
                        <a:solidFill>
                          <a:schemeClr val="tx1"/>
                        </a:solidFill>
                      </a:endParaRPr>
                    </a:p>
                  </a:txBody>
                  <a:tcPr anchor="ctr"/>
                </a:tc>
                <a:extLst>
                  <a:ext uri="{0D108BD9-81ED-4DB2-BD59-A6C34878D82A}">
                    <a16:rowId xmlns:a16="http://schemas.microsoft.com/office/drawing/2014/main" xmlns="" val="10002"/>
                  </a:ext>
                </a:extLst>
              </a:tr>
              <a:tr h="678371">
                <a:tc>
                  <a:txBody>
                    <a:bodyPr/>
                    <a:lstStyle/>
                    <a:p>
                      <a:r>
                        <a:rPr lang="en-US" sz="2000"/>
                        <a:t>Penundaan pemberian sebagian hak mahasiswa</a:t>
                      </a:r>
                      <a:endParaRPr lang="en-US" sz="2000">
                        <a:solidFill>
                          <a:schemeClr val="tx1"/>
                        </a:solidFill>
                      </a:endParaRPr>
                    </a:p>
                  </a:txBody>
                  <a:tcPr anchor="ctr"/>
                </a:tc>
                <a:tc>
                  <a:txBody>
                    <a:bodyPr/>
                    <a:lstStyle/>
                    <a:p>
                      <a:r>
                        <a:rPr lang="en-US" sz="2000"/>
                        <a:t>Pemberhentian dengan tidak hormat</a:t>
                      </a:r>
                      <a:endParaRPr lang="en-US" sz="2000">
                        <a:solidFill>
                          <a:schemeClr val="tx1"/>
                        </a:solidFill>
                      </a:endParaRPr>
                    </a:p>
                  </a:txBody>
                  <a:tcPr anchor="ctr"/>
                </a:tc>
                <a:extLst>
                  <a:ext uri="{0D108BD9-81ED-4DB2-BD59-A6C34878D82A}">
                    <a16:rowId xmlns:a16="http://schemas.microsoft.com/office/drawing/2014/main" xmlns="" val="10003"/>
                  </a:ext>
                </a:extLst>
              </a:tr>
              <a:tr h="393025">
                <a:tc>
                  <a:txBody>
                    <a:bodyPr/>
                    <a:lstStyle/>
                    <a:p>
                      <a:r>
                        <a:rPr lang="en-US" sz="2000"/>
                        <a:t>-</a:t>
                      </a:r>
                      <a:endParaRPr lang="en-US" sz="2000">
                        <a:solidFill>
                          <a:schemeClr val="tx1"/>
                        </a:solidFill>
                      </a:endParaRPr>
                    </a:p>
                  </a:txBody>
                  <a:tcPr anchor="ctr"/>
                </a:tc>
                <a:tc>
                  <a:txBody>
                    <a:bodyPr/>
                    <a:lstStyle/>
                    <a:p>
                      <a:r>
                        <a:rPr lang="en-US" sz="2000"/>
                        <a:t>Pembatalan ijazah</a:t>
                      </a:r>
                      <a:endParaRPr lang="en-US" sz="2000">
                        <a:solidFill>
                          <a:schemeClr val="tx1"/>
                        </a:solidFill>
                      </a:endParaRPr>
                    </a:p>
                  </a:txBody>
                  <a:tcPr anchor="ctr"/>
                </a:tc>
                <a:extLst>
                  <a:ext uri="{0D108BD9-81ED-4DB2-BD59-A6C34878D82A}">
                    <a16:rowId xmlns:a16="http://schemas.microsoft.com/office/drawing/2014/main" xmlns=""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917679292"/>
              </p:ext>
            </p:extLst>
          </p:nvPr>
        </p:nvGraphicFramePr>
        <p:xfrm>
          <a:off x="1828706" y="5396289"/>
          <a:ext cx="8737534" cy="678371"/>
        </p:xfrm>
        <a:graphic>
          <a:graphicData uri="http://schemas.openxmlformats.org/drawingml/2006/table">
            <a:tbl>
              <a:tblPr firstRow="1" bandRow="1">
                <a:tableStyleId>{5FD0F851-EC5A-4D38-B0AD-8093EC10F338}</a:tableStyleId>
              </a:tblPr>
              <a:tblGrid>
                <a:gridCol w="4368767">
                  <a:extLst>
                    <a:ext uri="{9D8B030D-6E8A-4147-A177-3AD203B41FA5}">
                      <a16:colId xmlns:a16="http://schemas.microsoft.com/office/drawing/2014/main" xmlns="" val="20000"/>
                    </a:ext>
                  </a:extLst>
                </a:gridCol>
                <a:gridCol w="4368767">
                  <a:extLst>
                    <a:ext uri="{9D8B030D-6E8A-4147-A177-3AD203B41FA5}">
                      <a16:colId xmlns:a16="http://schemas.microsoft.com/office/drawing/2014/main" xmlns="" val="20001"/>
                    </a:ext>
                  </a:extLst>
                </a:gridCol>
              </a:tblGrid>
              <a:tr h="678371">
                <a:tc>
                  <a:txBody>
                    <a:bodyPr/>
                    <a:lstStyle/>
                    <a:p>
                      <a:pPr algn="r"/>
                      <a:r>
                        <a:rPr lang="en-US" sz="2000" b="0">
                          <a:solidFill>
                            <a:schemeClr val="tx1"/>
                          </a:solidFill>
                        </a:rPr>
                        <a:t>1</a:t>
                      </a:r>
                      <a:r>
                        <a:rPr lang="en-US" sz="2000" b="0" baseline="0">
                          <a:solidFill>
                            <a:schemeClr val="tx1"/>
                          </a:solidFill>
                        </a:rPr>
                        <a:t> – 10 Pidana Penjara</a:t>
                      </a:r>
                      <a:endParaRPr lang="en-US" sz="2000" b="0">
                        <a:solidFill>
                          <a:schemeClr val="tx1"/>
                        </a:solidFill>
                      </a:endParaRPr>
                    </a:p>
                  </a:txBody>
                  <a:tcPr anchor="ctr"/>
                </a:tc>
                <a:tc>
                  <a:txBody>
                    <a:bodyPr/>
                    <a:lstStyle/>
                    <a:p>
                      <a:pPr algn="l"/>
                      <a:r>
                        <a:rPr lang="en-US" sz="2000" b="0">
                          <a:solidFill>
                            <a:schemeClr val="tx1"/>
                          </a:solidFill>
                        </a:rPr>
                        <a:t>dan</a:t>
                      </a:r>
                      <a:r>
                        <a:rPr lang="en-US" sz="2000" b="0" baseline="0">
                          <a:solidFill>
                            <a:schemeClr val="tx1"/>
                          </a:solidFill>
                        </a:rPr>
                        <a:t>/atau denda Rp. 100jt – 4M</a:t>
                      </a:r>
                      <a:endParaRPr lang="en-US" sz="2000" b="0">
                        <a:solidFill>
                          <a:schemeClr val="tx1"/>
                        </a:solidFill>
                      </a:endParaRPr>
                    </a:p>
                  </a:txBody>
                  <a:tcPr anchor="ctr"/>
                </a:tc>
                <a:extLst>
                  <a:ext uri="{0D108BD9-81ED-4DB2-BD59-A6C34878D82A}">
                    <a16:rowId xmlns:a16="http://schemas.microsoft.com/office/drawing/2014/main" xmlns="" val="10000"/>
                  </a:ext>
                </a:extLst>
              </a:tr>
            </a:tbl>
          </a:graphicData>
        </a:graphic>
      </p:graphicFrame>
      <p:sp>
        <p:nvSpPr>
          <p:cNvPr id="10" name="Rectangle 4"/>
          <p:cNvSpPr txBox="1"/>
          <p:nvPr/>
        </p:nvSpPr>
        <p:spPr>
          <a:xfrm>
            <a:off x="9608897" y="5180845"/>
            <a:ext cx="1039067" cy="215444"/>
          </a:xfrm>
          <a:prstGeom prst="rect">
            <a:avLst/>
          </a:prstGeom>
        </p:spPr>
        <p:txBody>
          <a:bodyPr wrap="none">
            <a:spAutoFit/>
          </a:bodyPr>
          <a:lstStyle/>
          <a:p>
            <a:pPr algn="just"/>
            <a:r>
              <a:rPr lang="en-US" sz="800">
                <a:latin typeface="Arial" charset="0"/>
                <a:ea typeface="Arial" charset="0"/>
                <a:cs typeface="Arial" charset="0"/>
              </a:rPr>
              <a:t>Sumber: UU 28/14</a:t>
            </a:r>
          </a:p>
        </p:txBody>
      </p:sp>
      <p:sp>
        <p:nvSpPr>
          <p:cNvPr id="4" name="Oval 3"/>
          <p:cNvSpPr/>
          <p:nvPr/>
        </p:nvSpPr>
        <p:spPr>
          <a:xfrm>
            <a:off x="10566240" y="1572694"/>
            <a:ext cx="605264" cy="60526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solidFill>
                  <a:schemeClr val="accent6">
                    <a:lumMod val="75000"/>
                  </a:schemeClr>
                </a:solidFill>
                <a:latin typeface="Courier New" charset="0"/>
                <a:ea typeface="Courier New" charset="0"/>
                <a:cs typeface="Courier New" charset="0"/>
              </a:rPr>
              <a:t>1</a:t>
            </a:r>
          </a:p>
        </p:txBody>
      </p:sp>
      <p:sp>
        <p:nvSpPr>
          <p:cNvPr id="11" name="Oval 10"/>
          <p:cNvSpPr/>
          <p:nvPr/>
        </p:nvSpPr>
        <p:spPr>
          <a:xfrm>
            <a:off x="10566240" y="5163187"/>
            <a:ext cx="605264" cy="60526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solidFill>
                  <a:schemeClr val="accent6">
                    <a:lumMod val="75000"/>
                  </a:schemeClr>
                </a:solidFill>
                <a:latin typeface="Courier New" charset="0"/>
                <a:ea typeface="Courier New" charset="0"/>
                <a:cs typeface="Courier New" charset="0"/>
              </a:rPr>
              <a:t>2</a:t>
            </a:r>
          </a:p>
        </p:txBody>
      </p:sp>
    </p:spTree>
    <p:extLst>
      <p:ext uri="{BB962C8B-B14F-4D97-AF65-F5344CB8AC3E}">
        <p14:creationId xmlns:p14="http://schemas.microsoft.com/office/powerpoint/2010/main" xmlns="" val="172536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11"/>
                                        </p:tgtEl>
                                        <p:attrNameLst>
                                          <p:attrName>style.visibility</p:attrName>
                                        </p:attrNameLst>
                                      </p:cBhvr>
                                      <p:to>
                                        <p:strVal val="visible"/>
                                      </p:to>
                                    </p:set>
                                    <p:set>
                                      <p:cBhvr>
                                        <p:cTn id="16" dur="455" fill="hold">
                                          <p:stCondLst>
                                            <p:cond delay="0"/>
                                          </p:stCondLst>
                                        </p:cTn>
                                        <p:tgtEl>
                                          <p:spTgt spid="11"/>
                                        </p:tgtEl>
                                        <p:attrNameLst>
                                          <p:attrName>style.rotation</p:attrName>
                                        </p:attrNameLst>
                                      </p:cBhvr>
                                      <p:to>
                                        <p:strVal val="-45.0"/>
                                      </p:to>
                                    </p:set>
                                    <p:anim calcmode="lin" valueType="num">
                                      <p:cBhvr>
                                        <p:cTn id="1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p:nvPr/>
        </p:nvSpPr>
        <p:spPr>
          <a:xfrm>
            <a:off x="1415650" y="2054293"/>
            <a:ext cx="9573094" cy="1631216"/>
          </a:xfrm>
          <a:prstGeom prst="rect">
            <a:avLst/>
          </a:prstGeom>
          <a:ln>
            <a:solidFill>
              <a:schemeClr val="tx1"/>
            </a:solidFill>
          </a:ln>
        </p:spPr>
        <p:txBody>
          <a:bodyPr wrap="square">
            <a:spAutoFit/>
          </a:bodyPr>
          <a:lstStyle/>
          <a:p>
            <a:pPr algn="ctr"/>
            <a:endParaRPr lang="en-US" sz="2000" b="1">
              <a:latin typeface="Arial" charset="0"/>
              <a:ea typeface="Arial" charset="0"/>
              <a:cs typeface="Arial" charset="0"/>
            </a:endParaRPr>
          </a:p>
          <a:p>
            <a:pPr algn="ctr"/>
            <a:r>
              <a:rPr lang="en-US" sz="2000" b="1">
                <a:latin typeface="Arial" charset="0"/>
                <a:ea typeface="Arial" charset="0"/>
                <a:cs typeface="Arial" charset="0"/>
              </a:rPr>
              <a:t>Plagiarism:</a:t>
            </a:r>
            <a:endParaRPr lang="en-US" sz="2000">
              <a:latin typeface="Arial" charset="0"/>
              <a:ea typeface="Arial" charset="0"/>
              <a:cs typeface="Arial" charset="0"/>
            </a:endParaRPr>
          </a:p>
          <a:p>
            <a:pPr algn="ctr"/>
            <a:r>
              <a:rPr lang="en-US" sz="2000">
                <a:latin typeface="Arial" charset="0"/>
                <a:ea typeface="Arial" charset="0"/>
                <a:cs typeface="Arial" charset="0"/>
              </a:rPr>
              <a:t>The act of appropriating the literary composition of another, or parts or passages of his writings, or the ideas or language of the same, and passing them off as the product of one's own mind.</a:t>
            </a:r>
          </a:p>
        </p:txBody>
      </p:sp>
      <p:sp>
        <p:nvSpPr>
          <p:cNvPr id="5" name="Rectangle 4"/>
          <p:cNvSpPr txBox="1"/>
          <p:nvPr/>
        </p:nvSpPr>
        <p:spPr>
          <a:xfrm>
            <a:off x="1415650" y="4340806"/>
            <a:ext cx="9573094" cy="1938992"/>
          </a:xfrm>
          <a:prstGeom prst="rect">
            <a:avLst/>
          </a:prstGeom>
          <a:ln>
            <a:solidFill>
              <a:schemeClr val="tx1"/>
            </a:solidFill>
          </a:ln>
        </p:spPr>
        <p:txBody>
          <a:bodyPr wrap="square">
            <a:spAutoFit/>
          </a:bodyPr>
          <a:lstStyle/>
          <a:p>
            <a:pPr algn="ctr"/>
            <a:endParaRPr lang="en-US" sz="2000" b="1">
              <a:latin typeface="Arial" charset="0"/>
              <a:ea typeface="Arial" charset="0"/>
              <a:cs typeface="Arial" charset="0"/>
            </a:endParaRPr>
          </a:p>
          <a:p>
            <a:pPr algn="ctr"/>
            <a:r>
              <a:rPr lang="en-US" sz="2000" b="1">
                <a:latin typeface="Arial" charset="0"/>
                <a:ea typeface="Arial" charset="0"/>
                <a:cs typeface="Arial" charset="0"/>
              </a:rPr>
              <a:t>Plagiat:</a:t>
            </a:r>
          </a:p>
          <a:p>
            <a:pPr algn="ctr"/>
            <a:r>
              <a:rPr lang="en-US" sz="2000">
                <a:latin typeface="Arial" charset="0"/>
                <a:ea typeface="Arial" charset="0"/>
                <a:cs typeface="Arial" charset="0"/>
              </a:rPr>
              <a:t>Perbuatan sengaja atau tidak sengaja dalam memperoleh atau mencoba memperoleh kredit atau nilai untuk suatu </a:t>
            </a:r>
            <a:r>
              <a:rPr lang="en-US" sz="2000" b="1">
                <a:latin typeface="Arial" charset="0"/>
                <a:ea typeface="Arial" charset="0"/>
                <a:cs typeface="Arial" charset="0"/>
              </a:rPr>
              <a:t>karya ilmiah</a:t>
            </a:r>
            <a:r>
              <a:rPr lang="en-US" sz="2000">
                <a:latin typeface="Arial" charset="0"/>
                <a:ea typeface="Arial" charset="0"/>
                <a:cs typeface="Arial" charset="0"/>
              </a:rPr>
              <a:t>, dengan mengutip sebagian atau seluruh karya dan atau karya ilmiah pihak lain yang diakui sebagai karya ilmiahnya, tanpa menyatakan sumber secara tepat dan memadai”</a:t>
            </a:r>
          </a:p>
        </p:txBody>
      </p:sp>
      <p:sp>
        <p:nvSpPr>
          <p:cNvPr id="6" name="Rectangle 5"/>
          <p:cNvSpPr/>
          <p:nvPr/>
        </p:nvSpPr>
        <p:spPr>
          <a:xfrm>
            <a:off x="4855767" y="1578036"/>
            <a:ext cx="2692861" cy="72851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latin typeface="Arial" charset="0"/>
                <a:ea typeface="Arial" charset="0"/>
                <a:cs typeface="Arial" charset="0"/>
              </a:rPr>
              <a:t>Black's Law Dictionary</a:t>
            </a:r>
            <a:endParaRPr lang="en-US" i="1">
              <a:solidFill>
                <a:schemeClr val="tx1"/>
              </a:solidFill>
            </a:endParaRPr>
          </a:p>
        </p:txBody>
      </p:sp>
      <p:sp>
        <p:nvSpPr>
          <p:cNvPr id="7" name="Rectangle 6"/>
          <p:cNvSpPr/>
          <p:nvPr/>
        </p:nvSpPr>
        <p:spPr>
          <a:xfrm>
            <a:off x="4855766" y="3842329"/>
            <a:ext cx="2692861" cy="72851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latin typeface="Arial" charset="0"/>
                <a:ea typeface="Arial" charset="0"/>
                <a:cs typeface="Arial" charset="0"/>
              </a:rPr>
              <a:t>Permendiknas 17/2010</a:t>
            </a:r>
          </a:p>
        </p:txBody>
      </p:sp>
      <p:sp>
        <p:nvSpPr>
          <p:cNvPr id="8" name="Rectangle 7"/>
          <p:cNvSpPr/>
          <p:nvPr/>
        </p:nvSpPr>
        <p:spPr>
          <a:xfrm>
            <a:off x="889817" y="1187887"/>
            <a:ext cx="2882454" cy="897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5937" y="631335"/>
            <a:ext cx="5244915" cy="646331"/>
          </a:xfrm>
          <a:prstGeom prst="rect">
            <a:avLst/>
          </a:prstGeom>
          <a:noFill/>
        </p:spPr>
        <p:txBody>
          <a:bodyPr wrap="square" rtlCol="0">
            <a:spAutoFit/>
          </a:bodyPr>
          <a:lstStyle/>
          <a:p>
            <a:r>
              <a:rPr lang="en-US" sz="3600">
                <a:latin typeface="Mistral" charset="0"/>
                <a:ea typeface="Mistral" charset="0"/>
                <a:cs typeface="Mistral" charset="0"/>
              </a:rPr>
              <a:t>IV. Konsepsi Plagiarisme </a:t>
            </a:r>
          </a:p>
        </p:txBody>
      </p:sp>
      <p:sp>
        <p:nvSpPr>
          <p:cNvPr id="3" name="Rectangle 2"/>
          <p:cNvSpPr txBox="1"/>
          <p:nvPr/>
        </p:nvSpPr>
        <p:spPr>
          <a:xfrm>
            <a:off x="819974" y="1215592"/>
            <a:ext cx="1191352" cy="523220"/>
          </a:xfrm>
          <a:prstGeom prst="rect">
            <a:avLst/>
          </a:prstGeom>
        </p:spPr>
        <p:txBody>
          <a:bodyPr wrap="none">
            <a:spAutoFit/>
          </a:bodyPr>
          <a:lstStyle/>
          <a:p>
            <a:r>
              <a:rPr lang="en-US" sz="2800">
                <a:latin typeface="Mistral" charset="0"/>
                <a:ea typeface="Mistral" charset="0"/>
                <a:cs typeface="Mistral" charset="0"/>
              </a:rPr>
              <a:t>Definisi:</a:t>
            </a:r>
            <a:endParaRPr lang="en-US" sz="2800"/>
          </a:p>
        </p:txBody>
      </p:sp>
    </p:spTree>
    <p:extLst>
      <p:ext uri="{BB962C8B-B14F-4D97-AF65-F5344CB8AC3E}">
        <p14:creationId xmlns:p14="http://schemas.microsoft.com/office/powerpoint/2010/main" xmlns="" val="91767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stretch>
            <a:fillRect/>
          </a:stretch>
        </p:blipFill>
        <p:spPr>
          <a:xfrm>
            <a:off x="2412714" y="393826"/>
            <a:ext cx="1126584" cy="1126584"/>
          </a:xfrm>
          <a:prstGeom prst="rect">
            <a:avLst/>
          </a:prstGeom>
        </p:spPr>
      </p:pic>
      <p:sp>
        <p:nvSpPr>
          <p:cNvPr id="4" name="Oval 3"/>
          <p:cNvSpPr/>
          <p:nvPr/>
        </p:nvSpPr>
        <p:spPr>
          <a:xfrm>
            <a:off x="9889040" y="1969240"/>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bg1"/>
                </a:solidFill>
                <a:latin typeface="Arial" charset="0"/>
                <a:ea typeface="Arial" charset="0"/>
                <a:cs typeface="Arial" charset="0"/>
              </a:rPr>
              <a:t>Find-</a:t>
            </a:r>
          </a:p>
          <a:p>
            <a:pPr algn="ctr"/>
            <a:r>
              <a:rPr lang="en-US" sz="1500" b="1">
                <a:solidFill>
                  <a:schemeClr val="bg1"/>
                </a:solidFill>
                <a:latin typeface="Arial" charset="0"/>
                <a:ea typeface="Arial" charset="0"/>
                <a:cs typeface="Arial" charset="0"/>
              </a:rPr>
              <a:t>Replace</a:t>
            </a:r>
          </a:p>
        </p:txBody>
      </p:sp>
      <p:sp>
        <p:nvSpPr>
          <p:cNvPr id="6" name="Oval 5"/>
          <p:cNvSpPr/>
          <p:nvPr/>
        </p:nvSpPr>
        <p:spPr>
          <a:xfrm>
            <a:off x="1357876" y="1748671"/>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charset="0"/>
                <a:ea typeface="Arial" charset="0"/>
                <a:cs typeface="Arial" charset="0"/>
              </a:rPr>
              <a:t>Clone</a:t>
            </a:r>
          </a:p>
        </p:txBody>
      </p:sp>
      <p:sp>
        <p:nvSpPr>
          <p:cNvPr id="8" name="Rectangle 7"/>
          <p:cNvSpPr txBox="1"/>
          <p:nvPr/>
        </p:nvSpPr>
        <p:spPr>
          <a:xfrm>
            <a:off x="1841194" y="2562134"/>
            <a:ext cx="4825032" cy="646331"/>
          </a:xfrm>
          <a:prstGeom prst="rect">
            <a:avLst/>
          </a:prstGeom>
          <a:ln>
            <a:solidFill>
              <a:schemeClr val="tx1"/>
            </a:solidFill>
          </a:ln>
        </p:spPr>
        <p:txBody>
          <a:bodyPr wrap="square">
            <a:spAutoFit/>
          </a:bodyPr>
          <a:lstStyle/>
          <a:p>
            <a:pPr algn="ctr"/>
            <a:r>
              <a:rPr lang="en-US" b="1"/>
              <a:t>Menjiplak karya tulis seseorang kata per kata dan diakui sebagai karya sendiri</a:t>
            </a:r>
          </a:p>
        </p:txBody>
      </p:sp>
      <p:sp>
        <p:nvSpPr>
          <p:cNvPr id="9" name="Oval 8"/>
          <p:cNvSpPr/>
          <p:nvPr/>
        </p:nvSpPr>
        <p:spPr>
          <a:xfrm>
            <a:off x="1413883" y="3371620"/>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charset="0"/>
              <a:ea typeface="Arial" charset="0"/>
              <a:cs typeface="Arial" charset="0"/>
            </a:endParaRPr>
          </a:p>
        </p:txBody>
      </p:sp>
      <p:sp>
        <p:nvSpPr>
          <p:cNvPr id="10" name="Rectangle 9"/>
          <p:cNvSpPr txBox="1"/>
          <p:nvPr/>
        </p:nvSpPr>
        <p:spPr>
          <a:xfrm>
            <a:off x="1540264" y="3835273"/>
            <a:ext cx="1043876" cy="369332"/>
          </a:xfrm>
          <a:prstGeom prst="rect">
            <a:avLst/>
          </a:prstGeom>
        </p:spPr>
        <p:txBody>
          <a:bodyPr wrap="none">
            <a:spAutoFit/>
          </a:bodyPr>
          <a:lstStyle/>
          <a:p>
            <a:r>
              <a:rPr lang="en-US" b="1">
                <a:solidFill>
                  <a:schemeClr val="bg1"/>
                </a:solidFill>
                <a:latin typeface="Arial" charset="0"/>
                <a:ea typeface="Arial" charset="0"/>
                <a:cs typeface="Arial" charset="0"/>
              </a:rPr>
              <a:t>CTRL-C</a:t>
            </a:r>
            <a:endParaRPr lang="en-US">
              <a:solidFill>
                <a:schemeClr val="bg1"/>
              </a:solidFill>
            </a:endParaRPr>
          </a:p>
        </p:txBody>
      </p:sp>
      <p:sp>
        <p:nvSpPr>
          <p:cNvPr id="11" name="Rectangle 10"/>
          <p:cNvSpPr txBox="1"/>
          <p:nvPr/>
        </p:nvSpPr>
        <p:spPr>
          <a:xfrm>
            <a:off x="1841194" y="4182945"/>
            <a:ext cx="4825032" cy="646331"/>
          </a:xfrm>
          <a:prstGeom prst="rect">
            <a:avLst/>
          </a:prstGeom>
          <a:ln>
            <a:solidFill>
              <a:schemeClr val="tx1"/>
            </a:solidFill>
          </a:ln>
        </p:spPr>
        <p:txBody>
          <a:bodyPr wrap="square">
            <a:spAutoFit/>
          </a:bodyPr>
          <a:lstStyle/>
          <a:p>
            <a:pPr algn="ctr"/>
            <a:r>
              <a:rPr lang="en-US" b="1"/>
              <a:t>Menjiplak sebagian besar karya tulis orang lain hanya dari satu sumber tanpa ada perubahan</a:t>
            </a:r>
          </a:p>
        </p:txBody>
      </p:sp>
      <p:sp>
        <p:nvSpPr>
          <p:cNvPr id="12" name="Rectangle 11"/>
          <p:cNvSpPr txBox="1"/>
          <p:nvPr/>
        </p:nvSpPr>
        <p:spPr>
          <a:xfrm>
            <a:off x="5712326" y="1704656"/>
            <a:ext cx="4825032" cy="646331"/>
          </a:xfrm>
          <a:prstGeom prst="rect">
            <a:avLst/>
          </a:prstGeom>
          <a:ln>
            <a:solidFill>
              <a:schemeClr val="tx1"/>
            </a:solidFill>
          </a:ln>
        </p:spPr>
        <p:txBody>
          <a:bodyPr wrap="square">
            <a:spAutoFit/>
          </a:bodyPr>
          <a:lstStyle/>
          <a:p>
            <a:pPr algn="ctr"/>
            <a:r>
              <a:rPr lang="en-US" b="1"/>
              <a:t>Mengubah kata kunci dan kalimat tetapi tetap tidak mengubah substansi utama suatu sumber</a:t>
            </a:r>
          </a:p>
        </p:txBody>
      </p:sp>
      <p:sp>
        <p:nvSpPr>
          <p:cNvPr id="13" name="Oval 12"/>
          <p:cNvSpPr/>
          <p:nvPr/>
        </p:nvSpPr>
        <p:spPr>
          <a:xfrm>
            <a:off x="9889040" y="3504490"/>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charset="0"/>
                <a:ea typeface="Arial" charset="0"/>
                <a:cs typeface="Arial" charset="0"/>
              </a:rPr>
              <a:t>Remix</a:t>
            </a:r>
          </a:p>
        </p:txBody>
      </p:sp>
      <p:sp>
        <p:nvSpPr>
          <p:cNvPr id="14" name="Rectangle 13"/>
          <p:cNvSpPr txBox="1"/>
          <p:nvPr/>
        </p:nvSpPr>
        <p:spPr>
          <a:xfrm>
            <a:off x="5712327" y="3357472"/>
            <a:ext cx="4825031" cy="646331"/>
          </a:xfrm>
          <a:prstGeom prst="rect">
            <a:avLst/>
          </a:prstGeom>
          <a:ln>
            <a:solidFill>
              <a:schemeClr val="tx1"/>
            </a:solidFill>
          </a:ln>
        </p:spPr>
        <p:txBody>
          <a:bodyPr wrap="square">
            <a:spAutoFit/>
          </a:bodyPr>
          <a:lstStyle/>
          <a:p>
            <a:pPr algn="ctr"/>
            <a:r>
              <a:rPr lang="en-US" b="1"/>
              <a:t>Menyusun kalimat kembali dari berbagai sumber menjadi suatu karya tulis</a:t>
            </a:r>
          </a:p>
        </p:txBody>
      </p:sp>
      <p:sp>
        <p:nvSpPr>
          <p:cNvPr id="15" name="Oval 14"/>
          <p:cNvSpPr/>
          <p:nvPr/>
        </p:nvSpPr>
        <p:spPr>
          <a:xfrm>
            <a:off x="9889040" y="5188746"/>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charset="0"/>
              <a:ea typeface="Arial" charset="0"/>
              <a:cs typeface="Arial" charset="0"/>
            </a:endParaRPr>
          </a:p>
        </p:txBody>
      </p:sp>
      <p:sp>
        <p:nvSpPr>
          <p:cNvPr id="16" name="Rectangle 15"/>
          <p:cNvSpPr txBox="1"/>
          <p:nvPr/>
        </p:nvSpPr>
        <p:spPr>
          <a:xfrm>
            <a:off x="10009008" y="5652399"/>
            <a:ext cx="1056700" cy="369332"/>
          </a:xfrm>
          <a:prstGeom prst="rect">
            <a:avLst/>
          </a:prstGeom>
        </p:spPr>
        <p:txBody>
          <a:bodyPr wrap="none">
            <a:spAutoFit/>
          </a:bodyPr>
          <a:lstStyle/>
          <a:p>
            <a:r>
              <a:rPr lang="en-US" b="1">
                <a:solidFill>
                  <a:schemeClr val="bg1"/>
                </a:solidFill>
                <a:latin typeface="Arial" charset="0"/>
                <a:ea typeface="Arial" charset="0"/>
                <a:cs typeface="Arial" charset="0"/>
              </a:rPr>
              <a:t>Recycle</a:t>
            </a:r>
            <a:endParaRPr lang="en-US">
              <a:solidFill>
                <a:schemeClr val="bg1"/>
              </a:solidFill>
            </a:endParaRPr>
          </a:p>
        </p:txBody>
      </p:sp>
      <p:sp>
        <p:nvSpPr>
          <p:cNvPr id="17" name="Rectangle 16"/>
          <p:cNvSpPr txBox="1"/>
          <p:nvPr/>
        </p:nvSpPr>
        <p:spPr>
          <a:xfrm>
            <a:off x="4310794" y="5039740"/>
            <a:ext cx="6226564" cy="646331"/>
          </a:xfrm>
          <a:prstGeom prst="rect">
            <a:avLst/>
          </a:prstGeom>
          <a:ln>
            <a:solidFill>
              <a:schemeClr val="tx1"/>
            </a:solidFill>
          </a:ln>
        </p:spPr>
        <p:txBody>
          <a:bodyPr wrap="square">
            <a:spAutoFit/>
          </a:bodyPr>
          <a:lstStyle/>
          <a:p>
            <a:pPr algn="ctr"/>
            <a:r>
              <a:rPr lang="en-US" b="1"/>
              <a:t>Menggunakan karya terdahulu penulis tanpa sitasi. Tipe ini juga disebut “Self-Plagiarism” atau “Auto-Plagiarism”</a:t>
            </a:r>
          </a:p>
        </p:txBody>
      </p:sp>
      <p:sp>
        <p:nvSpPr>
          <p:cNvPr id="23" name="TextBox 22"/>
          <p:cNvSpPr txBox="1"/>
          <p:nvPr/>
        </p:nvSpPr>
        <p:spPr>
          <a:xfrm>
            <a:off x="1067310" y="1614306"/>
            <a:ext cx="693146" cy="492443"/>
          </a:xfrm>
          <a:prstGeom prst="rect">
            <a:avLst/>
          </a:prstGeom>
          <a:noFill/>
        </p:spPr>
        <p:txBody>
          <a:bodyPr wrap="square" rtlCol="0">
            <a:spAutoFit/>
          </a:bodyPr>
          <a:lstStyle/>
          <a:p>
            <a:pPr algn="ctr"/>
            <a:r>
              <a:rPr lang="en-US" sz="2600" b="1"/>
              <a:t>1</a:t>
            </a:r>
          </a:p>
        </p:txBody>
      </p:sp>
      <p:sp>
        <p:nvSpPr>
          <p:cNvPr id="24" name="TextBox 23"/>
          <p:cNvSpPr txBox="1"/>
          <p:nvPr/>
        </p:nvSpPr>
        <p:spPr>
          <a:xfrm>
            <a:off x="1148048" y="3208465"/>
            <a:ext cx="693146" cy="492443"/>
          </a:xfrm>
          <a:prstGeom prst="rect">
            <a:avLst/>
          </a:prstGeom>
          <a:noFill/>
        </p:spPr>
        <p:txBody>
          <a:bodyPr wrap="square" rtlCol="0">
            <a:spAutoFit/>
          </a:bodyPr>
          <a:lstStyle/>
          <a:p>
            <a:pPr algn="ctr"/>
            <a:r>
              <a:rPr lang="en-US" sz="2600" b="1"/>
              <a:t>2</a:t>
            </a:r>
          </a:p>
        </p:txBody>
      </p:sp>
      <p:sp>
        <p:nvSpPr>
          <p:cNvPr id="25" name="TextBox 24"/>
          <p:cNvSpPr txBox="1"/>
          <p:nvPr/>
        </p:nvSpPr>
        <p:spPr>
          <a:xfrm>
            <a:off x="10845464" y="2933661"/>
            <a:ext cx="507918" cy="492443"/>
          </a:xfrm>
          <a:prstGeom prst="rect">
            <a:avLst/>
          </a:prstGeom>
          <a:noFill/>
        </p:spPr>
        <p:txBody>
          <a:bodyPr wrap="square" rtlCol="0">
            <a:spAutoFit/>
          </a:bodyPr>
          <a:lstStyle/>
          <a:p>
            <a:pPr algn="ctr"/>
            <a:r>
              <a:rPr lang="en-US" sz="2600" b="1"/>
              <a:t>3</a:t>
            </a:r>
          </a:p>
        </p:txBody>
      </p:sp>
      <p:sp>
        <p:nvSpPr>
          <p:cNvPr id="26" name="TextBox 25"/>
          <p:cNvSpPr txBox="1"/>
          <p:nvPr/>
        </p:nvSpPr>
        <p:spPr>
          <a:xfrm>
            <a:off x="10839106" y="4455704"/>
            <a:ext cx="693146" cy="492443"/>
          </a:xfrm>
          <a:prstGeom prst="rect">
            <a:avLst/>
          </a:prstGeom>
          <a:noFill/>
        </p:spPr>
        <p:txBody>
          <a:bodyPr wrap="square" rtlCol="0">
            <a:spAutoFit/>
          </a:bodyPr>
          <a:lstStyle/>
          <a:p>
            <a:pPr algn="ctr"/>
            <a:r>
              <a:rPr lang="en-US" sz="2600" b="1"/>
              <a:t>4</a:t>
            </a:r>
          </a:p>
        </p:txBody>
      </p:sp>
      <p:sp>
        <p:nvSpPr>
          <p:cNvPr id="27" name="TextBox 26"/>
          <p:cNvSpPr txBox="1"/>
          <p:nvPr/>
        </p:nvSpPr>
        <p:spPr>
          <a:xfrm>
            <a:off x="10752850" y="6178502"/>
            <a:ext cx="693146" cy="492443"/>
          </a:xfrm>
          <a:prstGeom prst="rect">
            <a:avLst/>
          </a:prstGeom>
          <a:noFill/>
        </p:spPr>
        <p:txBody>
          <a:bodyPr wrap="square" rtlCol="0">
            <a:spAutoFit/>
          </a:bodyPr>
          <a:lstStyle/>
          <a:p>
            <a:pPr algn="ctr"/>
            <a:r>
              <a:rPr lang="en-US" sz="2600" b="1"/>
              <a:t>5</a:t>
            </a:r>
          </a:p>
        </p:txBody>
      </p:sp>
      <p:sp>
        <p:nvSpPr>
          <p:cNvPr id="21" name="Rectangle 20"/>
          <p:cNvSpPr/>
          <p:nvPr/>
        </p:nvSpPr>
        <p:spPr>
          <a:xfrm>
            <a:off x="777225" y="1105762"/>
            <a:ext cx="2882454" cy="8977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p:cNvSpPr txBox="1"/>
          <p:nvPr/>
        </p:nvSpPr>
        <p:spPr>
          <a:xfrm>
            <a:off x="8023907" y="141482"/>
            <a:ext cx="3970202" cy="338554"/>
          </a:xfrm>
          <a:prstGeom prst="rect">
            <a:avLst/>
          </a:prstGeom>
        </p:spPr>
        <p:txBody>
          <a:bodyPr wrap="square" anchor="ctr">
            <a:spAutoFit/>
          </a:bodyPr>
          <a:lstStyle/>
          <a:p>
            <a:pPr algn="r"/>
            <a:r>
              <a:rPr lang="en-US" sz="800"/>
              <a:t>Sumber: Hendrawan Soetanto,  </a:t>
            </a:r>
            <a:r>
              <a:rPr lang="en-US" sz="800" i="1"/>
              <a:t>Memahami Plagiatisme Academic</a:t>
            </a:r>
            <a:r>
              <a:rPr lang="en-US" sz="800"/>
              <a:t>, sebagaimana dikutipnya dari http://plagiarism.org/plagiarism-101/what-is-plagiarism</a:t>
            </a:r>
          </a:p>
        </p:txBody>
      </p:sp>
      <p:sp>
        <p:nvSpPr>
          <p:cNvPr id="2" name="TextBox 1"/>
          <p:cNvSpPr txBox="1"/>
          <p:nvPr/>
        </p:nvSpPr>
        <p:spPr>
          <a:xfrm>
            <a:off x="748498" y="605213"/>
            <a:ext cx="4544151" cy="584775"/>
          </a:xfrm>
          <a:prstGeom prst="rect">
            <a:avLst/>
          </a:prstGeom>
          <a:noFill/>
        </p:spPr>
        <p:txBody>
          <a:bodyPr wrap="square" rtlCol="0">
            <a:spAutoFit/>
          </a:bodyPr>
          <a:lstStyle/>
          <a:p>
            <a:r>
              <a:rPr lang="en-US" sz="3200">
                <a:latin typeface="Mistral" charset="0"/>
                <a:ea typeface="Mistral" charset="0"/>
                <a:cs typeface="Mistral" charset="0"/>
              </a:rPr>
              <a:t>Lingkupnya</a:t>
            </a:r>
          </a:p>
        </p:txBody>
      </p:sp>
      <p:sp>
        <p:nvSpPr>
          <p:cNvPr id="3" name="Rectangle 2"/>
          <p:cNvSpPr/>
          <p:nvPr/>
        </p:nvSpPr>
        <p:spPr>
          <a:xfrm>
            <a:off x="1067310" y="5820188"/>
            <a:ext cx="1037812" cy="103781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6 – 10</a:t>
            </a:r>
          </a:p>
          <a:p>
            <a:pPr algn="ctr"/>
            <a:r>
              <a:rPr lang="en-US" sz="1200" b="1"/>
              <a:t>Lihat pd hal berikut…</a:t>
            </a:r>
          </a:p>
        </p:txBody>
      </p:sp>
    </p:spTree>
    <p:extLst>
      <p:ext uri="{BB962C8B-B14F-4D97-AF65-F5344CB8AC3E}">
        <p14:creationId xmlns:p14="http://schemas.microsoft.com/office/powerpoint/2010/main" xmlns="" val="158215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77226" y="3639018"/>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charset="0"/>
                <a:ea typeface="Arial" charset="0"/>
                <a:cs typeface="Arial" charset="0"/>
              </a:rPr>
              <a:t>Mash-UP</a:t>
            </a:r>
          </a:p>
        </p:txBody>
      </p:sp>
      <p:sp>
        <p:nvSpPr>
          <p:cNvPr id="4" name="Oval 3"/>
          <p:cNvSpPr/>
          <p:nvPr/>
        </p:nvSpPr>
        <p:spPr>
          <a:xfrm>
            <a:off x="1477226" y="1584710"/>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charset="0"/>
                <a:ea typeface="Arial" charset="0"/>
                <a:cs typeface="Arial" charset="0"/>
              </a:rPr>
              <a:t>Hybrid</a:t>
            </a:r>
          </a:p>
        </p:txBody>
      </p:sp>
      <p:sp>
        <p:nvSpPr>
          <p:cNvPr id="5" name="Rectangle 19"/>
          <p:cNvSpPr txBox="1"/>
          <p:nvPr/>
        </p:nvSpPr>
        <p:spPr>
          <a:xfrm>
            <a:off x="2125545" y="2464671"/>
            <a:ext cx="5603183" cy="646331"/>
          </a:xfrm>
          <a:prstGeom prst="rect">
            <a:avLst/>
          </a:prstGeom>
          <a:ln>
            <a:solidFill>
              <a:schemeClr val="tx1"/>
            </a:solidFill>
          </a:ln>
        </p:spPr>
        <p:txBody>
          <a:bodyPr wrap="square">
            <a:spAutoFit/>
          </a:bodyPr>
          <a:lstStyle/>
          <a:p>
            <a:pPr algn="ctr"/>
            <a:r>
              <a:rPr lang="en-US" b="1"/>
              <a:t>Meramu secara sempurna sumber-sumber sitasi dengan jiplakan kalimat tanpa menyebutkan sumbernya</a:t>
            </a:r>
          </a:p>
        </p:txBody>
      </p:sp>
      <p:sp>
        <p:nvSpPr>
          <p:cNvPr id="10" name="Rectangle 9"/>
          <p:cNvSpPr txBox="1"/>
          <p:nvPr/>
        </p:nvSpPr>
        <p:spPr>
          <a:xfrm>
            <a:off x="2125545" y="4596488"/>
            <a:ext cx="4442323" cy="646331"/>
          </a:xfrm>
          <a:prstGeom prst="rect">
            <a:avLst/>
          </a:prstGeom>
          <a:ln>
            <a:solidFill>
              <a:schemeClr val="tx1"/>
            </a:solidFill>
          </a:ln>
        </p:spPr>
        <p:txBody>
          <a:bodyPr wrap="square">
            <a:spAutoFit/>
          </a:bodyPr>
          <a:lstStyle/>
          <a:p>
            <a:pPr algn="ctr"/>
            <a:r>
              <a:rPr lang="en-US" b="1"/>
              <a:t>Menggabungkan salinan materi dari berbagai sumber</a:t>
            </a:r>
            <a:endParaRPr lang="en-US"/>
          </a:p>
        </p:txBody>
      </p:sp>
      <p:sp>
        <p:nvSpPr>
          <p:cNvPr id="11" name="Oval 10"/>
          <p:cNvSpPr/>
          <p:nvPr/>
        </p:nvSpPr>
        <p:spPr>
          <a:xfrm>
            <a:off x="9199572" y="534130"/>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charset="0"/>
                <a:ea typeface="Arial" charset="0"/>
                <a:cs typeface="Arial" charset="0"/>
              </a:rPr>
              <a:t>404 Error</a:t>
            </a:r>
          </a:p>
        </p:txBody>
      </p:sp>
      <p:sp>
        <p:nvSpPr>
          <p:cNvPr id="8" name="Rectangle 7"/>
          <p:cNvSpPr txBox="1"/>
          <p:nvPr/>
        </p:nvSpPr>
        <p:spPr>
          <a:xfrm>
            <a:off x="4801747" y="1537262"/>
            <a:ext cx="5172489" cy="646331"/>
          </a:xfrm>
          <a:prstGeom prst="rect">
            <a:avLst/>
          </a:prstGeom>
          <a:ln>
            <a:solidFill>
              <a:schemeClr val="tx1"/>
            </a:solidFill>
          </a:ln>
        </p:spPr>
        <p:txBody>
          <a:bodyPr wrap="square" anchor="ctr">
            <a:spAutoFit/>
          </a:bodyPr>
          <a:lstStyle/>
          <a:p>
            <a:pPr algn="ctr"/>
            <a:r>
              <a:rPr lang="en-US" b="1"/>
              <a:t>Penulis mencantumkan sitasi yang tidak ada atau keliru sebagai sumber informasi</a:t>
            </a:r>
          </a:p>
        </p:txBody>
      </p:sp>
      <p:sp>
        <p:nvSpPr>
          <p:cNvPr id="12" name="Oval 11"/>
          <p:cNvSpPr/>
          <p:nvPr/>
        </p:nvSpPr>
        <p:spPr>
          <a:xfrm>
            <a:off x="9300675" y="2439288"/>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charset="0"/>
              <a:ea typeface="Arial" charset="0"/>
              <a:cs typeface="Arial" charset="0"/>
            </a:endParaRPr>
          </a:p>
        </p:txBody>
      </p:sp>
      <p:sp>
        <p:nvSpPr>
          <p:cNvPr id="13" name="Rectangle 12"/>
          <p:cNvSpPr txBox="1"/>
          <p:nvPr/>
        </p:nvSpPr>
        <p:spPr>
          <a:xfrm>
            <a:off x="3878236" y="3405668"/>
            <a:ext cx="6096000" cy="923330"/>
          </a:xfrm>
          <a:prstGeom prst="rect">
            <a:avLst/>
          </a:prstGeom>
          <a:ln>
            <a:solidFill>
              <a:schemeClr val="tx1"/>
            </a:solidFill>
          </a:ln>
        </p:spPr>
        <p:txBody>
          <a:bodyPr>
            <a:spAutoFit/>
          </a:bodyPr>
          <a:lstStyle/>
          <a:p>
            <a:pPr algn="ctr"/>
            <a:r>
              <a:rPr lang="en-US" b="1"/>
              <a:t>Penulis melakukan sitasi dengan benar dari sumber-sumber informasi , tetapi isi makalah hampir tidak mengandung orisinalitas karya penulis</a:t>
            </a:r>
          </a:p>
        </p:txBody>
      </p:sp>
      <p:sp>
        <p:nvSpPr>
          <p:cNvPr id="14" name="Rectangle 13"/>
          <p:cNvSpPr txBox="1"/>
          <p:nvPr/>
        </p:nvSpPr>
        <p:spPr>
          <a:xfrm>
            <a:off x="9309782" y="2904520"/>
            <a:ext cx="1287532" cy="369332"/>
          </a:xfrm>
          <a:prstGeom prst="rect">
            <a:avLst/>
          </a:prstGeom>
        </p:spPr>
        <p:txBody>
          <a:bodyPr wrap="none">
            <a:spAutoFit/>
          </a:bodyPr>
          <a:lstStyle/>
          <a:p>
            <a:pPr algn="ctr"/>
            <a:r>
              <a:rPr lang="en-US" b="1">
                <a:solidFill>
                  <a:schemeClr val="bg1"/>
                </a:solidFill>
                <a:latin typeface="Arial" charset="0"/>
                <a:ea typeface="Arial" charset="0"/>
                <a:cs typeface="Arial" charset="0"/>
              </a:rPr>
              <a:t>Agregator</a:t>
            </a:r>
            <a:endParaRPr lang="en-US">
              <a:solidFill>
                <a:schemeClr val="bg1"/>
              </a:solidFill>
            </a:endParaRPr>
          </a:p>
        </p:txBody>
      </p:sp>
      <p:sp>
        <p:nvSpPr>
          <p:cNvPr id="16" name="Oval 15"/>
          <p:cNvSpPr/>
          <p:nvPr/>
        </p:nvSpPr>
        <p:spPr>
          <a:xfrm>
            <a:off x="9259820" y="4619882"/>
            <a:ext cx="1296639" cy="12966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charset="0"/>
              <a:ea typeface="Arial" charset="0"/>
              <a:cs typeface="Arial" charset="0"/>
            </a:endParaRPr>
          </a:p>
        </p:txBody>
      </p:sp>
      <p:sp>
        <p:nvSpPr>
          <p:cNvPr id="15" name="Rectangle 14"/>
          <p:cNvSpPr txBox="1"/>
          <p:nvPr/>
        </p:nvSpPr>
        <p:spPr>
          <a:xfrm>
            <a:off x="3642662" y="5480443"/>
            <a:ext cx="6331574" cy="646331"/>
          </a:xfrm>
          <a:prstGeom prst="rect">
            <a:avLst/>
          </a:prstGeom>
          <a:ln>
            <a:solidFill>
              <a:schemeClr val="tx1"/>
            </a:solidFill>
          </a:ln>
        </p:spPr>
        <p:txBody>
          <a:bodyPr wrap="square">
            <a:spAutoFit/>
          </a:bodyPr>
          <a:lstStyle/>
          <a:p>
            <a:pPr algn="ctr"/>
            <a:r>
              <a:rPr lang="en-US" b="1"/>
              <a:t>Mencantumkan sumber sitasi, namun penulis menyitasi struktur kalimat atau kata-kata yang sangat mirip dengan aslinya</a:t>
            </a:r>
          </a:p>
        </p:txBody>
      </p:sp>
      <p:sp>
        <p:nvSpPr>
          <p:cNvPr id="17" name="Rectangle 13"/>
          <p:cNvSpPr txBox="1"/>
          <p:nvPr/>
        </p:nvSpPr>
        <p:spPr>
          <a:xfrm>
            <a:off x="9371209" y="5053405"/>
            <a:ext cx="1146469" cy="369332"/>
          </a:xfrm>
          <a:prstGeom prst="rect">
            <a:avLst/>
          </a:prstGeom>
        </p:spPr>
        <p:txBody>
          <a:bodyPr wrap="none">
            <a:spAutoFit/>
          </a:bodyPr>
          <a:lstStyle/>
          <a:p>
            <a:pPr algn="ctr"/>
            <a:r>
              <a:rPr lang="en-US" b="1">
                <a:solidFill>
                  <a:schemeClr val="bg1"/>
                </a:solidFill>
                <a:latin typeface="Arial" charset="0"/>
                <a:ea typeface="Arial" charset="0"/>
                <a:cs typeface="Arial" charset="0"/>
              </a:rPr>
              <a:t>Re-tweet</a:t>
            </a:r>
            <a:endParaRPr lang="en-US">
              <a:solidFill>
                <a:schemeClr val="bg1"/>
              </a:solidFill>
            </a:endParaRPr>
          </a:p>
        </p:txBody>
      </p:sp>
      <p:sp>
        <p:nvSpPr>
          <p:cNvPr id="18" name="Rectangle 16"/>
          <p:cNvSpPr txBox="1"/>
          <p:nvPr/>
        </p:nvSpPr>
        <p:spPr>
          <a:xfrm>
            <a:off x="8149506" y="6389586"/>
            <a:ext cx="3970202" cy="338554"/>
          </a:xfrm>
          <a:prstGeom prst="rect">
            <a:avLst/>
          </a:prstGeom>
        </p:spPr>
        <p:txBody>
          <a:bodyPr wrap="square" anchor="ctr">
            <a:spAutoFit/>
          </a:bodyPr>
          <a:lstStyle/>
          <a:p>
            <a:r>
              <a:rPr lang="en-US" sz="800"/>
              <a:t>Sumber: Hendrawan Soetanto,  </a:t>
            </a:r>
            <a:r>
              <a:rPr lang="en-US" sz="800" i="1"/>
              <a:t>Memahami Plagiatisme Academic</a:t>
            </a:r>
            <a:r>
              <a:rPr lang="en-US" sz="800"/>
              <a:t>, sebagaimana dikutipnya dari http://plagiarism.org/plagiarism-101/what-is-plagiarism</a:t>
            </a:r>
          </a:p>
        </p:txBody>
      </p:sp>
      <p:sp>
        <p:nvSpPr>
          <p:cNvPr id="19" name="TextBox 18"/>
          <p:cNvSpPr txBox="1"/>
          <p:nvPr/>
        </p:nvSpPr>
        <p:spPr>
          <a:xfrm>
            <a:off x="1240200" y="1414909"/>
            <a:ext cx="693146" cy="492443"/>
          </a:xfrm>
          <a:prstGeom prst="rect">
            <a:avLst/>
          </a:prstGeom>
          <a:noFill/>
        </p:spPr>
        <p:txBody>
          <a:bodyPr wrap="square" rtlCol="0">
            <a:spAutoFit/>
          </a:bodyPr>
          <a:lstStyle/>
          <a:p>
            <a:pPr algn="ctr"/>
            <a:r>
              <a:rPr lang="en-US" sz="2600" b="1"/>
              <a:t>6</a:t>
            </a:r>
          </a:p>
        </p:txBody>
      </p:sp>
      <p:sp>
        <p:nvSpPr>
          <p:cNvPr id="20" name="TextBox 19"/>
          <p:cNvSpPr txBox="1"/>
          <p:nvPr/>
        </p:nvSpPr>
        <p:spPr>
          <a:xfrm>
            <a:off x="1413883" y="3409365"/>
            <a:ext cx="459090" cy="492443"/>
          </a:xfrm>
          <a:prstGeom prst="rect">
            <a:avLst/>
          </a:prstGeom>
          <a:noFill/>
        </p:spPr>
        <p:txBody>
          <a:bodyPr wrap="square" rtlCol="0">
            <a:spAutoFit/>
          </a:bodyPr>
          <a:lstStyle/>
          <a:p>
            <a:pPr algn="ctr"/>
            <a:r>
              <a:rPr lang="en-US" sz="2600" b="1"/>
              <a:t>7</a:t>
            </a:r>
          </a:p>
        </p:txBody>
      </p:sp>
      <p:sp>
        <p:nvSpPr>
          <p:cNvPr id="21" name="TextBox 20"/>
          <p:cNvSpPr txBox="1"/>
          <p:nvPr/>
        </p:nvSpPr>
        <p:spPr>
          <a:xfrm>
            <a:off x="10208228" y="388978"/>
            <a:ext cx="389086" cy="492443"/>
          </a:xfrm>
          <a:prstGeom prst="rect">
            <a:avLst/>
          </a:prstGeom>
          <a:noFill/>
        </p:spPr>
        <p:txBody>
          <a:bodyPr wrap="square" rtlCol="0">
            <a:spAutoFit/>
          </a:bodyPr>
          <a:lstStyle/>
          <a:p>
            <a:pPr algn="ctr"/>
            <a:r>
              <a:rPr lang="en-US" sz="2600" b="1"/>
              <a:t>8</a:t>
            </a:r>
          </a:p>
        </p:txBody>
      </p:sp>
      <p:sp>
        <p:nvSpPr>
          <p:cNvPr id="22" name="TextBox 21"/>
          <p:cNvSpPr txBox="1"/>
          <p:nvPr/>
        </p:nvSpPr>
        <p:spPr>
          <a:xfrm>
            <a:off x="10411878" y="2448045"/>
            <a:ext cx="389086" cy="492443"/>
          </a:xfrm>
          <a:prstGeom prst="rect">
            <a:avLst/>
          </a:prstGeom>
          <a:noFill/>
        </p:spPr>
        <p:txBody>
          <a:bodyPr wrap="square" rtlCol="0">
            <a:spAutoFit/>
          </a:bodyPr>
          <a:lstStyle/>
          <a:p>
            <a:pPr algn="ctr"/>
            <a:r>
              <a:rPr lang="en-US" sz="2600" b="1"/>
              <a:t>9</a:t>
            </a:r>
          </a:p>
        </p:txBody>
      </p:sp>
      <p:sp>
        <p:nvSpPr>
          <p:cNvPr id="23" name="TextBox 22"/>
          <p:cNvSpPr txBox="1"/>
          <p:nvPr/>
        </p:nvSpPr>
        <p:spPr>
          <a:xfrm>
            <a:off x="10228171" y="4427210"/>
            <a:ext cx="536079" cy="492443"/>
          </a:xfrm>
          <a:prstGeom prst="rect">
            <a:avLst/>
          </a:prstGeom>
          <a:noFill/>
        </p:spPr>
        <p:txBody>
          <a:bodyPr wrap="square" rtlCol="0">
            <a:spAutoFit/>
          </a:bodyPr>
          <a:lstStyle/>
          <a:p>
            <a:pPr algn="ctr"/>
            <a:r>
              <a:rPr lang="en-US" sz="2600" b="1"/>
              <a:t>10</a:t>
            </a:r>
          </a:p>
        </p:txBody>
      </p:sp>
      <p:sp>
        <p:nvSpPr>
          <p:cNvPr id="2" name="Down Arrow 1"/>
          <p:cNvSpPr/>
          <p:nvPr/>
        </p:nvSpPr>
        <p:spPr>
          <a:xfrm>
            <a:off x="859482" y="18676"/>
            <a:ext cx="1453468" cy="548861"/>
          </a:xfrm>
          <a:prstGeom prst="downArrow">
            <a:avLst>
              <a:gd name="adj1" fmla="val 71145"/>
              <a:gd name="adj2" fmla="val 7354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4666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5109</TotalTime>
  <Words>780</Words>
  <Application>Microsoft Office PowerPoint</Application>
  <PresentationFormat>Custom</PresentationFormat>
  <Paragraphs>139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Citra Ramadhan</dc:creator>
  <cp:lastModifiedBy>Pasca Sarjana</cp:lastModifiedBy>
  <cp:revision>1110</cp:revision>
  <dcterms:created xsi:type="dcterms:W3CDTF">2019-03-07T16:35:02Z</dcterms:created>
  <dcterms:modified xsi:type="dcterms:W3CDTF">2021-01-15T07:46:28Z</dcterms:modified>
</cp:coreProperties>
</file>