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47"/>
  </p:notesMasterIdLst>
  <p:handoutMasterIdLst>
    <p:handoutMasterId r:id="rId48"/>
  </p:handoutMasterIdLst>
  <p:sldIdLst>
    <p:sldId id="537" r:id="rId2"/>
    <p:sldId id="536" r:id="rId3"/>
    <p:sldId id="515" r:id="rId4"/>
    <p:sldId id="448" r:id="rId5"/>
    <p:sldId id="449" r:id="rId6"/>
    <p:sldId id="450" r:id="rId7"/>
    <p:sldId id="451" r:id="rId8"/>
    <p:sldId id="452" r:id="rId9"/>
    <p:sldId id="453" r:id="rId10"/>
    <p:sldId id="539" r:id="rId11"/>
    <p:sldId id="538" r:id="rId12"/>
    <p:sldId id="531" r:id="rId13"/>
    <p:sldId id="532" r:id="rId14"/>
    <p:sldId id="520" r:id="rId15"/>
    <p:sldId id="459" r:id="rId16"/>
    <p:sldId id="460" r:id="rId17"/>
    <p:sldId id="461" r:id="rId18"/>
    <p:sldId id="462" r:id="rId19"/>
    <p:sldId id="463" r:id="rId20"/>
    <p:sldId id="464" r:id="rId21"/>
    <p:sldId id="465" r:id="rId22"/>
    <p:sldId id="466" r:id="rId23"/>
    <p:sldId id="498" r:id="rId24"/>
    <p:sldId id="499" r:id="rId25"/>
    <p:sldId id="500" r:id="rId26"/>
    <p:sldId id="501" r:id="rId27"/>
    <p:sldId id="502" r:id="rId28"/>
    <p:sldId id="503" r:id="rId29"/>
    <p:sldId id="504" r:id="rId30"/>
    <p:sldId id="505" r:id="rId31"/>
    <p:sldId id="506" r:id="rId32"/>
    <p:sldId id="507" r:id="rId33"/>
    <p:sldId id="508" r:id="rId34"/>
    <p:sldId id="509" r:id="rId35"/>
    <p:sldId id="533" r:id="rId36"/>
    <p:sldId id="534" r:id="rId37"/>
    <p:sldId id="485" r:id="rId38"/>
    <p:sldId id="486" r:id="rId39"/>
    <p:sldId id="487" r:id="rId40"/>
    <p:sldId id="488" r:id="rId41"/>
    <p:sldId id="535" r:id="rId42"/>
    <p:sldId id="516" r:id="rId43"/>
    <p:sldId id="517" r:id="rId44"/>
    <p:sldId id="518" r:id="rId45"/>
    <p:sldId id="519" r:id="rId46"/>
  </p:sldIdLst>
  <p:sldSz cx="9144000" cy="6858000" type="letter"/>
  <p:notesSz cx="9305925" cy="701992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CC"/>
    <a:srgbClr val="FFCC99"/>
    <a:srgbClr val="FFFF00"/>
    <a:srgbClr val="FF0000"/>
    <a:srgbClr val="99CCFF"/>
    <a:srgbClr val="C0C0C0"/>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5" autoAdjust="0"/>
    <p:restoredTop sz="93299" autoAdjust="0"/>
  </p:normalViewPr>
  <p:slideViewPr>
    <p:cSldViewPr>
      <p:cViewPr>
        <p:scale>
          <a:sx n="75" d="100"/>
          <a:sy n="75" d="100"/>
        </p:scale>
        <p:origin x="-1464" y="-486"/>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sorterViewPr>
    <p:cViewPr>
      <p:scale>
        <a:sx n="100" d="100"/>
        <a:sy n="100" d="100"/>
      </p:scale>
      <p:origin x="0" y="6546"/>
    </p:cViewPr>
  </p:sorterViewPr>
  <p:notesViewPr>
    <p:cSldViewPr>
      <p:cViewPr varScale="1">
        <p:scale>
          <a:sx n="74" d="100"/>
          <a:sy n="74" d="100"/>
        </p:scale>
        <p:origin x="-906" y="-90"/>
      </p:cViewPr>
      <p:guideLst>
        <p:guide orient="horz" pos="2211"/>
        <p:guide pos="293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0" hangingPunct="0">
              <a:defRPr sz="1200" smtClean="0">
                <a:latin typeface="Times New Roman" pitchFamily="18" charset="0"/>
              </a:defRPr>
            </a:lvl1pPr>
          </a:lstStyle>
          <a:p>
            <a:pPr>
              <a:defRPr/>
            </a:pPr>
            <a:r>
              <a:rPr lang="en-US"/>
              <a:t>1</a:t>
            </a:r>
          </a:p>
        </p:txBody>
      </p:sp>
      <p:sp>
        <p:nvSpPr>
          <p:cNvPr id="24579" name="Rectangle 3"/>
          <p:cNvSpPr>
            <a:spLocks noGrp="1" noChangeArrowheads="1"/>
          </p:cNvSpPr>
          <p:nvPr>
            <p:ph type="dt" sz="quarter" idx="1"/>
          </p:nvPr>
        </p:nvSpPr>
        <p:spPr bwMode="auto">
          <a:xfrm>
            <a:off x="5273675"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0" hangingPunct="0">
              <a:defRPr sz="1200" smtClean="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6669088"/>
            <a:ext cx="4032250" cy="3508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0" hangingPunct="0">
              <a:defRPr sz="1200" smtClean="0">
                <a:latin typeface="Times New Roman" pitchFamily="18" charset="0"/>
              </a:defRPr>
            </a:lvl1pPr>
          </a:lstStyle>
          <a:p>
            <a:pPr>
              <a:defRPr/>
            </a:pPr>
            <a:r>
              <a:rPr lang="en-US"/>
              <a:t>bens 2001</a:t>
            </a:r>
          </a:p>
        </p:txBody>
      </p:sp>
      <p:sp>
        <p:nvSpPr>
          <p:cNvPr id="24581" name="Rectangle 5"/>
          <p:cNvSpPr>
            <a:spLocks noGrp="1" noChangeArrowheads="1"/>
          </p:cNvSpPr>
          <p:nvPr>
            <p:ph type="sldNum" sz="quarter" idx="3"/>
          </p:nvPr>
        </p:nvSpPr>
        <p:spPr bwMode="auto">
          <a:xfrm>
            <a:off x="5273675" y="6669088"/>
            <a:ext cx="4032250" cy="3508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0" hangingPunct="0">
              <a:defRPr sz="1200" b="0">
                <a:solidFill>
                  <a:schemeClr val="tx1"/>
                </a:solidFill>
                <a:latin typeface="Times New Roman" pitchFamily="18" charset="0"/>
                <a:cs typeface="+mn-cs"/>
              </a:defRPr>
            </a:lvl1pPr>
          </a:lstStyle>
          <a:p>
            <a:pPr>
              <a:defRPr/>
            </a:pPr>
            <a:fld id="{5B01140D-8152-4C73-AC6D-0298C024E7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eaLnBrk="0" hangingPunct="0">
              <a:defRPr sz="1200" smtClean="0">
                <a:latin typeface="Times New Roman" pitchFamily="18" charset="0"/>
              </a:defRPr>
            </a:lvl1pPr>
          </a:lstStyle>
          <a:p>
            <a:pPr>
              <a:defRPr/>
            </a:pPr>
            <a:r>
              <a:rPr lang="en-US"/>
              <a:t>1</a:t>
            </a:r>
          </a:p>
        </p:txBody>
      </p:sp>
      <p:sp>
        <p:nvSpPr>
          <p:cNvPr id="3075" name="Rectangle 3"/>
          <p:cNvSpPr>
            <a:spLocks noGrp="1" noChangeArrowheads="1"/>
          </p:cNvSpPr>
          <p:nvPr>
            <p:ph type="dt" idx="1"/>
          </p:nvPr>
        </p:nvSpPr>
        <p:spPr bwMode="auto">
          <a:xfrm>
            <a:off x="5273675" y="0"/>
            <a:ext cx="4032250" cy="3508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eaLnBrk="0" hangingPunct="0">
              <a:defRPr sz="1200" smtClean="0">
                <a:latin typeface="Times New Roman" pitchFamily="18" charset="0"/>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2900363" y="527050"/>
            <a:ext cx="3506787" cy="2632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41425" y="3333750"/>
            <a:ext cx="6823075" cy="3159125"/>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669088"/>
            <a:ext cx="4032250" cy="3508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eaLnBrk="0" hangingPunct="0">
              <a:defRPr sz="1200" smtClean="0">
                <a:latin typeface="Times New Roman" pitchFamily="18" charset="0"/>
              </a:defRPr>
            </a:lvl1pPr>
          </a:lstStyle>
          <a:p>
            <a:pPr>
              <a:defRPr/>
            </a:pPr>
            <a:r>
              <a:rPr lang="en-US"/>
              <a:t>bens 2001</a:t>
            </a:r>
          </a:p>
        </p:txBody>
      </p:sp>
      <p:sp>
        <p:nvSpPr>
          <p:cNvPr id="3079" name="Rectangle 7"/>
          <p:cNvSpPr>
            <a:spLocks noGrp="1" noChangeArrowheads="1"/>
          </p:cNvSpPr>
          <p:nvPr>
            <p:ph type="sldNum" sz="quarter" idx="5"/>
          </p:nvPr>
        </p:nvSpPr>
        <p:spPr bwMode="auto">
          <a:xfrm>
            <a:off x="5273675" y="6669088"/>
            <a:ext cx="4032250" cy="35083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eaLnBrk="0" hangingPunct="0">
              <a:defRPr sz="1200" b="0">
                <a:solidFill>
                  <a:schemeClr val="tx1"/>
                </a:solidFill>
                <a:latin typeface="Times New Roman" pitchFamily="18" charset="0"/>
                <a:cs typeface="+mn-cs"/>
              </a:defRPr>
            </a:lvl1pPr>
          </a:lstStyle>
          <a:p>
            <a:pPr>
              <a:defRPr/>
            </a:pPr>
            <a:fld id="{88ACBE9C-70B3-4028-B90E-A14583FC46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B0A33886-3E35-4669-8DF4-F40D029E77DC}" type="slidenum">
              <a:rPr lang="en-US"/>
              <a:pPr>
                <a:defRPr/>
              </a:pPr>
              <a:t>4</a:t>
            </a:fld>
            <a:endParaRPr lang="en-US"/>
          </a:p>
        </p:txBody>
      </p:sp>
      <p:sp>
        <p:nvSpPr>
          <p:cNvPr id="225283"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5284"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25285"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5286"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5287"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5288"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25289"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5290"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5291"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5292"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25293"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5294"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5295"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5296"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25297"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5298"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5299"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25300"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46</a:t>
            </a:r>
          </a:p>
        </p:txBody>
      </p:sp>
      <p:sp>
        <p:nvSpPr>
          <p:cNvPr id="225301"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25302"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25303"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25304"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25305"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25306"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25307"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25308"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585A8690-02D2-47CA-A049-49B1D044A038}" type="slidenum">
              <a:rPr lang="en-US"/>
              <a:pPr>
                <a:defRPr/>
              </a:pPr>
              <a:t>27</a:t>
            </a:fld>
            <a:endParaRPr lang="en-US"/>
          </a:p>
        </p:txBody>
      </p:sp>
      <p:sp>
        <p:nvSpPr>
          <p:cNvPr id="234499"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4500"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67</a:t>
            </a:r>
          </a:p>
        </p:txBody>
      </p:sp>
      <p:sp>
        <p:nvSpPr>
          <p:cNvPr id="234501"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4502"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4503"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4504"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63</a:t>
            </a:r>
          </a:p>
        </p:txBody>
      </p:sp>
      <p:sp>
        <p:nvSpPr>
          <p:cNvPr id="234505"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4506"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4507"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4508"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63</a:t>
            </a:r>
          </a:p>
        </p:txBody>
      </p:sp>
      <p:sp>
        <p:nvSpPr>
          <p:cNvPr id="234509"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4510"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4511"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4512"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63</a:t>
            </a:r>
          </a:p>
        </p:txBody>
      </p:sp>
      <p:sp>
        <p:nvSpPr>
          <p:cNvPr id="234513"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4514"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4515"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4516"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67E00D3A-6C60-48C1-AC17-3E65C77E14BB}" type="slidenum">
              <a:rPr lang="en-US"/>
              <a:pPr>
                <a:defRPr/>
              </a:pPr>
              <a:t>28</a:t>
            </a:fld>
            <a:endParaRPr lang="en-US"/>
          </a:p>
        </p:txBody>
      </p:sp>
      <p:sp>
        <p:nvSpPr>
          <p:cNvPr id="235523"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5524"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68</a:t>
            </a:r>
          </a:p>
        </p:txBody>
      </p:sp>
      <p:sp>
        <p:nvSpPr>
          <p:cNvPr id="235525"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5526"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5527"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5528"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5529"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5530"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5531"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5532"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5533"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5534"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5535"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5536"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5537"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5538"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5539"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5540"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90E7CC94-37D4-4078-89FD-7EB9927263F2}" type="slidenum">
              <a:rPr lang="en-US"/>
              <a:pPr>
                <a:defRPr/>
              </a:pPr>
              <a:t>29</a:t>
            </a:fld>
            <a:endParaRPr lang="en-US"/>
          </a:p>
        </p:txBody>
      </p:sp>
      <p:sp>
        <p:nvSpPr>
          <p:cNvPr id="236547"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6548"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68</a:t>
            </a:r>
          </a:p>
        </p:txBody>
      </p:sp>
      <p:sp>
        <p:nvSpPr>
          <p:cNvPr id="236549"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6550"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6551"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6552"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6553"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6554"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6555"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6556"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6557"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6558"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6559"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6560"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6561"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6562"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6563"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6564"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5539B880-BE8C-41E4-BFE5-387AAD7A25D8}" type="slidenum">
              <a:rPr lang="en-US"/>
              <a:pPr>
                <a:defRPr/>
              </a:pPr>
              <a:t>30</a:t>
            </a:fld>
            <a:endParaRPr lang="en-US"/>
          </a:p>
        </p:txBody>
      </p:sp>
      <p:sp>
        <p:nvSpPr>
          <p:cNvPr id="237571"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7572"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68</a:t>
            </a:r>
          </a:p>
        </p:txBody>
      </p:sp>
      <p:sp>
        <p:nvSpPr>
          <p:cNvPr id="237573"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7574"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7575"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7576"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7577"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7578"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7579"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7580"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7581"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7582"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7583"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7584"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7585"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7586"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7587"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7588"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E8834E1D-A915-4263-AF12-E541E368811A}" type="slidenum">
              <a:rPr lang="en-US"/>
              <a:pPr>
                <a:defRPr/>
              </a:pPr>
              <a:t>31</a:t>
            </a:fld>
            <a:endParaRPr lang="en-US"/>
          </a:p>
        </p:txBody>
      </p:sp>
      <p:sp>
        <p:nvSpPr>
          <p:cNvPr id="238595"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8596"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68</a:t>
            </a:r>
          </a:p>
        </p:txBody>
      </p:sp>
      <p:sp>
        <p:nvSpPr>
          <p:cNvPr id="238597"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8598"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8599"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8600"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8601"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8602"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8603"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8604"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8605"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8606"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8607"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8608"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64</a:t>
            </a:r>
          </a:p>
        </p:txBody>
      </p:sp>
      <p:sp>
        <p:nvSpPr>
          <p:cNvPr id="238609"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8610"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8611"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8612"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73E99BD3-E77D-44A7-858A-37E8504D1F34}" type="slidenum">
              <a:rPr lang="en-US"/>
              <a:pPr>
                <a:defRPr/>
              </a:pPr>
              <a:t>32</a:t>
            </a:fld>
            <a:endParaRPr lang="en-US"/>
          </a:p>
        </p:txBody>
      </p:sp>
      <p:sp>
        <p:nvSpPr>
          <p:cNvPr id="239619"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9620"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69</a:t>
            </a:r>
          </a:p>
        </p:txBody>
      </p:sp>
      <p:sp>
        <p:nvSpPr>
          <p:cNvPr id="239621"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9622"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9623"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9624"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39625"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9626"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9627"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9628"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39629"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9630"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9631"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9632"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39633"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9634"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9635" name="Rectangle 18"/>
          <p:cNvSpPr>
            <a:spLocks noChangeArrowheads="1"/>
          </p:cNvSpPr>
          <p:nvPr/>
        </p:nvSpPr>
        <p:spPr bwMode="auto">
          <a:xfrm>
            <a:off x="5270500" y="0"/>
            <a:ext cx="4037013" cy="349250"/>
          </a:xfrm>
          <a:prstGeom prst="rect">
            <a:avLst/>
          </a:prstGeom>
          <a:noFill/>
          <a:ln w="9525">
            <a:noFill/>
            <a:miter lim="800000"/>
            <a:headEnd/>
            <a:tailEnd/>
          </a:ln>
        </p:spPr>
        <p:txBody>
          <a:bodyPr wrap="none" anchor="ctr"/>
          <a:lstStyle/>
          <a:p>
            <a:endParaRPr lang="en-US"/>
          </a:p>
        </p:txBody>
      </p:sp>
      <p:sp>
        <p:nvSpPr>
          <p:cNvPr id="239636" name="Rectangle 19"/>
          <p:cNvSpPr>
            <a:spLocks noChangeArrowheads="1"/>
          </p:cNvSpPr>
          <p:nvPr/>
        </p:nvSpPr>
        <p:spPr bwMode="auto">
          <a:xfrm>
            <a:off x="5270500" y="6664325"/>
            <a:ext cx="4037013"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50</a:t>
            </a:r>
          </a:p>
        </p:txBody>
      </p:sp>
      <p:sp>
        <p:nvSpPr>
          <p:cNvPr id="239637" name="Rectangle 20"/>
          <p:cNvSpPr>
            <a:spLocks noChangeArrowheads="1"/>
          </p:cNvSpPr>
          <p:nvPr/>
        </p:nvSpPr>
        <p:spPr bwMode="auto">
          <a:xfrm>
            <a:off x="-1588" y="6664325"/>
            <a:ext cx="4032251" cy="355600"/>
          </a:xfrm>
          <a:prstGeom prst="rect">
            <a:avLst/>
          </a:prstGeom>
          <a:noFill/>
          <a:ln w="9525">
            <a:noFill/>
            <a:miter lim="800000"/>
            <a:headEnd/>
            <a:tailEnd/>
          </a:ln>
        </p:spPr>
        <p:txBody>
          <a:bodyPr wrap="none" anchor="ctr"/>
          <a:lstStyle/>
          <a:p>
            <a:endParaRPr lang="en-US"/>
          </a:p>
        </p:txBody>
      </p:sp>
      <p:sp>
        <p:nvSpPr>
          <p:cNvPr id="239638"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39639"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39640" name="Rectangle 23"/>
          <p:cNvSpPr>
            <a:spLocks noChangeArrowheads="1"/>
          </p:cNvSpPr>
          <p:nvPr/>
        </p:nvSpPr>
        <p:spPr bwMode="auto">
          <a:xfrm>
            <a:off x="5268913" y="6664325"/>
            <a:ext cx="4038600"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58</a:t>
            </a:r>
          </a:p>
        </p:txBody>
      </p:sp>
      <p:sp>
        <p:nvSpPr>
          <p:cNvPr id="239641" name="Rectangle 24"/>
          <p:cNvSpPr>
            <a:spLocks noChangeArrowheads="1"/>
          </p:cNvSpPr>
          <p:nvPr/>
        </p:nvSpPr>
        <p:spPr bwMode="auto">
          <a:xfrm>
            <a:off x="-1588" y="6664325"/>
            <a:ext cx="4030663" cy="355600"/>
          </a:xfrm>
          <a:prstGeom prst="rect">
            <a:avLst/>
          </a:prstGeom>
          <a:noFill/>
          <a:ln w="9525">
            <a:noFill/>
            <a:miter lim="800000"/>
            <a:headEnd/>
            <a:tailEnd/>
          </a:ln>
        </p:spPr>
        <p:txBody>
          <a:bodyPr wrap="none" anchor="ctr"/>
          <a:lstStyle/>
          <a:p>
            <a:endParaRPr lang="en-US"/>
          </a:p>
        </p:txBody>
      </p:sp>
      <p:sp>
        <p:nvSpPr>
          <p:cNvPr id="239642" name="Rectangle 25"/>
          <p:cNvSpPr>
            <a:spLocks noChangeArrowheads="1"/>
          </p:cNvSpPr>
          <p:nvPr/>
        </p:nvSpPr>
        <p:spPr bwMode="auto">
          <a:xfrm>
            <a:off x="-1588" y="0"/>
            <a:ext cx="4030663" cy="347663"/>
          </a:xfrm>
          <a:prstGeom prst="rect">
            <a:avLst/>
          </a:prstGeom>
          <a:noFill/>
          <a:ln w="9525">
            <a:noFill/>
            <a:miter lim="800000"/>
            <a:headEnd/>
            <a:tailEnd/>
          </a:ln>
        </p:spPr>
        <p:txBody>
          <a:bodyPr wrap="none" anchor="ctr"/>
          <a:lstStyle/>
          <a:p>
            <a:endParaRPr lang="en-US"/>
          </a:p>
        </p:txBody>
      </p:sp>
      <p:sp>
        <p:nvSpPr>
          <p:cNvPr id="239643" name="Rectangle 26"/>
          <p:cNvSpPr>
            <a:spLocks noGrp="1" noRot="1" noChangeAspect="1" noChangeArrowheads="1" noTextEdit="1"/>
          </p:cNvSpPr>
          <p:nvPr>
            <p:ph type="sldImg"/>
          </p:nvPr>
        </p:nvSpPr>
        <p:spPr>
          <a:xfrm>
            <a:off x="2906713" y="531813"/>
            <a:ext cx="3494087" cy="2622550"/>
          </a:xfrm>
          <a:ln w="12700" cap="flat">
            <a:solidFill>
              <a:schemeClr val="tx1"/>
            </a:solidFill>
          </a:ln>
        </p:spPr>
      </p:sp>
      <p:sp>
        <p:nvSpPr>
          <p:cNvPr id="239644" name="Rectangle 27"/>
          <p:cNvSpPr>
            <a:spLocks noGrp="1" noChangeArrowheads="1"/>
          </p:cNvSpPr>
          <p:nvPr>
            <p:ph type="body" idx="1"/>
          </p:nvPr>
        </p:nvSpPr>
        <p:spPr>
          <a:xfrm>
            <a:off x="1236663" y="3332163"/>
            <a:ext cx="6824662"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E9131037-687D-4202-A5D4-AA0B913EC646}" type="slidenum">
              <a:rPr lang="en-US"/>
              <a:pPr>
                <a:defRPr/>
              </a:pPr>
              <a:t>33</a:t>
            </a:fld>
            <a:endParaRPr lang="en-US"/>
          </a:p>
        </p:txBody>
      </p:sp>
      <p:sp>
        <p:nvSpPr>
          <p:cNvPr id="240643"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40644"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70</a:t>
            </a:r>
          </a:p>
        </p:txBody>
      </p:sp>
      <p:sp>
        <p:nvSpPr>
          <p:cNvPr id="240645"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40646"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40647"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40648"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40649"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40650"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40651"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40652"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40653"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40654"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40655"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40656"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40657"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40658"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40659" name="Rectangle 18"/>
          <p:cNvSpPr>
            <a:spLocks noChangeArrowheads="1"/>
          </p:cNvSpPr>
          <p:nvPr/>
        </p:nvSpPr>
        <p:spPr bwMode="auto">
          <a:xfrm>
            <a:off x="5270500" y="0"/>
            <a:ext cx="4037013" cy="349250"/>
          </a:xfrm>
          <a:prstGeom prst="rect">
            <a:avLst/>
          </a:prstGeom>
          <a:noFill/>
          <a:ln w="9525">
            <a:noFill/>
            <a:miter lim="800000"/>
            <a:headEnd/>
            <a:tailEnd/>
          </a:ln>
        </p:spPr>
        <p:txBody>
          <a:bodyPr wrap="none" anchor="ctr"/>
          <a:lstStyle/>
          <a:p>
            <a:endParaRPr lang="en-US"/>
          </a:p>
        </p:txBody>
      </p:sp>
      <p:sp>
        <p:nvSpPr>
          <p:cNvPr id="240660" name="Rectangle 19"/>
          <p:cNvSpPr>
            <a:spLocks noChangeArrowheads="1"/>
          </p:cNvSpPr>
          <p:nvPr/>
        </p:nvSpPr>
        <p:spPr bwMode="auto">
          <a:xfrm>
            <a:off x="5270500" y="6664325"/>
            <a:ext cx="4037013"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51</a:t>
            </a:r>
          </a:p>
        </p:txBody>
      </p:sp>
      <p:sp>
        <p:nvSpPr>
          <p:cNvPr id="240661" name="Rectangle 20"/>
          <p:cNvSpPr>
            <a:spLocks noChangeArrowheads="1"/>
          </p:cNvSpPr>
          <p:nvPr/>
        </p:nvSpPr>
        <p:spPr bwMode="auto">
          <a:xfrm>
            <a:off x="-1588" y="6664325"/>
            <a:ext cx="4032251" cy="355600"/>
          </a:xfrm>
          <a:prstGeom prst="rect">
            <a:avLst/>
          </a:prstGeom>
          <a:noFill/>
          <a:ln w="9525">
            <a:noFill/>
            <a:miter lim="800000"/>
            <a:headEnd/>
            <a:tailEnd/>
          </a:ln>
        </p:spPr>
        <p:txBody>
          <a:bodyPr wrap="none" anchor="ctr"/>
          <a:lstStyle/>
          <a:p>
            <a:endParaRPr lang="en-US"/>
          </a:p>
        </p:txBody>
      </p:sp>
      <p:sp>
        <p:nvSpPr>
          <p:cNvPr id="240662"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40663"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40664" name="Rectangle 23"/>
          <p:cNvSpPr>
            <a:spLocks noChangeArrowheads="1"/>
          </p:cNvSpPr>
          <p:nvPr/>
        </p:nvSpPr>
        <p:spPr bwMode="auto">
          <a:xfrm>
            <a:off x="5268913" y="6664325"/>
            <a:ext cx="4038600"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59</a:t>
            </a:r>
          </a:p>
        </p:txBody>
      </p:sp>
      <p:sp>
        <p:nvSpPr>
          <p:cNvPr id="240665" name="Rectangle 24"/>
          <p:cNvSpPr>
            <a:spLocks noChangeArrowheads="1"/>
          </p:cNvSpPr>
          <p:nvPr/>
        </p:nvSpPr>
        <p:spPr bwMode="auto">
          <a:xfrm>
            <a:off x="-1588" y="6664325"/>
            <a:ext cx="4030663" cy="355600"/>
          </a:xfrm>
          <a:prstGeom prst="rect">
            <a:avLst/>
          </a:prstGeom>
          <a:noFill/>
          <a:ln w="9525">
            <a:noFill/>
            <a:miter lim="800000"/>
            <a:headEnd/>
            <a:tailEnd/>
          </a:ln>
        </p:spPr>
        <p:txBody>
          <a:bodyPr wrap="none" anchor="ctr"/>
          <a:lstStyle/>
          <a:p>
            <a:endParaRPr lang="en-US"/>
          </a:p>
        </p:txBody>
      </p:sp>
      <p:sp>
        <p:nvSpPr>
          <p:cNvPr id="240666" name="Rectangle 25"/>
          <p:cNvSpPr>
            <a:spLocks noChangeArrowheads="1"/>
          </p:cNvSpPr>
          <p:nvPr/>
        </p:nvSpPr>
        <p:spPr bwMode="auto">
          <a:xfrm>
            <a:off x="-1588" y="0"/>
            <a:ext cx="4030663" cy="347663"/>
          </a:xfrm>
          <a:prstGeom prst="rect">
            <a:avLst/>
          </a:prstGeom>
          <a:noFill/>
          <a:ln w="9525">
            <a:noFill/>
            <a:miter lim="800000"/>
            <a:headEnd/>
            <a:tailEnd/>
          </a:ln>
        </p:spPr>
        <p:txBody>
          <a:bodyPr wrap="none" anchor="ctr"/>
          <a:lstStyle/>
          <a:p>
            <a:endParaRPr lang="en-US"/>
          </a:p>
        </p:txBody>
      </p:sp>
      <p:sp>
        <p:nvSpPr>
          <p:cNvPr id="240667" name="Rectangle 26"/>
          <p:cNvSpPr>
            <a:spLocks noGrp="1" noRot="1" noChangeAspect="1" noChangeArrowheads="1" noTextEdit="1"/>
          </p:cNvSpPr>
          <p:nvPr>
            <p:ph type="sldImg"/>
          </p:nvPr>
        </p:nvSpPr>
        <p:spPr>
          <a:xfrm>
            <a:off x="2906713" y="531813"/>
            <a:ext cx="3494087" cy="2622550"/>
          </a:xfrm>
          <a:ln w="12700" cap="flat">
            <a:solidFill>
              <a:schemeClr val="tx1"/>
            </a:solidFill>
          </a:ln>
        </p:spPr>
      </p:sp>
      <p:sp>
        <p:nvSpPr>
          <p:cNvPr id="240668" name="Rectangle 27"/>
          <p:cNvSpPr>
            <a:spLocks noGrp="1" noChangeArrowheads="1"/>
          </p:cNvSpPr>
          <p:nvPr>
            <p:ph type="body" idx="1"/>
          </p:nvPr>
        </p:nvSpPr>
        <p:spPr>
          <a:xfrm>
            <a:off x="1236663" y="3332163"/>
            <a:ext cx="6824662"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91DD5294-F85F-4907-8183-0DA34DA07233}" type="slidenum">
              <a:rPr lang="en-US"/>
              <a:pPr>
                <a:defRPr/>
              </a:pPr>
              <a:t>36</a:t>
            </a:fld>
            <a:endParaRPr lang="en-US"/>
          </a:p>
        </p:txBody>
      </p:sp>
      <p:sp>
        <p:nvSpPr>
          <p:cNvPr id="241667"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41668"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41669"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41670"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41671"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41672"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41673"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41674"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41675"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41676"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41677"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41678"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41679"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41680"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41681"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41682"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41683"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41684"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46</a:t>
            </a:r>
          </a:p>
        </p:txBody>
      </p:sp>
      <p:sp>
        <p:nvSpPr>
          <p:cNvPr id="241685"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41686"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41687"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41688"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41689"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41690"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41691"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41692"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14BB86F8-2291-4C2F-9179-A0E01BA3EC43}" type="slidenum">
              <a:rPr lang="en-US"/>
              <a:pPr>
                <a:defRPr/>
              </a:pPr>
              <a:t>38</a:t>
            </a:fld>
            <a:endParaRPr lang="en-US"/>
          </a:p>
        </p:txBody>
      </p:sp>
      <p:sp>
        <p:nvSpPr>
          <p:cNvPr id="242691" name="Rectangle 2"/>
          <p:cNvSpPr>
            <a:spLocks noGrp="1" noRot="1" noChangeAspect="1" noChangeArrowheads="1" noTextEdit="1"/>
          </p:cNvSpPr>
          <p:nvPr>
            <p:ph type="sldImg"/>
          </p:nvPr>
        </p:nvSpPr>
        <p:spPr>
          <a:xfrm>
            <a:off x="2900363" y="527050"/>
            <a:ext cx="3506787" cy="2630488"/>
          </a:xfrm>
          <a:ln/>
        </p:spPr>
      </p:sp>
      <p:sp>
        <p:nvSpPr>
          <p:cNvPr id="242692" name="Rectangle 3"/>
          <p:cNvSpPr>
            <a:spLocks noGrp="1" noChangeArrowheads="1"/>
          </p:cNvSpPr>
          <p:nvPr>
            <p:ph type="body" idx="1"/>
          </p:nvPr>
        </p:nvSpPr>
        <p:spPr>
          <a:xfrm>
            <a:off x="930275" y="3333750"/>
            <a:ext cx="7445375" cy="3159125"/>
          </a:xfrm>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57B24ED9-3C94-4902-B1A6-B00F6DA9BE55}" type="slidenum">
              <a:rPr lang="en-US"/>
              <a:pPr>
                <a:defRPr/>
              </a:pPr>
              <a:t>39</a:t>
            </a:fld>
            <a:endParaRPr lang="en-US"/>
          </a:p>
        </p:txBody>
      </p:sp>
      <p:sp>
        <p:nvSpPr>
          <p:cNvPr id="243715" name="Rectangle 2"/>
          <p:cNvSpPr>
            <a:spLocks noGrp="1" noRot="1" noChangeAspect="1" noChangeArrowheads="1" noTextEdit="1"/>
          </p:cNvSpPr>
          <p:nvPr>
            <p:ph type="sldImg"/>
          </p:nvPr>
        </p:nvSpPr>
        <p:spPr>
          <a:xfrm>
            <a:off x="2900363" y="527050"/>
            <a:ext cx="3506787" cy="2630488"/>
          </a:xfrm>
          <a:ln/>
        </p:spPr>
      </p:sp>
      <p:sp>
        <p:nvSpPr>
          <p:cNvPr id="243716" name="Rectangle 3"/>
          <p:cNvSpPr>
            <a:spLocks noGrp="1" noChangeArrowheads="1"/>
          </p:cNvSpPr>
          <p:nvPr>
            <p:ph type="body" idx="1"/>
          </p:nvPr>
        </p:nvSpPr>
        <p:spPr>
          <a:xfrm>
            <a:off x="930275" y="3333750"/>
            <a:ext cx="7445375" cy="3159125"/>
          </a:xfrm>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7A2A2A73-A0FF-4296-8065-BA8EEDBEE78F}" type="slidenum">
              <a:rPr lang="en-US"/>
              <a:pPr>
                <a:defRPr/>
              </a:pPr>
              <a:t>5</a:t>
            </a:fld>
            <a:endParaRPr lang="en-US"/>
          </a:p>
        </p:txBody>
      </p:sp>
      <p:sp>
        <p:nvSpPr>
          <p:cNvPr id="226307"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6308"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26309"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6310"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6311"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6312"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50</a:t>
            </a:r>
          </a:p>
        </p:txBody>
      </p:sp>
      <p:sp>
        <p:nvSpPr>
          <p:cNvPr id="226313"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6314"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6315"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6316"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50</a:t>
            </a:r>
          </a:p>
        </p:txBody>
      </p:sp>
      <p:sp>
        <p:nvSpPr>
          <p:cNvPr id="226317"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6318"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6319"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6320"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50</a:t>
            </a:r>
          </a:p>
        </p:txBody>
      </p:sp>
      <p:sp>
        <p:nvSpPr>
          <p:cNvPr id="226321"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6322"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6323"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26324"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47</a:t>
            </a:r>
          </a:p>
        </p:txBody>
      </p:sp>
      <p:sp>
        <p:nvSpPr>
          <p:cNvPr id="226325"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26326"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26327"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26328"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55</a:t>
            </a:r>
          </a:p>
        </p:txBody>
      </p:sp>
      <p:sp>
        <p:nvSpPr>
          <p:cNvPr id="226329"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26330"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26331"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26332"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2FCE27FB-DF7B-4065-B356-76564CBCEA7D}" type="slidenum">
              <a:rPr lang="en-US"/>
              <a:pPr>
                <a:defRPr/>
              </a:pPr>
              <a:t>40</a:t>
            </a:fld>
            <a:endParaRPr lang="en-US"/>
          </a:p>
        </p:txBody>
      </p:sp>
      <p:sp>
        <p:nvSpPr>
          <p:cNvPr id="244739" name="Rectangle 2"/>
          <p:cNvSpPr>
            <a:spLocks noGrp="1" noRot="1" noChangeAspect="1" noChangeArrowheads="1" noTextEdit="1"/>
          </p:cNvSpPr>
          <p:nvPr>
            <p:ph type="sldImg"/>
          </p:nvPr>
        </p:nvSpPr>
        <p:spPr>
          <a:xfrm>
            <a:off x="2900363" y="527050"/>
            <a:ext cx="3506787" cy="2630488"/>
          </a:xfrm>
          <a:ln/>
        </p:spPr>
      </p:sp>
      <p:sp>
        <p:nvSpPr>
          <p:cNvPr id="244740" name="Rectangle 3"/>
          <p:cNvSpPr>
            <a:spLocks noGrp="1" noChangeArrowheads="1"/>
          </p:cNvSpPr>
          <p:nvPr>
            <p:ph type="body" idx="1"/>
          </p:nvPr>
        </p:nvSpPr>
        <p:spPr>
          <a:xfrm>
            <a:off x="930275" y="3333750"/>
            <a:ext cx="7445375" cy="3159125"/>
          </a:xfrm>
          <a:noFill/>
          <a:ln/>
        </p:spPr>
        <p:txBody>
          <a:bodyPr/>
          <a:lstStyle/>
          <a:p>
            <a:pPr eaLnBrk="1" hangingPunct="1"/>
            <a:endParaRPr lang="en-US" smtClean="0">
              <a:latin typeface="Times New Roman" pitchFamily="1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739B135-6007-4F4E-843A-CA2DFF4883E5}" type="slidenum">
              <a:rPr lang="en-US"/>
              <a:pPr>
                <a:defRPr/>
              </a:pPr>
              <a:t>45</a:t>
            </a:fld>
            <a:endParaRPr lang="en-US"/>
          </a:p>
        </p:txBody>
      </p:sp>
      <p:sp>
        <p:nvSpPr>
          <p:cNvPr id="245763" name="Slide Image Placeholder 1"/>
          <p:cNvSpPr>
            <a:spLocks noGrp="1" noRot="1" noChangeAspect="1" noTextEdit="1"/>
          </p:cNvSpPr>
          <p:nvPr>
            <p:ph type="sldImg"/>
          </p:nvPr>
        </p:nvSpPr>
        <p:spPr>
          <a:xfrm>
            <a:off x="2900363" y="525463"/>
            <a:ext cx="3506787" cy="2632075"/>
          </a:xfrm>
          <a:ln/>
        </p:spPr>
      </p:sp>
      <p:sp>
        <p:nvSpPr>
          <p:cNvPr id="245764" name="Notes Placeholder 2"/>
          <p:cNvSpPr>
            <a:spLocks noGrp="1"/>
          </p:cNvSpPr>
          <p:nvPr>
            <p:ph type="body" idx="1"/>
          </p:nvPr>
        </p:nvSpPr>
        <p:spPr>
          <a:xfrm>
            <a:off x="930275" y="3332163"/>
            <a:ext cx="7445375" cy="3162300"/>
          </a:xfrm>
          <a:noFill/>
          <a:ln/>
        </p:spPr>
        <p:txBody>
          <a:bodyPr lIns="105709" tIns="52855" rIns="105709" bIns="52855"/>
          <a:lstStyle/>
          <a:p>
            <a:pPr eaLnBrk="1" hangingPunct="1"/>
            <a:endParaRPr lang="en-US" smtClean="0">
              <a:latin typeface="Times New Roman" pitchFamily="16" charset="0"/>
            </a:endParaRPr>
          </a:p>
        </p:txBody>
      </p:sp>
      <p:sp>
        <p:nvSpPr>
          <p:cNvPr id="245765" name="Slide Number Placeholder 3"/>
          <p:cNvSpPr txBox="1">
            <a:spLocks noGrp="1"/>
          </p:cNvSpPr>
          <p:nvPr/>
        </p:nvSpPr>
        <p:spPr bwMode="auto">
          <a:xfrm>
            <a:off x="5272088" y="6667500"/>
            <a:ext cx="4032250" cy="350838"/>
          </a:xfrm>
          <a:prstGeom prst="rect">
            <a:avLst/>
          </a:prstGeom>
          <a:noFill/>
          <a:ln w="9525">
            <a:noFill/>
            <a:miter lim="800000"/>
            <a:headEnd/>
            <a:tailEnd/>
          </a:ln>
        </p:spPr>
        <p:txBody>
          <a:bodyPr lIns="105709" tIns="52855" rIns="105709" bIns="52855" anchor="b"/>
          <a:lstStyle/>
          <a:p>
            <a:pPr algn="r" defTabSz="1036638"/>
            <a:fld id="{2AD5757D-4156-41AF-A1B7-9EF07AD98895}" type="slidenum">
              <a:rPr lang="en-US" sz="1400">
                <a:latin typeface="Arial" charset="0"/>
              </a:rPr>
              <a:pPr algn="r" defTabSz="1036638"/>
              <a:t>45</a:t>
            </a:fld>
            <a:endParaRPr lang="en-US" sz="14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080244D7-7FD1-4B5E-9C56-A3CEA1D01D54}" type="slidenum">
              <a:rPr lang="en-US"/>
              <a:pPr>
                <a:defRPr/>
              </a:pPr>
              <a:t>7</a:t>
            </a:fld>
            <a:endParaRPr lang="en-US"/>
          </a:p>
        </p:txBody>
      </p:sp>
      <p:sp>
        <p:nvSpPr>
          <p:cNvPr id="227331"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7332"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55</a:t>
            </a:r>
          </a:p>
        </p:txBody>
      </p:sp>
      <p:sp>
        <p:nvSpPr>
          <p:cNvPr id="227333"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7334"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7335"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7336"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51</a:t>
            </a:r>
          </a:p>
        </p:txBody>
      </p:sp>
      <p:sp>
        <p:nvSpPr>
          <p:cNvPr id="227337"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7338"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7339"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7340"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51</a:t>
            </a:r>
          </a:p>
        </p:txBody>
      </p:sp>
      <p:sp>
        <p:nvSpPr>
          <p:cNvPr id="227341"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7342"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7343"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7344"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51</a:t>
            </a:r>
          </a:p>
        </p:txBody>
      </p:sp>
      <p:sp>
        <p:nvSpPr>
          <p:cNvPr id="227345"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7346"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7347"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27348"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48</a:t>
            </a:r>
          </a:p>
        </p:txBody>
      </p:sp>
      <p:sp>
        <p:nvSpPr>
          <p:cNvPr id="227349"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27350"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27351"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27352"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56</a:t>
            </a:r>
          </a:p>
        </p:txBody>
      </p:sp>
      <p:sp>
        <p:nvSpPr>
          <p:cNvPr id="227353"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27354"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27355"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27356"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DF714547-CA7E-46E9-8630-261B8ABC0A79}" type="slidenum">
              <a:rPr lang="en-US"/>
              <a:pPr>
                <a:defRPr/>
              </a:pPr>
              <a:t>8</a:t>
            </a:fld>
            <a:endParaRPr lang="en-US"/>
          </a:p>
        </p:txBody>
      </p:sp>
      <p:sp>
        <p:nvSpPr>
          <p:cNvPr id="228355"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8356"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56</a:t>
            </a:r>
          </a:p>
        </p:txBody>
      </p:sp>
      <p:sp>
        <p:nvSpPr>
          <p:cNvPr id="228357"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8358"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8359"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8360"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52</a:t>
            </a:r>
          </a:p>
        </p:txBody>
      </p:sp>
      <p:sp>
        <p:nvSpPr>
          <p:cNvPr id="228361"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8362"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8363"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8364"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52</a:t>
            </a:r>
          </a:p>
        </p:txBody>
      </p:sp>
      <p:sp>
        <p:nvSpPr>
          <p:cNvPr id="228365"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8366"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8367"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8368"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52</a:t>
            </a:r>
          </a:p>
        </p:txBody>
      </p:sp>
      <p:sp>
        <p:nvSpPr>
          <p:cNvPr id="228369"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8370"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8371"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28372"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49</a:t>
            </a:r>
          </a:p>
        </p:txBody>
      </p:sp>
      <p:sp>
        <p:nvSpPr>
          <p:cNvPr id="228373"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28374"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28375"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28376"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57</a:t>
            </a:r>
          </a:p>
        </p:txBody>
      </p:sp>
      <p:sp>
        <p:nvSpPr>
          <p:cNvPr id="228377"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28378"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28379"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28380"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C0AD0E5A-7453-48B8-BB40-E08156B9E3AE}" type="slidenum">
              <a:rPr lang="en-US"/>
              <a:pPr>
                <a:defRPr/>
              </a:pPr>
              <a:t>9</a:t>
            </a:fld>
            <a:endParaRPr lang="en-US"/>
          </a:p>
        </p:txBody>
      </p:sp>
      <p:sp>
        <p:nvSpPr>
          <p:cNvPr id="229379" name="Rectangle 2"/>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9380" name="Rectangle 3"/>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57</a:t>
            </a:r>
          </a:p>
        </p:txBody>
      </p:sp>
      <p:sp>
        <p:nvSpPr>
          <p:cNvPr id="229381" name="Rectangle 4"/>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9382" name="Rectangle 5"/>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9383" name="Rectangle 6"/>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9384" name="Rectangle 7"/>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29385" name="Rectangle 8"/>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9386" name="Rectangle 9"/>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9387" name="Rectangle 10"/>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9388" name="Rectangle 11"/>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29389" name="Rectangle 12"/>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9390" name="Rectangle 13"/>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9391" name="Rectangle 14"/>
          <p:cNvSpPr>
            <a:spLocks noChangeArrowheads="1"/>
          </p:cNvSpPr>
          <p:nvPr/>
        </p:nvSpPr>
        <p:spPr bwMode="auto">
          <a:xfrm>
            <a:off x="5273675" y="0"/>
            <a:ext cx="4033838" cy="350838"/>
          </a:xfrm>
          <a:prstGeom prst="rect">
            <a:avLst/>
          </a:prstGeom>
          <a:noFill/>
          <a:ln w="9525">
            <a:noFill/>
            <a:miter lim="800000"/>
            <a:headEnd/>
            <a:tailEnd/>
          </a:ln>
        </p:spPr>
        <p:txBody>
          <a:bodyPr wrap="none" anchor="ctr"/>
          <a:lstStyle/>
          <a:p>
            <a:endParaRPr lang="en-US"/>
          </a:p>
        </p:txBody>
      </p:sp>
      <p:sp>
        <p:nvSpPr>
          <p:cNvPr id="229392" name="Rectangle 15"/>
          <p:cNvSpPr>
            <a:spLocks noChangeArrowheads="1"/>
          </p:cNvSpPr>
          <p:nvPr/>
        </p:nvSpPr>
        <p:spPr bwMode="auto">
          <a:xfrm>
            <a:off x="5273675" y="6665913"/>
            <a:ext cx="4033838"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53</a:t>
            </a:r>
          </a:p>
        </p:txBody>
      </p:sp>
      <p:sp>
        <p:nvSpPr>
          <p:cNvPr id="229393" name="Rectangle 16"/>
          <p:cNvSpPr>
            <a:spLocks noChangeArrowheads="1"/>
          </p:cNvSpPr>
          <p:nvPr/>
        </p:nvSpPr>
        <p:spPr bwMode="auto">
          <a:xfrm>
            <a:off x="-1588" y="6665913"/>
            <a:ext cx="4033838" cy="354012"/>
          </a:xfrm>
          <a:prstGeom prst="rect">
            <a:avLst/>
          </a:prstGeom>
          <a:noFill/>
          <a:ln w="9525">
            <a:noFill/>
            <a:miter lim="800000"/>
            <a:headEnd/>
            <a:tailEnd/>
          </a:ln>
        </p:spPr>
        <p:txBody>
          <a:bodyPr wrap="none" anchor="ctr"/>
          <a:lstStyle/>
          <a:p>
            <a:endParaRPr lang="en-US"/>
          </a:p>
        </p:txBody>
      </p:sp>
      <p:sp>
        <p:nvSpPr>
          <p:cNvPr id="229394" name="Rectangle 17"/>
          <p:cNvSpPr>
            <a:spLocks noChangeArrowheads="1"/>
          </p:cNvSpPr>
          <p:nvPr/>
        </p:nvSpPr>
        <p:spPr bwMode="auto">
          <a:xfrm>
            <a:off x="-1588" y="0"/>
            <a:ext cx="4033838" cy="350838"/>
          </a:xfrm>
          <a:prstGeom prst="rect">
            <a:avLst/>
          </a:prstGeom>
          <a:noFill/>
          <a:ln w="9525">
            <a:noFill/>
            <a:miter lim="800000"/>
            <a:headEnd/>
            <a:tailEnd/>
          </a:ln>
        </p:spPr>
        <p:txBody>
          <a:bodyPr wrap="none" anchor="ctr"/>
          <a:lstStyle/>
          <a:p>
            <a:endParaRPr lang="en-US"/>
          </a:p>
        </p:txBody>
      </p:sp>
      <p:sp>
        <p:nvSpPr>
          <p:cNvPr id="229395" name="Rectangle 18"/>
          <p:cNvSpPr>
            <a:spLocks noChangeArrowheads="1"/>
          </p:cNvSpPr>
          <p:nvPr/>
        </p:nvSpPr>
        <p:spPr bwMode="auto">
          <a:xfrm>
            <a:off x="5272088" y="0"/>
            <a:ext cx="4035425" cy="349250"/>
          </a:xfrm>
          <a:prstGeom prst="rect">
            <a:avLst/>
          </a:prstGeom>
          <a:noFill/>
          <a:ln w="9525">
            <a:noFill/>
            <a:miter lim="800000"/>
            <a:headEnd/>
            <a:tailEnd/>
          </a:ln>
        </p:spPr>
        <p:txBody>
          <a:bodyPr wrap="none" anchor="ctr"/>
          <a:lstStyle/>
          <a:p>
            <a:endParaRPr lang="en-US"/>
          </a:p>
        </p:txBody>
      </p:sp>
      <p:sp>
        <p:nvSpPr>
          <p:cNvPr id="229396" name="Rectangle 19"/>
          <p:cNvSpPr>
            <a:spLocks noChangeArrowheads="1"/>
          </p:cNvSpPr>
          <p:nvPr/>
        </p:nvSpPr>
        <p:spPr bwMode="auto">
          <a:xfrm>
            <a:off x="5272088" y="6662738"/>
            <a:ext cx="4035425"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50</a:t>
            </a:r>
          </a:p>
        </p:txBody>
      </p:sp>
      <p:sp>
        <p:nvSpPr>
          <p:cNvPr id="229397" name="Rectangle 20"/>
          <p:cNvSpPr>
            <a:spLocks noChangeArrowheads="1"/>
          </p:cNvSpPr>
          <p:nvPr/>
        </p:nvSpPr>
        <p:spPr bwMode="auto">
          <a:xfrm>
            <a:off x="-1588" y="6662738"/>
            <a:ext cx="4032251" cy="357187"/>
          </a:xfrm>
          <a:prstGeom prst="rect">
            <a:avLst/>
          </a:prstGeom>
          <a:noFill/>
          <a:ln w="9525">
            <a:noFill/>
            <a:miter lim="800000"/>
            <a:headEnd/>
            <a:tailEnd/>
          </a:ln>
        </p:spPr>
        <p:txBody>
          <a:bodyPr wrap="none" anchor="ctr"/>
          <a:lstStyle/>
          <a:p>
            <a:endParaRPr lang="en-US"/>
          </a:p>
        </p:txBody>
      </p:sp>
      <p:sp>
        <p:nvSpPr>
          <p:cNvPr id="229398"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29399"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29400" name="Rectangle 23"/>
          <p:cNvSpPr>
            <a:spLocks noChangeArrowheads="1"/>
          </p:cNvSpPr>
          <p:nvPr/>
        </p:nvSpPr>
        <p:spPr bwMode="auto">
          <a:xfrm>
            <a:off x="5268913" y="6662738"/>
            <a:ext cx="4038600" cy="357187"/>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58</a:t>
            </a:r>
          </a:p>
        </p:txBody>
      </p:sp>
      <p:sp>
        <p:nvSpPr>
          <p:cNvPr id="229401" name="Rectangle 24"/>
          <p:cNvSpPr>
            <a:spLocks noChangeArrowheads="1"/>
          </p:cNvSpPr>
          <p:nvPr/>
        </p:nvSpPr>
        <p:spPr bwMode="auto">
          <a:xfrm>
            <a:off x="-1588" y="6662738"/>
            <a:ext cx="4029076" cy="357187"/>
          </a:xfrm>
          <a:prstGeom prst="rect">
            <a:avLst/>
          </a:prstGeom>
          <a:noFill/>
          <a:ln w="9525">
            <a:noFill/>
            <a:miter lim="800000"/>
            <a:headEnd/>
            <a:tailEnd/>
          </a:ln>
        </p:spPr>
        <p:txBody>
          <a:bodyPr wrap="none" anchor="ctr"/>
          <a:lstStyle/>
          <a:p>
            <a:endParaRPr lang="en-US"/>
          </a:p>
        </p:txBody>
      </p:sp>
      <p:sp>
        <p:nvSpPr>
          <p:cNvPr id="229402" name="Rectangle 25"/>
          <p:cNvSpPr>
            <a:spLocks noChangeArrowheads="1"/>
          </p:cNvSpPr>
          <p:nvPr/>
        </p:nvSpPr>
        <p:spPr bwMode="auto">
          <a:xfrm>
            <a:off x="-1588" y="0"/>
            <a:ext cx="4029076" cy="347663"/>
          </a:xfrm>
          <a:prstGeom prst="rect">
            <a:avLst/>
          </a:prstGeom>
          <a:noFill/>
          <a:ln w="9525">
            <a:noFill/>
            <a:miter lim="800000"/>
            <a:headEnd/>
            <a:tailEnd/>
          </a:ln>
        </p:spPr>
        <p:txBody>
          <a:bodyPr wrap="none" anchor="ctr"/>
          <a:lstStyle/>
          <a:p>
            <a:endParaRPr lang="en-US"/>
          </a:p>
        </p:txBody>
      </p:sp>
      <p:sp>
        <p:nvSpPr>
          <p:cNvPr id="229403" name="Rectangle 26"/>
          <p:cNvSpPr>
            <a:spLocks noGrp="1" noRot="1" noChangeAspect="1" noChangeArrowheads="1" noTextEdit="1"/>
          </p:cNvSpPr>
          <p:nvPr>
            <p:ph type="sldImg"/>
          </p:nvPr>
        </p:nvSpPr>
        <p:spPr>
          <a:xfrm>
            <a:off x="2906713" y="533400"/>
            <a:ext cx="3494087" cy="2620963"/>
          </a:xfrm>
          <a:ln w="12700" cap="flat">
            <a:solidFill>
              <a:schemeClr val="tx1"/>
            </a:solidFill>
          </a:ln>
        </p:spPr>
      </p:sp>
      <p:sp>
        <p:nvSpPr>
          <p:cNvPr id="229404" name="Rectangle 27"/>
          <p:cNvSpPr>
            <a:spLocks noGrp="1" noChangeArrowheads="1"/>
          </p:cNvSpPr>
          <p:nvPr>
            <p:ph type="body" idx="1"/>
          </p:nvPr>
        </p:nvSpPr>
        <p:spPr>
          <a:xfrm>
            <a:off x="1236663" y="3332163"/>
            <a:ext cx="6823075"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0A412567-6DD2-4D1C-93F0-E67B15F78FC6}" type="slidenum">
              <a:rPr lang="en-US"/>
              <a:pPr>
                <a:defRPr/>
              </a:pPr>
              <a:t>23</a:t>
            </a:fld>
            <a:endParaRPr lang="en-US"/>
          </a:p>
        </p:txBody>
      </p:sp>
      <p:sp>
        <p:nvSpPr>
          <p:cNvPr id="230403"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0404"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65</a:t>
            </a:r>
          </a:p>
        </p:txBody>
      </p:sp>
      <p:sp>
        <p:nvSpPr>
          <p:cNvPr id="230405"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0406"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0407"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0408"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61</a:t>
            </a:r>
          </a:p>
        </p:txBody>
      </p:sp>
      <p:sp>
        <p:nvSpPr>
          <p:cNvPr id="230409"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0410"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0411"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0412"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61</a:t>
            </a:r>
          </a:p>
        </p:txBody>
      </p:sp>
      <p:sp>
        <p:nvSpPr>
          <p:cNvPr id="230413"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0414"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0415"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0416"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61</a:t>
            </a:r>
          </a:p>
        </p:txBody>
      </p:sp>
      <p:sp>
        <p:nvSpPr>
          <p:cNvPr id="230417"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0418"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0419"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0420"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5AE6F894-8C30-4B7B-9C1F-E1F6E844BF12}" type="slidenum">
              <a:rPr lang="en-US"/>
              <a:pPr>
                <a:defRPr/>
              </a:pPr>
              <a:t>24</a:t>
            </a:fld>
            <a:endParaRPr lang="en-US"/>
          </a:p>
        </p:txBody>
      </p:sp>
      <p:sp>
        <p:nvSpPr>
          <p:cNvPr id="231427"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1428"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66</a:t>
            </a:r>
          </a:p>
        </p:txBody>
      </p:sp>
      <p:sp>
        <p:nvSpPr>
          <p:cNvPr id="231429"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1430"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1431"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1432"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1433"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1434"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1435"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1436"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1437"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1438"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1439"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1440"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1441"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1442"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1443"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1444"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
          <p:cNvSpPr>
            <a:spLocks noGrp="1" noChangeArrowheads="1"/>
          </p:cNvSpPr>
          <p:nvPr>
            <p:ph type="sldNum" sz="quarter" idx="5"/>
          </p:nvPr>
        </p:nvSpPr>
        <p:spPr/>
        <p:txBody>
          <a:bodyPr/>
          <a:lstStyle/>
          <a:p>
            <a:pPr>
              <a:defRPr/>
            </a:pPr>
            <a:fld id="{9FDB2A65-F3D1-4F30-A185-19980A2772D2}" type="slidenum">
              <a:rPr lang="en-US"/>
              <a:pPr>
                <a:defRPr/>
              </a:pPr>
              <a:t>25</a:t>
            </a:fld>
            <a:endParaRPr lang="en-US"/>
          </a:p>
        </p:txBody>
      </p:sp>
      <p:sp>
        <p:nvSpPr>
          <p:cNvPr id="232451"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2452"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66</a:t>
            </a:r>
          </a:p>
        </p:txBody>
      </p:sp>
      <p:sp>
        <p:nvSpPr>
          <p:cNvPr id="232453"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2454"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2455"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2456"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2457"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2458"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2459"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2460"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2461"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2462"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2463"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2464"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2465"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2466"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2467" name="Rectangle 18"/>
          <p:cNvSpPr>
            <a:spLocks noGrp="1" noChangeArrowheads="1"/>
          </p:cNvSpPr>
          <p:nvPr>
            <p:ph type="body" idx="1"/>
          </p:nvPr>
        </p:nvSpPr>
        <p:spPr>
          <a:xfrm>
            <a:off x="1239838" y="3333750"/>
            <a:ext cx="6826250" cy="3155950"/>
          </a:xfrm>
          <a:noFill/>
          <a:ln/>
        </p:spPr>
        <p:txBody>
          <a:bodyPr lIns="90488" tIns="44450" rIns="90488" bIns="44450"/>
          <a:lstStyle/>
          <a:p>
            <a:pPr defTabSz="762000" eaLnBrk="1" hangingPunct="1"/>
            <a:endParaRPr lang="en-US" smtClean="0">
              <a:latin typeface="Times New Roman" pitchFamily="16" charset="0"/>
            </a:endParaRPr>
          </a:p>
        </p:txBody>
      </p:sp>
      <p:sp>
        <p:nvSpPr>
          <p:cNvPr id="232468" name="Rectangle 19"/>
          <p:cNvSpPr>
            <a:spLocks noGrp="1" noRot="1" noChangeAspect="1" noChangeArrowheads="1" noTextEdit="1"/>
          </p:cNvSpPr>
          <p:nvPr>
            <p:ph type="sldImg"/>
          </p:nvPr>
        </p:nvSpPr>
        <p:spPr>
          <a:xfrm>
            <a:off x="2906713" y="531813"/>
            <a:ext cx="3494087" cy="262255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7"/>
          <p:cNvSpPr>
            <a:spLocks noGrp="1" noChangeArrowheads="1"/>
          </p:cNvSpPr>
          <p:nvPr>
            <p:ph type="sldNum" sz="quarter" idx="5"/>
          </p:nvPr>
        </p:nvSpPr>
        <p:spPr/>
        <p:txBody>
          <a:bodyPr/>
          <a:lstStyle/>
          <a:p>
            <a:pPr>
              <a:defRPr/>
            </a:pPr>
            <a:fld id="{181D3729-2BD9-496D-AD7E-05DEECF9B582}" type="slidenum">
              <a:rPr lang="en-US"/>
              <a:pPr>
                <a:defRPr/>
              </a:pPr>
              <a:t>26</a:t>
            </a:fld>
            <a:endParaRPr lang="en-US"/>
          </a:p>
        </p:txBody>
      </p:sp>
      <p:sp>
        <p:nvSpPr>
          <p:cNvPr id="233475" name="Rectangle 2"/>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3476" name="Rectangle 3"/>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60</a:t>
            </a:r>
          </a:p>
        </p:txBody>
      </p:sp>
      <p:sp>
        <p:nvSpPr>
          <p:cNvPr id="233477" name="Rectangle 4"/>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3478" name="Rectangle 5"/>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3479" name="Rectangle 6"/>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3480" name="Rectangle 7"/>
          <p:cNvSpPr>
            <a:spLocks noChangeArrowheads="1"/>
          </p:cNvSpPr>
          <p:nvPr/>
        </p:nvSpPr>
        <p:spPr bwMode="auto">
          <a:xfrm>
            <a:off x="5272088" y="6665913"/>
            <a:ext cx="4035425" cy="354012"/>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56</a:t>
            </a:r>
          </a:p>
        </p:txBody>
      </p:sp>
      <p:sp>
        <p:nvSpPr>
          <p:cNvPr id="233481" name="Rectangle 8"/>
          <p:cNvSpPr>
            <a:spLocks noChangeArrowheads="1"/>
          </p:cNvSpPr>
          <p:nvPr/>
        </p:nvSpPr>
        <p:spPr bwMode="auto">
          <a:xfrm>
            <a:off x="-1588" y="6665913"/>
            <a:ext cx="4035426" cy="354012"/>
          </a:xfrm>
          <a:prstGeom prst="rect">
            <a:avLst/>
          </a:prstGeom>
          <a:noFill/>
          <a:ln w="9525">
            <a:noFill/>
            <a:miter lim="800000"/>
            <a:headEnd/>
            <a:tailEnd/>
          </a:ln>
        </p:spPr>
        <p:txBody>
          <a:bodyPr wrap="none" anchor="ctr"/>
          <a:lstStyle/>
          <a:p>
            <a:endParaRPr lang="en-US"/>
          </a:p>
        </p:txBody>
      </p:sp>
      <p:sp>
        <p:nvSpPr>
          <p:cNvPr id="233482" name="Rectangle 9"/>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3483" name="Rectangle 10"/>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3484" name="Rectangle 11"/>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56</a:t>
            </a:r>
          </a:p>
        </p:txBody>
      </p:sp>
      <p:sp>
        <p:nvSpPr>
          <p:cNvPr id="233485" name="Rectangle 12"/>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3486" name="Rectangle 13"/>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3487" name="Rectangle 14"/>
          <p:cNvSpPr>
            <a:spLocks noChangeArrowheads="1"/>
          </p:cNvSpPr>
          <p:nvPr/>
        </p:nvSpPr>
        <p:spPr bwMode="auto">
          <a:xfrm>
            <a:off x="5272088" y="0"/>
            <a:ext cx="4035425" cy="350838"/>
          </a:xfrm>
          <a:prstGeom prst="rect">
            <a:avLst/>
          </a:prstGeom>
          <a:noFill/>
          <a:ln w="9525">
            <a:noFill/>
            <a:miter lim="800000"/>
            <a:headEnd/>
            <a:tailEnd/>
          </a:ln>
        </p:spPr>
        <p:txBody>
          <a:bodyPr wrap="none" anchor="ctr"/>
          <a:lstStyle/>
          <a:p>
            <a:endParaRPr lang="en-US"/>
          </a:p>
        </p:txBody>
      </p:sp>
      <p:sp>
        <p:nvSpPr>
          <p:cNvPr id="233488" name="Rectangle 15"/>
          <p:cNvSpPr>
            <a:spLocks noChangeArrowheads="1"/>
          </p:cNvSpPr>
          <p:nvPr/>
        </p:nvSpPr>
        <p:spPr bwMode="auto">
          <a:xfrm>
            <a:off x="5272088" y="6664325"/>
            <a:ext cx="4035425"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56</a:t>
            </a:r>
          </a:p>
        </p:txBody>
      </p:sp>
      <p:sp>
        <p:nvSpPr>
          <p:cNvPr id="233489" name="Rectangle 16"/>
          <p:cNvSpPr>
            <a:spLocks noChangeArrowheads="1"/>
          </p:cNvSpPr>
          <p:nvPr/>
        </p:nvSpPr>
        <p:spPr bwMode="auto">
          <a:xfrm>
            <a:off x="-1588" y="6664325"/>
            <a:ext cx="4035426" cy="355600"/>
          </a:xfrm>
          <a:prstGeom prst="rect">
            <a:avLst/>
          </a:prstGeom>
          <a:noFill/>
          <a:ln w="9525">
            <a:noFill/>
            <a:miter lim="800000"/>
            <a:headEnd/>
            <a:tailEnd/>
          </a:ln>
        </p:spPr>
        <p:txBody>
          <a:bodyPr wrap="none" anchor="ctr"/>
          <a:lstStyle/>
          <a:p>
            <a:endParaRPr lang="en-US"/>
          </a:p>
        </p:txBody>
      </p:sp>
      <p:sp>
        <p:nvSpPr>
          <p:cNvPr id="233490" name="Rectangle 17"/>
          <p:cNvSpPr>
            <a:spLocks noChangeArrowheads="1"/>
          </p:cNvSpPr>
          <p:nvPr/>
        </p:nvSpPr>
        <p:spPr bwMode="auto">
          <a:xfrm>
            <a:off x="-1588" y="0"/>
            <a:ext cx="4035426" cy="350838"/>
          </a:xfrm>
          <a:prstGeom prst="rect">
            <a:avLst/>
          </a:prstGeom>
          <a:noFill/>
          <a:ln w="9525">
            <a:noFill/>
            <a:miter lim="800000"/>
            <a:headEnd/>
            <a:tailEnd/>
          </a:ln>
        </p:spPr>
        <p:txBody>
          <a:bodyPr wrap="none" anchor="ctr"/>
          <a:lstStyle/>
          <a:p>
            <a:endParaRPr lang="en-US"/>
          </a:p>
        </p:txBody>
      </p:sp>
      <p:sp>
        <p:nvSpPr>
          <p:cNvPr id="233491" name="Rectangle 18"/>
          <p:cNvSpPr>
            <a:spLocks noChangeArrowheads="1"/>
          </p:cNvSpPr>
          <p:nvPr/>
        </p:nvSpPr>
        <p:spPr bwMode="auto">
          <a:xfrm>
            <a:off x="5270500" y="0"/>
            <a:ext cx="4037013" cy="349250"/>
          </a:xfrm>
          <a:prstGeom prst="rect">
            <a:avLst/>
          </a:prstGeom>
          <a:noFill/>
          <a:ln w="9525">
            <a:noFill/>
            <a:miter lim="800000"/>
            <a:headEnd/>
            <a:tailEnd/>
          </a:ln>
        </p:spPr>
        <p:txBody>
          <a:bodyPr wrap="none" anchor="ctr"/>
          <a:lstStyle/>
          <a:p>
            <a:endParaRPr lang="en-US"/>
          </a:p>
        </p:txBody>
      </p:sp>
      <p:sp>
        <p:nvSpPr>
          <p:cNvPr id="233492" name="Rectangle 19"/>
          <p:cNvSpPr>
            <a:spLocks noChangeArrowheads="1"/>
          </p:cNvSpPr>
          <p:nvPr/>
        </p:nvSpPr>
        <p:spPr bwMode="auto">
          <a:xfrm>
            <a:off x="5270500" y="6664325"/>
            <a:ext cx="4037013"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54</a:t>
            </a:r>
          </a:p>
        </p:txBody>
      </p:sp>
      <p:sp>
        <p:nvSpPr>
          <p:cNvPr id="233493" name="Rectangle 20"/>
          <p:cNvSpPr>
            <a:spLocks noChangeArrowheads="1"/>
          </p:cNvSpPr>
          <p:nvPr/>
        </p:nvSpPr>
        <p:spPr bwMode="auto">
          <a:xfrm>
            <a:off x="-1588" y="6664325"/>
            <a:ext cx="4032251" cy="355600"/>
          </a:xfrm>
          <a:prstGeom prst="rect">
            <a:avLst/>
          </a:prstGeom>
          <a:noFill/>
          <a:ln w="9525">
            <a:noFill/>
            <a:miter lim="800000"/>
            <a:headEnd/>
            <a:tailEnd/>
          </a:ln>
        </p:spPr>
        <p:txBody>
          <a:bodyPr wrap="none" anchor="ctr"/>
          <a:lstStyle/>
          <a:p>
            <a:endParaRPr lang="en-US"/>
          </a:p>
        </p:txBody>
      </p:sp>
      <p:sp>
        <p:nvSpPr>
          <p:cNvPr id="233494" name="Rectangle 21"/>
          <p:cNvSpPr>
            <a:spLocks noChangeArrowheads="1"/>
          </p:cNvSpPr>
          <p:nvPr/>
        </p:nvSpPr>
        <p:spPr bwMode="auto">
          <a:xfrm>
            <a:off x="-1588" y="0"/>
            <a:ext cx="4032251" cy="349250"/>
          </a:xfrm>
          <a:prstGeom prst="rect">
            <a:avLst/>
          </a:prstGeom>
          <a:noFill/>
          <a:ln w="9525">
            <a:noFill/>
            <a:miter lim="800000"/>
            <a:headEnd/>
            <a:tailEnd/>
          </a:ln>
        </p:spPr>
        <p:txBody>
          <a:bodyPr wrap="none" anchor="ctr"/>
          <a:lstStyle/>
          <a:p>
            <a:endParaRPr lang="en-US"/>
          </a:p>
        </p:txBody>
      </p:sp>
      <p:sp>
        <p:nvSpPr>
          <p:cNvPr id="233495" name="Rectangle 22"/>
          <p:cNvSpPr>
            <a:spLocks noChangeArrowheads="1"/>
          </p:cNvSpPr>
          <p:nvPr/>
        </p:nvSpPr>
        <p:spPr bwMode="auto">
          <a:xfrm>
            <a:off x="5268913" y="0"/>
            <a:ext cx="4038600" cy="347663"/>
          </a:xfrm>
          <a:prstGeom prst="rect">
            <a:avLst/>
          </a:prstGeom>
          <a:noFill/>
          <a:ln w="9525">
            <a:noFill/>
            <a:miter lim="800000"/>
            <a:headEnd/>
            <a:tailEnd/>
          </a:ln>
        </p:spPr>
        <p:txBody>
          <a:bodyPr wrap="none" anchor="ctr"/>
          <a:lstStyle/>
          <a:p>
            <a:endParaRPr lang="en-US"/>
          </a:p>
        </p:txBody>
      </p:sp>
      <p:sp>
        <p:nvSpPr>
          <p:cNvPr id="233496" name="Rectangle 23"/>
          <p:cNvSpPr>
            <a:spLocks noChangeArrowheads="1"/>
          </p:cNvSpPr>
          <p:nvPr/>
        </p:nvSpPr>
        <p:spPr bwMode="auto">
          <a:xfrm>
            <a:off x="5268913" y="6664325"/>
            <a:ext cx="4038600" cy="355600"/>
          </a:xfrm>
          <a:prstGeom prst="rect">
            <a:avLst/>
          </a:prstGeom>
          <a:noFill/>
          <a:ln w="9525">
            <a:noFill/>
            <a:miter lim="800000"/>
            <a:headEnd/>
            <a:tailEnd/>
          </a:ln>
        </p:spPr>
        <p:txBody>
          <a:bodyPr lIns="19050" tIns="0" rIns="19050" bIns="0" anchor="b"/>
          <a:lstStyle/>
          <a:p>
            <a:pPr algn="r" defTabSz="762000" eaLnBrk="0" hangingPunct="0"/>
            <a:r>
              <a:rPr lang="en-US" sz="1000" i="1">
                <a:latin typeface="Times New Roman" pitchFamily="16" charset="0"/>
              </a:rPr>
              <a:t>62</a:t>
            </a:r>
          </a:p>
        </p:txBody>
      </p:sp>
      <p:sp>
        <p:nvSpPr>
          <p:cNvPr id="233497" name="Rectangle 24"/>
          <p:cNvSpPr>
            <a:spLocks noChangeArrowheads="1"/>
          </p:cNvSpPr>
          <p:nvPr/>
        </p:nvSpPr>
        <p:spPr bwMode="auto">
          <a:xfrm>
            <a:off x="-1588" y="6664325"/>
            <a:ext cx="4030663" cy="355600"/>
          </a:xfrm>
          <a:prstGeom prst="rect">
            <a:avLst/>
          </a:prstGeom>
          <a:noFill/>
          <a:ln w="9525">
            <a:noFill/>
            <a:miter lim="800000"/>
            <a:headEnd/>
            <a:tailEnd/>
          </a:ln>
        </p:spPr>
        <p:txBody>
          <a:bodyPr wrap="none" anchor="ctr"/>
          <a:lstStyle/>
          <a:p>
            <a:endParaRPr lang="en-US"/>
          </a:p>
        </p:txBody>
      </p:sp>
      <p:sp>
        <p:nvSpPr>
          <p:cNvPr id="233498" name="Rectangle 25"/>
          <p:cNvSpPr>
            <a:spLocks noChangeArrowheads="1"/>
          </p:cNvSpPr>
          <p:nvPr/>
        </p:nvSpPr>
        <p:spPr bwMode="auto">
          <a:xfrm>
            <a:off x="-1588" y="0"/>
            <a:ext cx="4030663" cy="347663"/>
          </a:xfrm>
          <a:prstGeom prst="rect">
            <a:avLst/>
          </a:prstGeom>
          <a:noFill/>
          <a:ln w="9525">
            <a:noFill/>
            <a:miter lim="800000"/>
            <a:headEnd/>
            <a:tailEnd/>
          </a:ln>
        </p:spPr>
        <p:txBody>
          <a:bodyPr wrap="none" anchor="ctr"/>
          <a:lstStyle/>
          <a:p>
            <a:endParaRPr lang="en-US"/>
          </a:p>
        </p:txBody>
      </p:sp>
      <p:sp>
        <p:nvSpPr>
          <p:cNvPr id="233499" name="Rectangle 26"/>
          <p:cNvSpPr>
            <a:spLocks noGrp="1" noRot="1" noChangeAspect="1" noChangeArrowheads="1" noTextEdit="1"/>
          </p:cNvSpPr>
          <p:nvPr>
            <p:ph type="sldImg"/>
          </p:nvPr>
        </p:nvSpPr>
        <p:spPr>
          <a:xfrm>
            <a:off x="2906713" y="531813"/>
            <a:ext cx="3494087" cy="2622550"/>
          </a:xfrm>
          <a:ln w="12700" cap="flat">
            <a:solidFill>
              <a:schemeClr val="tx1"/>
            </a:solidFill>
          </a:ln>
        </p:spPr>
      </p:sp>
      <p:sp>
        <p:nvSpPr>
          <p:cNvPr id="233500" name="Rectangle 27"/>
          <p:cNvSpPr>
            <a:spLocks noGrp="1" noChangeArrowheads="1"/>
          </p:cNvSpPr>
          <p:nvPr>
            <p:ph type="body" idx="1"/>
          </p:nvPr>
        </p:nvSpPr>
        <p:spPr>
          <a:xfrm>
            <a:off x="1236663" y="3332163"/>
            <a:ext cx="6824662" cy="3154362"/>
          </a:xfrm>
          <a:noFill/>
          <a:ln/>
        </p:spPr>
        <p:txBody>
          <a:bodyPr lIns="90488" tIns="44450" rIns="90488" bIns="44450"/>
          <a:lstStyle/>
          <a:p>
            <a:pPr eaLnBrk="1" hangingPunct="1"/>
            <a:endParaRPr lang="en-US"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648"/>
            <a:ext cx="8610600" cy="201215"/>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303106"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30310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fld id="{985B1B58-D570-49EC-BE4C-5145563D9F38}" type="datetime1">
              <a:rPr lang="en-US"/>
              <a:pPr>
                <a:defRPr/>
              </a:pPr>
              <a:t>12/12/2012</a:t>
            </a:fld>
            <a:endParaRPr lang="en-US"/>
          </a:p>
        </p:txBody>
      </p:sp>
      <p:sp>
        <p:nvSpPr>
          <p:cNvPr id="9" name="Rectangle 5"/>
          <p:cNvSpPr>
            <a:spLocks noGrp="1" noChangeArrowheads="1"/>
          </p:cNvSpPr>
          <p:nvPr>
            <p:ph type="ftr" sz="quarter" idx="11"/>
          </p:nvPr>
        </p:nvSpPr>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EE5D5671-F2CE-45CC-95B2-33A4CE59CC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4DBCE7-E0AC-452C-8A9F-654EDACA577C}" type="datetime1">
              <a:rPr lang="en-US"/>
              <a:pPr>
                <a:defRPr/>
              </a:pPr>
              <a:t>12/12/2012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C0B59-DF9D-4810-BD38-6F9304AE4B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4"/>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4"/>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18F0A6-C10E-4DE1-AAEC-FABE0DCF63D1}" type="datetime1">
              <a:rPr lang="en-US"/>
              <a:pPr>
                <a:defRPr/>
              </a:pPr>
              <a:t>12/12/2012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09F6F6-B66D-4A10-B886-A77216290B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B42944E-E1C6-4617-BE3A-CEE5126C7417}" type="datetime1">
              <a:rPr lang="en-US"/>
              <a:pPr>
                <a:defRPr/>
              </a:pPr>
              <a:t>12/12/2012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D241F-702A-4D4B-BA90-D3FBF3943F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E191FE-35E1-4499-95D7-377F39198A67}" type="datetime1">
              <a:rPr lang="en-US"/>
              <a:pPr>
                <a:defRPr/>
              </a:pPr>
              <a:t>12/12/2012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1A67E-9E04-4DB9-8AD3-9441677443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E05128C-88BA-4281-B924-15001F123DEF}" type="datetime1">
              <a:rPr lang="en-US"/>
              <a:pPr>
                <a:defRPr/>
              </a:pPr>
              <a:t>12/12/2012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B4952-4437-4966-9141-E46BAAD320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C7236B9-DA9A-4A06-B7A2-E0E1C02AB163}" type="datetime1">
              <a:rPr lang="en-US"/>
              <a:pPr>
                <a:defRPr/>
              </a:pPr>
              <a:t>12/12/2012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57072-B221-4990-9D17-82ADED49D4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FD5A26F-0D82-43CE-8430-9D5B59CD1593}" type="datetime1">
              <a:rPr lang="en-US"/>
              <a:pPr>
                <a:defRPr/>
              </a:pPr>
              <a:t>12/12/2012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99C2464-AD6B-4B9B-BC6D-79BBC2112C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77D1EEF-B27D-4E91-A06C-6717B1C0E55B}" type="datetime1">
              <a:rPr lang="en-US"/>
              <a:pPr>
                <a:defRPr/>
              </a:pPr>
              <a:t>12/12/2012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A8948C-999E-43F9-9AA1-9FFF6A74B6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F79191-25D8-430A-90A0-FDD586FC04D3}" type="datetime1">
              <a:rPr lang="en-US"/>
              <a:pPr>
                <a:defRPr/>
              </a:pPr>
              <a:t>12/12/2012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6A8B8BC-6201-437F-B628-C09482F5B0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AD0BB05-6A96-476D-B47D-4EBF0A70F10A}" type="datetime1">
              <a:rPr lang="en-US"/>
              <a:pPr>
                <a:defRPr/>
              </a:pPr>
              <a:t>12/12/2012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323344-13E9-4C41-997F-8CC79E19CD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3F46AE1-5CDA-462C-B3BC-718006431F21}" type="datetime1">
              <a:rPr lang="en-US"/>
              <a:pPr>
                <a:defRPr/>
              </a:pPr>
              <a:t>12/12/2012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19AFB5-3DF9-4BD5-9D10-6C2F8F709C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416"/>
            <a:ext cx="8229600" cy="114061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3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208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fld id="{CD1C6EDD-84B5-4CB3-9E49-7E1CD74B9454}" type="datetime1">
              <a:rPr lang="en-US"/>
              <a:pPr>
                <a:defRPr/>
              </a:pPr>
              <a:t>12/12/2012</a:t>
            </a:fld>
            <a:endParaRPr lang="en-US"/>
          </a:p>
        </p:txBody>
      </p:sp>
      <p:sp>
        <p:nvSpPr>
          <p:cNvPr id="302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en-US"/>
          </a:p>
        </p:txBody>
      </p:sp>
      <p:sp>
        <p:nvSpPr>
          <p:cNvPr id="30208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1AD43CBD-E1EF-4EBB-B41E-5644640681A0}" type="slidenum">
              <a:rPr lang="en-US"/>
              <a:pPr>
                <a:defRPr/>
              </a:pPr>
              <a:t>‹#›</a:t>
            </a:fld>
            <a:endParaRPr lang="en-US"/>
          </a:p>
        </p:txBody>
      </p:sp>
      <p:sp>
        <p:nvSpPr>
          <p:cNvPr id="30208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0208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30208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0209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5400" dirty="0" smtClean="0"/>
              <a:t>PPh PASAL 4 (2) FINAL</a:t>
            </a:r>
            <a:endParaRPr lang="id-ID" sz="5400" dirty="0"/>
          </a:p>
        </p:txBody>
      </p:sp>
      <p:pic>
        <p:nvPicPr>
          <p:cNvPr id="5" name="Picture 4" descr="15390050.JPG"/>
          <p:cNvPicPr>
            <a:picLocks noChangeAspect="1"/>
          </p:cNvPicPr>
          <p:nvPr/>
        </p:nvPicPr>
        <p:blipFill>
          <a:blip r:embed="rId2" cstate="print"/>
          <a:stretch>
            <a:fillRect/>
          </a:stretch>
        </p:blipFill>
        <p:spPr>
          <a:xfrm>
            <a:off x="5508104" y="3501008"/>
            <a:ext cx="3384376" cy="2592288"/>
          </a:xfrm>
          <a:prstGeom prst="rect">
            <a:avLst/>
          </a:prstGeom>
        </p:spPr>
      </p:pic>
      <p:pic>
        <p:nvPicPr>
          <p:cNvPr id="6" name="Picture 5" descr="RIVER.JPG"/>
          <p:cNvPicPr>
            <a:picLocks noChangeAspect="1"/>
          </p:cNvPicPr>
          <p:nvPr/>
        </p:nvPicPr>
        <p:blipFill>
          <a:blip r:embed="rId3" cstate="print"/>
          <a:stretch>
            <a:fillRect/>
          </a:stretch>
        </p:blipFill>
        <p:spPr>
          <a:xfrm>
            <a:off x="251520" y="3501008"/>
            <a:ext cx="3312368" cy="25740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C00000"/>
                </a:solidFill>
              </a:rPr>
              <a:t>Contoh Soal </a:t>
            </a:r>
            <a:endParaRPr lang="id-ID" dirty="0">
              <a:solidFill>
                <a:srgbClr val="C00000"/>
              </a:solidFill>
            </a:endParaRPr>
          </a:p>
        </p:txBody>
      </p:sp>
      <p:sp>
        <p:nvSpPr>
          <p:cNvPr id="4" name="TextBox 3"/>
          <p:cNvSpPr txBox="1"/>
          <p:nvPr/>
        </p:nvSpPr>
        <p:spPr>
          <a:xfrm>
            <a:off x="539552" y="1772816"/>
            <a:ext cx="8352928" cy="3539430"/>
          </a:xfrm>
          <a:prstGeom prst="rect">
            <a:avLst/>
          </a:prstGeom>
          <a:noFill/>
        </p:spPr>
        <p:txBody>
          <a:bodyPr wrap="square" rtlCol="0">
            <a:spAutoFit/>
          </a:bodyPr>
          <a:lstStyle/>
          <a:p>
            <a:r>
              <a:rPr lang="en-US" sz="3200" dirty="0" smtClean="0"/>
              <a:t>PT. AP </a:t>
            </a:r>
            <a:r>
              <a:rPr lang="en-US" sz="3200" dirty="0" err="1" smtClean="0"/>
              <a:t>menyewakan</a:t>
            </a:r>
            <a:r>
              <a:rPr lang="en-US" sz="3200" dirty="0" smtClean="0"/>
              <a:t> </a:t>
            </a:r>
            <a:r>
              <a:rPr lang="en-US" sz="3200" dirty="0" err="1" smtClean="0"/>
              <a:t>bangunan</a:t>
            </a:r>
            <a:r>
              <a:rPr lang="en-US" sz="3200" dirty="0" smtClean="0"/>
              <a:t> </a:t>
            </a:r>
            <a:r>
              <a:rPr lang="en-US" sz="3200" dirty="0" err="1" smtClean="0"/>
              <a:t>kepada</a:t>
            </a:r>
            <a:r>
              <a:rPr lang="en-US" sz="3200" dirty="0" smtClean="0"/>
              <a:t> PT. G </a:t>
            </a:r>
            <a:r>
              <a:rPr lang="en-US" sz="3200" dirty="0" err="1" smtClean="0"/>
              <a:t>Rp</a:t>
            </a:r>
            <a:r>
              <a:rPr lang="en-US" sz="3200" dirty="0" smtClean="0"/>
              <a:t> 50.000.000 per </a:t>
            </a:r>
            <a:r>
              <a:rPr lang="en-US" sz="3200" dirty="0" err="1" smtClean="0"/>
              <a:t>tahun</a:t>
            </a:r>
            <a:r>
              <a:rPr lang="en-US" sz="3200" dirty="0" smtClean="0"/>
              <a:t>, </a:t>
            </a:r>
            <a:r>
              <a:rPr lang="en-US" sz="3200" dirty="0" err="1" smtClean="0"/>
              <a:t>selain</a:t>
            </a:r>
            <a:r>
              <a:rPr lang="en-US" sz="3200" dirty="0" smtClean="0"/>
              <a:t> </a:t>
            </a:r>
            <a:r>
              <a:rPr lang="en-US" sz="3200" dirty="0" err="1" smtClean="0"/>
              <a:t>itu</a:t>
            </a:r>
            <a:r>
              <a:rPr lang="en-US" sz="3200" dirty="0" smtClean="0"/>
              <a:t> </a:t>
            </a:r>
            <a:r>
              <a:rPr lang="en-US" sz="3200" dirty="0" err="1" smtClean="0"/>
              <a:t>terdapat</a:t>
            </a:r>
            <a:r>
              <a:rPr lang="en-US" sz="3200" dirty="0" smtClean="0"/>
              <a:t> </a:t>
            </a:r>
            <a:r>
              <a:rPr lang="en-US" sz="3200" dirty="0" err="1" smtClean="0"/>
              <a:t>biaya</a:t>
            </a:r>
            <a:r>
              <a:rPr lang="en-US" sz="3200" dirty="0" smtClean="0"/>
              <a:t> </a:t>
            </a:r>
            <a:r>
              <a:rPr lang="en-US" sz="3200" dirty="0" err="1" smtClean="0"/>
              <a:t>sevice</a:t>
            </a:r>
            <a:r>
              <a:rPr lang="en-US" sz="3200" dirty="0" smtClean="0"/>
              <a:t> charge </a:t>
            </a:r>
            <a:r>
              <a:rPr lang="en-US" sz="3200" dirty="0" err="1" smtClean="0"/>
              <a:t>Rp</a:t>
            </a:r>
            <a:r>
              <a:rPr lang="en-US" sz="3200" dirty="0" smtClean="0"/>
              <a:t> 10.000.000 per </a:t>
            </a:r>
            <a:r>
              <a:rPr lang="en-US" sz="3200" dirty="0" err="1" smtClean="0"/>
              <a:t>tahun</a:t>
            </a:r>
            <a:r>
              <a:rPr lang="en-US" sz="3200" dirty="0" smtClean="0"/>
              <a:t> </a:t>
            </a:r>
            <a:r>
              <a:rPr lang="en-US" sz="3200" dirty="0" err="1" smtClean="0"/>
              <a:t>dibayar</a:t>
            </a:r>
            <a:r>
              <a:rPr lang="en-US" sz="3200" dirty="0" smtClean="0"/>
              <a:t> </a:t>
            </a:r>
            <a:r>
              <a:rPr lang="en-US" sz="3200" dirty="0" err="1" smtClean="0"/>
              <a:t>dimuka</a:t>
            </a:r>
            <a:endParaRPr lang="en-US" sz="3200" dirty="0" smtClean="0"/>
          </a:p>
          <a:p>
            <a:endParaRPr lang="en-US" sz="3200" dirty="0" smtClean="0"/>
          </a:p>
          <a:p>
            <a:r>
              <a:rPr lang="en-US" sz="3200" dirty="0" err="1" smtClean="0"/>
              <a:t>Berapa</a:t>
            </a:r>
            <a:r>
              <a:rPr lang="en-US" sz="3200" dirty="0" smtClean="0"/>
              <a:t> </a:t>
            </a:r>
            <a:r>
              <a:rPr lang="en-US" sz="3200" dirty="0" err="1" smtClean="0"/>
              <a:t>PPh</a:t>
            </a:r>
            <a:r>
              <a:rPr lang="en-US" sz="3200" dirty="0" smtClean="0"/>
              <a:t> </a:t>
            </a:r>
            <a:r>
              <a:rPr lang="en-US" sz="3200" dirty="0" err="1" smtClean="0"/>
              <a:t>terutang</a:t>
            </a:r>
            <a:r>
              <a:rPr lang="en-US" sz="3200" dirty="0" smtClean="0"/>
              <a:t> yang </a:t>
            </a:r>
            <a:r>
              <a:rPr lang="en-US" sz="3200" dirty="0" err="1" smtClean="0"/>
              <a:t>harus</a:t>
            </a:r>
            <a:r>
              <a:rPr lang="en-US" sz="3200" dirty="0" smtClean="0"/>
              <a:t> </a:t>
            </a:r>
            <a:r>
              <a:rPr lang="en-US" sz="3200" dirty="0" err="1" smtClean="0"/>
              <a:t>dipotong</a:t>
            </a:r>
            <a:r>
              <a:rPr lang="en-US" sz="3200" dirty="0" smtClean="0"/>
              <a:t> PT. G?</a:t>
            </a:r>
            <a:endParaRPr lang="id-ID"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noFill/>
        </p:spPr>
        <p:txBody>
          <a:bodyPr/>
          <a:lstStyle/>
          <a:p>
            <a:fld id="{2EFC7456-60E3-44E0-B9EA-DAA08A0891C7}" type="slidenum">
              <a:rPr lang="en-US"/>
              <a:pPr/>
              <a:t>11</a:t>
            </a:fld>
            <a:endParaRPr lang="en-US"/>
          </a:p>
        </p:txBody>
      </p:sp>
      <p:pic>
        <p:nvPicPr>
          <p:cNvPr id="115715" name="Picture 4"/>
          <p:cNvPicPr>
            <a:picLocks noChangeAspect="1" noChangeArrowheads="1"/>
          </p:cNvPicPr>
          <p:nvPr/>
        </p:nvPicPr>
        <p:blipFill>
          <a:blip r:embed="rId2" cstate="print"/>
          <a:srcRect l="2394" t="1561" r="2394" b="1561"/>
          <a:stretch>
            <a:fillRect/>
          </a:stretch>
        </p:blipFill>
        <p:spPr bwMode="auto">
          <a:xfrm>
            <a:off x="1905000" y="457200"/>
            <a:ext cx="4953000" cy="6248400"/>
          </a:xfrm>
          <a:prstGeom prst="rect">
            <a:avLst/>
          </a:prstGeom>
          <a:noFill/>
          <a:ln w="6350" algn="ctr">
            <a:solidFill>
              <a:schemeClr val="tx1"/>
            </a:solidFill>
            <a:miter lim="800000"/>
            <a:headEnd/>
            <a:tailEnd/>
          </a:ln>
        </p:spPr>
      </p:pic>
      <p:sp>
        <p:nvSpPr>
          <p:cNvPr id="115716" name="Text Box 5"/>
          <p:cNvSpPr txBox="1">
            <a:spLocks noChangeArrowheads="1"/>
          </p:cNvSpPr>
          <p:nvPr/>
        </p:nvSpPr>
        <p:spPr bwMode="auto">
          <a:xfrm>
            <a:off x="1371600" y="152400"/>
            <a:ext cx="7499105" cy="366767"/>
          </a:xfrm>
          <a:prstGeom prst="rect">
            <a:avLst/>
          </a:prstGeom>
          <a:solidFill>
            <a:srgbClr val="FFFFCC"/>
          </a:solidFill>
          <a:ln w="12700" algn="ctr">
            <a:noFill/>
            <a:miter lim="800000"/>
            <a:headEnd/>
            <a:tailEnd/>
          </a:ln>
        </p:spPr>
        <p:txBody>
          <a:bodyPr wrap="none" lIns="90488" tIns="44450" rIns="90488" bIns="44450">
            <a:spAutoFit/>
          </a:bodyPr>
          <a:lstStyle/>
          <a:p>
            <a:r>
              <a:rPr lang="en-US"/>
              <a:t>Contoh SPT Masa PPh Pasal 4 Ayat (2) baru (mulai 1-10-2009)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p:spPr>
        <p:txBody>
          <a:bodyPr/>
          <a:lstStyle/>
          <a:p>
            <a:fld id="{299B849B-D3B7-4BBC-9167-757DACDFCCDF}" type="slidenum">
              <a:rPr lang="en-US"/>
              <a:pPr/>
              <a:t>12</a:t>
            </a:fld>
            <a:endParaRPr lang="en-US"/>
          </a:p>
        </p:txBody>
      </p:sp>
      <p:pic>
        <p:nvPicPr>
          <p:cNvPr id="116739" name="Picture 4"/>
          <p:cNvPicPr>
            <a:picLocks noChangeAspect="1" noChangeArrowheads="1"/>
          </p:cNvPicPr>
          <p:nvPr/>
        </p:nvPicPr>
        <p:blipFill>
          <a:blip r:embed="rId2" cstate="print"/>
          <a:srcRect l="2419" t="1576"/>
          <a:stretch>
            <a:fillRect/>
          </a:stretch>
        </p:blipFill>
        <p:spPr bwMode="auto">
          <a:xfrm>
            <a:off x="2057400" y="533400"/>
            <a:ext cx="4953000" cy="6237685"/>
          </a:xfrm>
          <a:prstGeom prst="rect">
            <a:avLst/>
          </a:prstGeom>
          <a:noFill/>
          <a:ln w="9525" algn="ctr">
            <a:solidFill>
              <a:schemeClr val="tx1"/>
            </a:solidFill>
            <a:miter lim="800000"/>
            <a:headEnd/>
            <a:tailEnd/>
          </a:ln>
        </p:spPr>
      </p:pic>
      <p:sp>
        <p:nvSpPr>
          <p:cNvPr id="116740" name="Text Box 5"/>
          <p:cNvSpPr txBox="1">
            <a:spLocks noChangeArrowheads="1"/>
          </p:cNvSpPr>
          <p:nvPr/>
        </p:nvSpPr>
        <p:spPr bwMode="auto">
          <a:xfrm>
            <a:off x="457201" y="152400"/>
            <a:ext cx="8666861" cy="366767"/>
          </a:xfrm>
          <a:prstGeom prst="rect">
            <a:avLst/>
          </a:prstGeom>
          <a:solidFill>
            <a:srgbClr val="FFFFCC"/>
          </a:solidFill>
          <a:ln w="12700" algn="ctr">
            <a:noFill/>
            <a:miter lim="800000"/>
            <a:headEnd/>
            <a:tailEnd/>
          </a:ln>
        </p:spPr>
        <p:txBody>
          <a:bodyPr wrap="none" lIns="90488" tIns="44450" rIns="90488" bIns="44450">
            <a:spAutoFit/>
          </a:bodyPr>
          <a:lstStyle/>
          <a:p>
            <a:r>
              <a:rPr lang="en-US"/>
              <a:t>Contoh Daftar Bukti Potong PPh Pasal 4 Ayat (2) baru (mulai 1-10-2009)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p>
            <a:fld id="{28D3E100-73AC-4247-B0D1-23775AA4BC56}" type="slidenum">
              <a:rPr lang="en-US"/>
              <a:pPr/>
              <a:t>13</a:t>
            </a:fld>
            <a:endParaRPr lang="en-US"/>
          </a:p>
        </p:txBody>
      </p:sp>
      <p:pic>
        <p:nvPicPr>
          <p:cNvPr id="117763" name="Picture 4"/>
          <p:cNvPicPr>
            <a:picLocks noChangeAspect="1" noChangeArrowheads="1"/>
          </p:cNvPicPr>
          <p:nvPr/>
        </p:nvPicPr>
        <p:blipFill>
          <a:blip r:embed="rId2" cstate="print"/>
          <a:srcRect t="1556" b="1556"/>
          <a:stretch>
            <a:fillRect/>
          </a:stretch>
        </p:blipFill>
        <p:spPr bwMode="auto">
          <a:xfrm>
            <a:off x="1828800" y="582216"/>
            <a:ext cx="5257800" cy="6275784"/>
          </a:xfrm>
          <a:prstGeom prst="rect">
            <a:avLst/>
          </a:prstGeom>
          <a:noFill/>
          <a:ln w="9525" algn="ctr">
            <a:solidFill>
              <a:schemeClr val="tx1"/>
            </a:solidFill>
            <a:miter lim="800000"/>
            <a:headEnd/>
            <a:tailEnd/>
          </a:ln>
        </p:spPr>
      </p:pic>
      <p:sp>
        <p:nvSpPr>
          <p:cNvPr id="117764" name="Text Box 5"/>
          <p:cNvSpPr txBox="1">
            <a:spLocks noChangeArrowheads="1"/>
          </p:cNvSpPr>
          <p:nvPr/>
        </p:nvSpPr>
        <p:spPr bwMode="auto">
          <a:xfrm>
            <a:off x="914400" y="152400"/>
            <a:ext cx="7860551" cy="366767"/>
          </a:xfrm>
          <a:prstGeom prst="rect">
            <a:avLst/>
          </a:prstGeom>
          <a:solidFill>
            <a:srgbClr val="FFFFCC"/>
          </a:solidFill>
          <a:ln w="12700" algn="ctr">
            <a:noFill/>
            <a:miter lim="800000"/>
            <a:headEnd/>
            <a:tailEnd/>
          </a:ln>
        </p:spPr>
        <p:txBody>
          <a:bodyPr wrap="none" lIns="90488" tIns="44450" rIns="90488" bIns="44450">
            <a:spAutoFit/>
          </a:bodyPr>
          <a:lstStyle/>
          <a:p>
            <a:r>
              <a:rPr lang="en-US"/>
              <a:t>Contoh Bukti Potong PPh Pasal 4 Ayat (2) baru (mulai 1-10-2009)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p:spPr>
        <p:txBody>
          <a:bodyPr/>
          <a:lstStyle/>
          <a:p>
            <a:fld id="{5B99B794-282E-4425-B41B-93B321CD0294}" type="slidenum">
              <a:rPr lang="en-US"/>
              <a:pPr/>
              <a:t>14</a:t>
            </a:fld>
            <a:endParaRPr lang="en-US"/>
          </a:p>
        </p:txBody>
      </p:sp>
      <p:sp>
        <p:nvSpPr>
          <p:cNvPr id="118787"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8788"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8789"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8790"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8791"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8792"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8793"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8794"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8795"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8796"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8797" name="AutoShape 12"/>
          <p:cNvSpPr>
            <a:spLocks noChangeArrowheads="1"/>
          </p:cNvSpPr>
          <p:nvPr/>
        </p:nvSpPr>
        <p:spPr bwMode="auto">
          <a:xfrm>
            <a:off x="643467" y="457200"/>
            <a:ext cx="7907867" cy="819150"/>
          </a:xfrm>
          <a:prstGeom prst="roundRect">
            <a:avLst>
              <a:gd name="adj" fmla="val 2565"/>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sz="1600" b="1">
                <a:solidFill>
                  <a:srgbClr val="000000"/>
                </a:solidFill>
                <a:latin typeface="Arial" charset="0"/>
              </a:rPr>
              <a:t>PENGHASILAN DARI PENGALIHAN HAK ATAS</a:t>
            </a:r>
          </a:p>
          <a:p>
            <a:pPr algn="ctr" eaLnBrk="0" hangingPunct="0"/>
            <a:r>
              <a:rPr lang="en-US" sz="1600" b="1">
                <a:solidFill>
                  <a:srgbClr val="000000"/>
                </a:solidFill>
                <a:latin typeface="Arial" charset="0"/>
              </a:rPr>
              <a:t>TANAH DAN/ATAU BANGUNAN</a:t>
            </a:r>
          </a:p>
          <a:p>
            <a:pPr algn="ctr" eaLnBrk="0" hangingPunct="0"/>
            <a:r>
              <a:rPr lang="en-US" sz="1600" b="1">
                <a:solidFill>
                  <a:srgbClr val="000000"/>
                </a:solidFill>
                <a:latin typeface="Arial" charset="0"/>
              </a:rPr>
              <a:t>( PP No. 48 THN 1994 JO. PP No. 71 THN 2008 )</a:t>
            </a:r>
          </a:p>
        </p:txBody>
      </p:sp>
      <p:sp>
        <p:nvSpPr>
          <p:cNvPr id="118798" name="Rectangle 13"/>
          <p:cNvSpPr>
            <a:spLocks noChangeArrowheads="1"/>
          </p:cNvSpPr>
          <p:nvPr/>
        </p:nvSpPr>
        <p:spPr bwMode="auto">
          <a:xfrm>
            <a:off x="3291418" y="1428750"/>
            <a:ext cx="2511907" cy="4591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eaLnBrk="0" hangingPunct="0"/>
            <a:r>
              <a:rPr lang="en-US" sz="2400" b="1">
                <a:latin typeface="Arial" charset="0"/>
              </a:rPr>
              <a:t>DASAR HUKUM</a:t>
            </a:r>
          </a:p>
        </p:txBody>
      </p:sp>
      <p:sp>
        <p:nvSpPr>
          <p:cNvPr id="118799" name="AutoShape 14"/>
          <p:cNvSpPr>
            <a:spLocks noChangeArrowheads="1"/>
          </p:cNvSpPr>
          <p:nvPr/>
        </p:nvSpPr>
        <p:spPr bwMode="auto">
          <a:xfrm>
            <a:off x="516466" y="2286000"/>
            <a:ext cx="2319867" cy="676275"/>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PERATURAN </a:t>
            </a:r>
          </a:p>
          <a:p>
            <a:pPr algn="ctr" eaLnBrk="0" hangingPunct="0"/>
            <a:r>
              <a:rPr lang="en-US" b="1">
                <a:solidFill>
                  <a:srgbClr val="000000"/>
                </a:solidFill>
                <a:latin typeface="Arial" charset="0"/>
              </a:rPr>
              <a:t>PEMERINTAH</a:t>
            </a:r>
          </a:p>
        </p:txBody>
      </p:sp>
      <p:sp>
        <p:nvSpPr>
          <p:cNvPr id="118800" name="AutoShape 15"/>
          <p:cNvSpPr>
            <a:spLocks noChangeArrowheads="1"/>
          </p:cNvSpPr>
          <p:nvPr/>
        </p:nvSpPr>
        <p:spPr bwMode="auto">
          <a:xfrm>
            <a:off x="3462867" y="2286000"/>
            <a:ext cx="2218267" cy="676275"/>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sz="1400" b="1">
                <a:solidFill>
                  <a:srgbClr val="000000"/>
                </a:solidFill>
                <a:latin typeface="Arial" charset="0"/>
              </a:rPr>
              <a:t>KEPUTUSAN</a:t>
            </a:r>
          </a:p>
          <a:p>
            <a:pPr algn="ctr" eaLnBrk="0" hangingPunct="0"/>
            <a:r>
              <a:rPr lang="en-US" sz="1400" b="1">
                <a:solidFill>
                  <a:srgbClr val="000000"/>
                </a:solidFill>
                <a:latin typeface="Arial" charset="0"/>
              </a:rPr>
              <a:t>MENTERI</a:t>
            </a:r>
          </a:p>
          <a:p>
            <a:pPr algn="ctr" eaLnBrk="0" hangingPunct="0"/>
            <a:r>
              <a:rPr lang="en-US" sz="1400" b="1">
                <a:solidFill>
                  <a:srgbClr val="000000"/>
                </a:solidFill>
                <a:latin typeface="Arial" charset="0"/>
              </a:rPr>
              <a:t>KEUANGAN</a:t>
            </a:r>
          </a:p>
        </p:txBody>
      </p:sp>
      <p:sp>
        <p:nvSpPr>
          <p:cNvPr id="118801" name="AutoShape 16"/>
          <p:cNvSpPr>
            <a:spLocks noChangeArrowheads="1"/>
          </p:cNvSpPr>
          <p:nvPr/>
        </p:nvSpPr>
        <p:spPr bwMode="auto">
          <a:xfrm>
            <a:off x="6104467" y="2286000"/>
            <a:ext cx="2624667" cy="676275"/>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sz="1400" b="1">
                <a:solidFill>
                  <a:srgbClr val="000000"/>
                </a:solidFill>
                <a:latin typeface="Arial" charset="0"/>
              </a:rPr>
              <a:t>SURAT EDARAN</a:t>
            </a:r>
          </a:p>
          <a:p>
            <a:pPr algn="ctr" eaLnBrk="0" hangingPunct="0"/>
            <a:r>
              <a:rPr lang="en-US" sz="1400" b="1">
                <a:solidFill>
                  <a:srgbClr val="000000"/>
                </a:solidFill>
                <a:latin typeface="Arial" charset="0"/>
              </a:rPr>
              <a:t>DIRJEN </a:t>
            </a:r>
          </a:p>
          <a:p>
            <a:pPr algn="ctr" eaLnBrk="0" hangingPunct="0"/>
            <a:r>
              <a:rPr lang="en-US" sz="1400" b="1">
                <a:solidFill>
                  <a:srgbClr val="000000"/>
                </a:solidFill>
                <a:latin typeface="Arial" charset="0"/>
              </a:rPr>
              <a:t>PAJAK</a:t>
            </a:r>
          </a:p>
        </p:txBody>
      </p:sp>
      <p:sp>
        <p:nvSpPr>
          <p:cNvPr id="118802" name="AutoShape 17"/>
          <p:cNvSpPr>
            <a:spLocks noChangeArrowheads="1"/>
          </p:cNvSpPr>
          <p:nvPr/>
        </p:nvSpPr>
        <p:spPr bwMode="auto">
          <a:xfrm>
            <a:off x="516466" y="3200400"/>
            <a:ext cx="2319867" cy="3018235"/>
          </a:xfrm>
          <a:prstGeom prst="roundRect">
            <a:avLst>
              <a:gd name="adj" fmla="val 1243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PP NO 48 </a:t>
            </a:r>
          </a:p>
          <a:p>
            <a:pPr algn="ctr" eaLnBrk="0" hangingPunct="0"/>
            <a:r>
              <a:rPr lang="en-US" b="1">
                <a:solidFill>
                  <a:srgbClr val="000000"/>
                </a:solidFill>
                <a:latin typeface="Arial" charset="0"/>
              </a:rPr>
              <a:t>Thn 1994 </a:t>
            </a:r>
          </a:p>
          <a:p>
            <a:pPr algn="ctr" eaLnBrk="0" hangingPunct="0"/>
            <a:r>
              <a:rPr lang="en-US" b="1">
                <a:solidFill>
                  <a:srgbClr val="000000"/>
                </a:solidFill>
                <a:latin typeface="Arial" charset="0"/>
              </a:rPr>
              <a:t>jo </a:t>
            </a:r>
          </a:p>
          <a:p>
            <a:pPr algn="ctr" eaLnBrk="0" hangingPunct="0"/>
            <a:r>
              <a:rPr lang="en-US" b="1">
                <a:solidFill>
                  <a:srgbClr val="000000"/>
                </a:solidFill>
                <a:latin typeface="Arial" charset="0"/>
              </a:rPr>
              <a:t>PP NO 71</a:t>
            </a:r>
          </a:p>
          <a:p>
            <a:pPr algn="ctr" eaLnBrk="0" hangingPunct="0"/>
            <a:r>
              <a:rPr lang="en-US" b="1">
                <a:solidFill>
                  <a:srgbClr val="000000"/>
                </a:solidFill>
                <a:latin typeface="Arial" charset="0"/>
              </a:rPr>
              <a:t>Thn 2008</a:t>
            </a:r>
          </a:p>
        </p:txBody>
      </p:sp>
      <p:sp>
        <p:nvSpPr>
          <p:cNvPr id="118803" name="AutoShape 18"/>
          <p:cNvSpPr>
            <a:spLocks noChangeArrowheads="1"/>
          </p:cNvSpPr>
          <p:nvPr/>
        </p:nvSpPr>
        <p:spPr bwMode="auto">
          <a:xfrm>
            <a:off x="3361267" y="3201591"/>
            <a:ext cx="2421467" cy="3081338"/>
          </a:xfrm>
          <a:prstGeom prst="roundRect">
            <a:avLst>
              <a:gd name="adj" fmla="val 1243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NO : 635/</a:t>
            </a:r>
          </a:p>
          <a:p>
            <a:pPr algn="ctr" eaLnBrk="0" hangingPunct="0"/>
            <a:r>
              <a:rPr lang="en-US" b="1">
                <a:solidFill>
                  <a:srgbClr val="000000"/>
                </a:solidFill>
                <a:latin typeface="Arial" charset="0"/>
              </a:rPr>
              <a:t>KMK.04/1994 </a:t>
            </a:r>
          </a:p>
          <a:p>
            <a:pPr algn="ctr" eaLnBrk="0" hangingPunct="0"/>
            <a:r>
              <a:rPr lang="en-US" b="1">
                <a:solidFill>
                  <a:srgbClr val="000000"/>
                </a:solidFill>
                <a:latin typeface="Arial" charset="0"/>
              </a:rPr>
              <a:t>jo </a:t>
            </a:r>
          </a:p>
          <a:p>
            <a:pPr algn="ctr" eaLnBrk="0" hangingPunct="0"/>
            <a:r>
              <a:rPr lang="en-US" b="1">
                <a:solidFill>
                  <a:srgbClr val="000000"/>
                </a:solidFill>
                <a:latin typeface="Arial" charset="0"/>
              </a:rPr>
              <a:t>NO: 392/</a:t>
            </a:r>
          </a:p>
          <a:p>
            <a:pPr algn="ctr" eaLnBrk="0" hangingPunct="0"/>
            <a:r>
              <a:rPr lang="en-US" b="1">
                <a:solidFill>
                  <a:srgbClr val="000000"/>
                </a:solidFill>
                <a:latin typeface="Arial" charset="0"/>
              </a:rPr>
              <a:t>KMK.04/1996</a:t>
            </a:r>
          </a:p>
          <a:p>
            <a:pPr algn="ctr" eaLnBrk="0" hangingPunct="0"/>
            <a:endParaRPr lang="en-US" b="1">
              <a:solidFill>
                <a:srgbClr val="000000"/>
              </a:solidFill>
              <a:latin typeface="Arial" charset="0"/>
            </a:endParaRPr>
          </a:p>
          <a:p>
            <a:pPr algn="ctr" eaLnBrk="0" hangingPunct="0"/>
            <a:r>
              <a:rPr lang="en-US" b="1">
                <a:solidFill>
                  <a:srgbClr val="000000"/>
                </a:solidFill>
                <a:latin typeface="Arial" charset="0"/>
              </a:rPr>
              <a:t>dan</a:t>
            </a:r>
          </a:p>
          <a:p>
            <a:pPr algn="ctr" eaLnBrk="0" hangingPunct="0"/>
            <a:endParaRPr lang="en-US" b="1">
              <a:solidFill>
                <a:srgbClr val="000000"/>
              </a:solidFill>
              <a:latin typeface="Arial" charset="0"/>
            </a:endParaRPr>
          </a:p>
          <a:p>
            <a:pPr algn="ctr" eaLnBrk="0" hangingPunct="0"/>
            <a:r>
              <a:rPr lang="en-US" b="1">
                <a:solidFill>
                  <a:srgbClr val="000000"/>
                </a:solidFill>
                <a:latin typeface="Arial" charset="0"/>
              </a:rPr>
              <a:t>NO: 566/</a:t>
            </a:r>
          </a:p>
          <a:p>
            <a:pPr algn="ctr" eaLnBrk="0" hangingPunct="0"/>
            <a:r>
              <a:rPr lang="en-US" b="1">
                <a:solidFill>
                  <a:srgbClr val="000000"/>
                </a:solidFill>
                <a:latin typeface="Arial" charset="0"/>
              </a:rPr>
              <a:t>KMK.04/1999</a:t>
            </a:r>
          </a:p>
        </p:txBody>
      </p:sp>
      <p:sp>
        <p:nvSpPr>
          <p:cNvPr id="118804" name="AutoShape 19"/>
          <p:cNvSpPr>
            <a:spLocks noChangeArrowheads="1"/>
          </p:cNvSpPr>
          <p:nvPr/>
        </p:nvSpPr>
        <p:spPr bwMode="auto">
          <a:xfrm>
            <a:off x="6307667" y="3201591"/>
            <a:ext cx="2319867" cy="3081338"/>
          </a:xfrm>
          <a:prstGeom prst="roundRect">
            <a:avLst>
              <a:gd name="adj" fmla="val 12431"/>
            </a:avLst>
          </a:prstGeom>
          <a:solidFill>
            <a:srgbClr val="FFFFCC"/>
          </a:solidFill>
          <a:ln w="12700">
            <a:solidFill>
              <a:schemeClr val="tx1"/>
            </a:solidFill>
            <a:round/>
            <a:headEnd/>
            <a:tailEnd/>
          </a:ln>
        </p:spPr>
        <p:txBody>
          <a:bodyPr wrap="none" lIns="90488" tIns="44450" rIns="90488" bIns="44450" anchor="ctr"/>
          <a:lstStyle/>
          <a:p>
            <a:pPr eaLnBrk="0" hangingPunct="0"/>
            <a:r>
              <a:rPr lang="en-US" sz="1600" b="1">
                <a:solidFill>
                  <a:srgbClr val="000000"/>
                </a:solidFill>
                <a:latin typeface="Arial" charset="0"/>
              </a:rPr>
              <a:t>- SE-04/</a:t>
            </a:r>
          </a:p>
          <a:p>
            <a:pPr eaLnBrk="0" hangingPunct="0"/>
            <a:r>
              <a:rPr lang="en-US" sz="1600" b="1">
                <a:solidFill>
                  <a:srgbClr val="000000"/>
                </a:solidFill>
                <a:latin typeface="Arial" charset="0"/>
              </a:rPr>
              <a:t>  PJ.33/1996</a:t>
            </a:r>
          </a:p>
          <a:p>
            <a:pPr eaLnBrk="0" hangingPunct="0"/>
            <a:r>
              <a:rPr lang="en-US" sz="1600" b="1">
                <a:solidFill>
                  <a:srgbClr val="000000"/>
                </a:solidFill>
                <a:latin typeface="Arial" charset="0"/>
              </a:rPr>
              <a:t>  TGL 26</a:t>
            </a:r>
          </a:p>
          <a:p>
            <a:pPr eaLnBrk="0" hangingPunct="0"/>
            <a:r>
              <a:rPr lang="en-US" sz="1600" b="1">
                <a:solidFill>
                  <a:srgbClr val="000000"/>
                </a:solidFill>
                <a:latin typeface="Arial" charset="0"/>
              </a:rPr>
              <a:t>  AGUSTUS</a:t>
            </a:r>
          </a:p>
          <a:p>
            <a:pPr eaLnBrk="0" hangingPunct="0"/>
            <a:r>
              <a:rPr lang="en-US" sz="1600" b="1">
                <a:solidFill>
                  <a:srgbClr val="000000"/>
                </a:solidFill>
                <a:latin typeface="Arial" charset="0"/>
              </a:rPr>
              <a:t>  1996</a:t>
            </a:r>
          </a:p>
          <a:p>
            <a:pPr eaLnBrk="0" hangingPunct="0"/>
            <a:r>
              <a:rPr lang="en-US" sz="1600" b="1">
                <a:solidFill>
                  <a:srgbClr val="000000"/>
                </a:solidFill>
                <a:latin typeface="Arial" charset="0"/>
              </a:rPr>
              <a:t>- SE-02/PJ.33/</a:t>
            </a:r>
          </a:p>
          <a:p>
            <a:pPr eaLnBrk="0" hangingPunct="0"/>
            <a:r>
              <a:rPr lang="en-US" sz="1600" b="1">
                <a:solidFill>
                  <a:srgbClr val="000000"/>
                </a:solidFill>
                <a:latin typeface="Arial" charset="0"/>
              </a:rPr>
              <a:t>  1997 TGL 30</a:t>
            </a:r>
          </a:p>
          <a:p>
            <a:pPr eaLnBrk="0" hangingPunct="0"/>
            <a:r>
              <a:rPr lang="en-US" sz="1600" b="1">
                <a:solidFill>
                  <a:srgbClr val="000000"/>
                </a:solidFill>
                <a:latin typeface="Arial" charset="0"/>
              </a:rPr>
              <a:t>  JULI 1997</a:t>
            </a:r>
          </a:p>
          <a:p>
            <a:pPr eaLnBrk="0" hangingPunct="0"/>
            <a:r>
              <a:rPr lang="en-US" sz="1600" b="1">
                <a:solidFill>
                  <a:srgbClr val="000000"/>
                </a:solidFill>
                <a:latin typeface="Arial" charset="0"/>
              </a:rPr>
              <a:t>- SE-55/PJ.42/1999</a:t>
            </a:r>
          </a:p>
        </p:txBody>
      </p:sp>
      <p:sp>
        <p:nvSpPr>
          <p:cNvPr id="118805" name="Rectangle 20"/>
          <p:cNvSpPr>
            <a:spLocks noChangeArrowheads="1"/>
          </p:cNvSpPr>
          <p:nvPr/>
        </p:nvSpPr>
        <p:spPr bwMode="auto">
          <a:xfrm>
            <a:off x="1524000" y="1932385"/>
            <a:ext cx="5892800" cy="100013"/>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8806" name="AutoShape 21"/>
          <p:cNvSpPr>
            <a:spLocks noChangeArrowheads="1"/>
          </p:cNvSpPr>
          <p:nvPr/>
        </p:nvSpPr>
        <p:spPr bwMode="auto">
          <a:xfrm>
            <a:off x="1422400" y="1932385"/>
            <a:ext cx="406400" cy="342900"/>
          </a:xfrm>
          <a:prstGeom prst="downArrow">
            <a:avLst>
              <a:gd name="adj1" fmla="val 50000"/>
              <a:gd name="adj2" fmla="val 50069"/>
            </a:avLst>
          </a:prstGeom>
          <a:solidFill>
            <a:schemeClr val="bg1"/>
          </a:solidFill>
          <a:ln w="12700">
            <a:solidFill>
              <a:schemeClr val="tx1"/>
            </a:solidFill>
            <a:miter lim="800000"/>
            <a:headEnd/>
            <a:tailEnd/>
          </a:ln>
        </p:spPr>
        <p:txBody>
          <a:bodyPr wrap="none" anchor="ctr"/>
          <a:lstStyle/>
          <a:p>
            <a:endParaRPr lang="en-US"/>
          </a:p>
        </p:txBody>
      </p:sp>
      <p:sp>
        <p:nvSpPr>
          <p:cNvPr id="118807" name="AutoShape 22"/>
          <p:cNvSpPr>
            <a:spLocks noChangeArrowheads="1"/>
          </p:cNvSpPr>
          <p:nvPr/>
        </p:nvSpPr>
        <p:spPr bwMode="auto">
          <a:xfrm>
            <a:off x="4368800" y="1875235"/>
            <a:ext cx="406400" cy="400050"/>
          </a:xfrm>
          <a:prstGeom prst="downArrow">
            <a:avLst>
              <a:gd name="adj1" fmla="val 50000"/>
              <a:gd name="adj2" fmla="val 50069"/>
            </a:avLst>
          </a:prstGeom>
          <a:solidFill>
            <a:schemeClr val="bg1"/>
          </a:solidFill>
          <a:ln w="12700">
            <a:solidFill>
              <a:schemeClr val="tx1"/>
            </a:solidFill>
            <a:miter lim="800000"/>
            <a:headEnd/>
            <a:tailEnd/>
          </a:ln>
        </p:spPr>
        <p:txBody>
          <a:bodyPr wrap="none" anchor="ctr"/>
          <a:lstStyle/>
          <a:p>
            <a:endParaRPr lang="en-US"/>
          </a:p>
        </p:txBody>
      </p:sp>
      <p:sp>
        <p:nvSpPr>
          <p:cNvPr id="118808" name="AutoShape 23"/>
          <p:cNvSpPr>
            <a:spLocks noChangeArrowheads="1"/>
          </p:cNvSpPr>
          <p:nvPr/>
        </p:nvSpPr>
        <p:spPr bwMode="auto">
          <a:xfrm>
            <a:off x="7213600" y="1932385"/>
            <a:ext cx="406400" cy="342900"/>
          </a:xfrm>
          <a:prstGeom prst="downArrow">
            <a:avLst>
              <a:gd name="adj1" fmla="val 50000"/>
              <a:gd name="adj2" fmla="val 50069"/>
            </a:avLst>
          </a:prstGeom>
          <a:solidFill>
            <a:schemeClr val="bg1"/>
          </a:solidFill>
          <a:ln w="12700">
            <a:solidFill>
              <a:schemeClr val="tx1"/>
            </a:solidFill>
            <a:miter lim="800000"/>
            <a:headEnd/>
            <a:tailEnd/>
          </a:ln>
        </p:spPr>
        <p:txBody>
          <a:bodyPr wrap="none" anchor="ctr"/>
          <a:lstStyle/>
          <a:p>
            <a:endParaRPr lang="en-US"/>
          </a:p>
        </p:txBody>
      </p:sp>
      <p:sp>
        <p:nvSpPr>
          <p:cNvPr id="118809" name="AutoShape 24"/>
          <p:cNvSpPr>
            <a:spLocks noChangeArrowheads="1"/>
          </p:cNvSpPr>
          <p:nvPr/>
        </p:nvSpPr>
        <p:spPr bwMode="auto">
          <a:xfrm>
            <a:off x="914400" y="3024188"/>
            <a:ext cx="1422400" cy="228600"/>
          </a:xfrm>
          <a:prstGeom prst="downArrow">
            <a:avLst>
              <a:gd name="adj1" fmla="val 75009"/>
              <a:gd name="adj2" fmla="val 70972"/>
            </a:avLst>
          </a:prstGeom>
          <a:solidFill>
            <a:schemeClr val="folHlink"/>
          </a:solidFill>
          <a:ln w="12700">
            <a:solidFill>
              <a:schemeClr val="tx1"/>
            </a:solidFill>
            <a:miter lim="800000"/>
            <a:headEnd/>
            <a:tailEnd/>
          </a:ln>
        </p:spPr>
        <p:txBody>
          <a:bodyPr wrap="none" anchor="ctr"/>
          <a:lstStyle/>
          <a:p>
            <a:endParaRPr lang="en-US"/>
          </a:p>
        </p:txBody>
      </p:sp>
      <p:sp>
        <p:nvSpPr>
          <p:cNvPr id="118810" name="AutoShape 25"/>
          <p:cNvSpPr>
            <a:spLocks noChangeArrowheads="1"/>
          </p:cNvSpPr>
          <p:nvPr/>
        </p:nvSpPr>
        <p:spPr bwMode="auto">
          <a:xfrm>
            <a:off x="3759200" y="3024188"/>
            <a:ext cx="1422400" cy="228600"/>
          </a:xfrm>
          <a:prstGeom prst="downArrow">
            <a:avLst>
              <a:gd name="adj1" fmla="val 75009"/>
              <a:gd name="adj2" fmla="val 70972"/>
            </a:avLst>
          </a:prstGeom>
          <a:solidFill>
            <a:schemeClr val="folHlink"/>
          </a:solidFill>
          <a:ln w="12700">
            <a:solidFill>
              <a:schemeClr val="tx1"/>
            </a:solidFill>
            <a:miter lim="800000"/>
            <a:headEnd/>
            <a:tailEnd/>
          </a:ln>
        </p:spPr>
        <p:txBody>
          <a:bodyPr wrap="none" anchor="ctr"/>
          <a:lstStyle/>
          <a:p>
            <a:endParaRPr lang="en-US"/>
          </a:p>
        </p:txBody>
      </p:sp>
      <p:sp>
        <p:nvSpPr>
          <p:cNvPr id="118811" name="AutoShape 26"/>
          <p:cNvSpPr>
            <a:spLocks noChangeArrowheads="1"/>
          </p:cNvSpPr>
          <p:nvPr/>
        </p:nvSpPr>
        <p:spPr bwMode="auto">
          <a:xfrm>
            <a:off x="6604000" y="2971800"/>
            <a:ext cx="1422400" cy="228600"/>
          </a:xfrm>
          <a:prstGeom prst="downArrow">
            <a:avLst>
              <a:gd name="adj1" fmla="val 75009"/>
              <a:gd name="adj2" fmla="val 70972"/>
            </a:avLst>
          </a:prstGeom>
          <a:solidFill>
            <a:schemeClr val="folHlink"/>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2"/>
          </p:nvPr>
        </p:nvSpPr>
        <p:spPr>
          <a:noFill/>
        </p:spPr>
        <p:txBody>
          <a:bodyPr/>
          <a:lstStyle/>
          <a:p>
            <a:fld id="{F5F5AF7B-BABD-4921-87C0-B8DFA758A9B3}" type="slidenum">
              <a:rPr lang="en-US"/>
              <a:pPr/>
              <a:t>15</a:t>
            </a:fld>
            <a:endParaRPr lang="en-US"/>
          </a:p>
        </p:txBody>
      </p:sp>
      <p:sp>
        <p:nvSpPr>
          <p:cNvPr id="119811"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9812"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9813"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9814"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9815"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9816"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9817"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9818"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9819"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9820"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9821" name="AutoShape 12"/>
          <p:cNvSpPr>
            <a:spLocks noChangeArrowheads="1"/>
          </p:cNvSpPr>
          <p:nvPr/>
        </p:nvSpPr>
        <p:spPr bwMode="auto">
          <a:xfrm>
            <a:off x="1735667" y="1485900"/>
            <a:ext cx="5579533" cy="566738"/>
          </a:xfrm>
          <a:prstGeom prst="roundRect">
            <a:avLst>
              <a:gd name="adj" fmla="val 12431"/>
            </a:avLst>
          </a:prstGeom>
          <a:solidFill>
            <a:srgbClr val="99CCFF"/>
          </a:solidFill>
          <a:ln w="12700">
            <a:solidFill>
              <a:schemeClr val="tx1"/>
            </a:solidFill>
            <a:round/>
            <a:headEnd/>
            <a:tailEnd/>
          </a:ln>
        </p:spPr>
        <p:txBody>
          <a:bodyPr wrap="none" lIns="90488" tIns="44450" rIns="90488" bIns="44450" anchor="ctr"/>
          <a:lstStyle/>
          <a:p>
            <a:pPr algn="ctr" eaLnBrk="0" hangingPunct="0"/>
            <a:r>
              <a:rPr lang="en-US" b="1">
                <a:latin typeface="Arial" charset="0"/>
              </a:rPr>
              <a:t>PENGALIHAN KEPADA PIHAK</a:t>
            </a:r>
          </a:p>
          <a:p>
            <a:pPr algn="ctr" eaLnBrk="0" hangingPunct="0"/>
            <a:r>
              <a:rPr lang="en-US" b="1">
                <a:latin typeface="Arial" charset="0"/>
              </a:rPr>
              <a:t>SELAIN PEMERINTAH</a:t>
            </a:r>
          </a:p>
        </p:txBody>
      </p:sp>
      <p:sp>
        <p:nvSpPr>
          <p:cNvPr id="119822" name="Rectangle 13"/>
          <p:cNvSpPr>
            <a:spLocks noChangeArrowheads="1"/>
          </p:cNvSpPr>
          <p:nvPr/>
        </p:nvSpPr>
        <p:spPr bwMode="auto">
          <a:xfrm>
            <a:off x="609600" y="400050"/>
            <a:ext cx="7907867" cy="8477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WAJIB PAJAK ORANG PRIBADI</a:t>
            </a:r>
            <a:r>
              <a:rPr lang="en-US" b="1">
                <a:solidFill>
                  <a:srgbClr val="000000"/>
                </a:solidFill>
                <a:latin typeface="Arial" charset="0"/>
              </a:rPr>
              <a:t> </a:t>
            </a:r>
          </a:p>
          <a:p>
            <a:pPr algn="ctr" eaLnBrk="0" hangingPunct="0"/>
            <a:r>
              <a:rPr lang="en-US" b="1">
                <a:solidFill>
                  <a:srgbClr val="000000"/>
                </a:solidFill>
                <a:latin typeface="Arial" charset="0"/>
              </a:rPr>
              <a:t>YANG MENGALIHKAN HAK </a:t>
            </a:r>
          </a:p>
          <a:p>
            <a:pPr algn="ctr" eaLnBrk="0" hangingPunct="0"/>
            <a:r>
              <a:rPr lang="en-US" b="1">
                <a:solidFill>
                  <a:srgbClr val="000000"/>
                </a:solidFill>
                <a:latin typeface="Arial" charset="0"/>
              </a:rPr>
              <a:t>ATAS TANAH DAN/ATAU BANGUNAN</a:t>
            </a:r>
          </a:p>
        </p:txBody>
      </p:sp>
      <p:sp>
        <p:nvSpPr>
          <p:cNvPr id="119823" name="AutoShape 14"/>
          <p:cNvSpPr>
            <a:spLocks noChangeArrowheads="1"/>
          </p:cNvSpPr>
          <p:nvPr/>
        </p:nvSpPr>
        <p:spPr bwMode="auto">
          <a:xfrm>
            <a:off x="1498600" y="2400300"/>
            <a:ext cx="6223000" cy="509588"/>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JUMLAH BRUTO NILAI PENGALIHAN</a:t>
            </a:r>
          </a:p>
          <a:p>
            <a:pPr algn="ctr" eaLnBrk="0" hangingPunct="0"/>
            <a:r>
              <a:rPr lang="en-US" sz="1600" b="1">
                <a:latin typeface="Arial" charset="0"/>
              </a:rPr>
              <a:t>Rp 60 jt KEATAS</a:t>
            </a:r>
          </a:p>
        </p:txBody>
      </p:sp>
      <p:sp>
        <p:nvSpPr>
          <p:cNvPr id="201743" name="AutoShape 15"/>
          <p:cNvSpPr>
            <a:spLocks noChangeArrowheads="1"/>
          </p:cNvSpPr>
          <p:nvPr/>
        </p:nvSpPr>
        <p:spPr bwMode="auto">
          <a:xfrm>
            <a:off x="2819400" y="5410200"/>
            <a:ext cx="4038600" cy="762000"/>
          </a:xfrm>
          <a:prstGeom prst="roundRect">
            <a:avLst>
              <a:gd name="adj" fmla="val 12431"/>
            </a:avLst>
          </a:prstGeom>
          <a:solidFill>
            <a:srgbClr val="FFCC99"/>
          </a:solidFill>
          <a:ln w="12700">
            <a:solidFill>
              <a:schemeClr val="tx1"/>
            </a:solidFill>
            <a:round/>
            <a:headEnd/>
            <a:tailEnd/>
          </a:ln>
          <a:effectLst>
            <a:prstShdw prst="shdw17" dist="17961" dir="2700000">
              <a:schemeClr val="tx1">
                <a:gamma/>
                <a:shade val="60000"/>
                <a:invGamma/>
              </a:schemeClr>
            </a:prstShdw>
          </a:effectLst>
        </p:spPr>
        <p:txBody>
          <a:bodyPr wrap="none" lIns="90488" tIns="44450" rIns="90488" bIns="44450" anchor="ctr"/>
          <a:lstStyle/>
          <a:p>
            <a:pPr algn="ctr" eaLnBrk="0" hangingPunct="0">
              <a:defRPr/>
            </a:pPr>
            <a:r>
              <a:rPr lang="en-US" sz="1400" b="1">
                <a:solidFill>
                  <a:srgbClr val="000000"/>
                </a:solidFill>
                <a:latin typeface="Arial" charset="0"/>
              </a:rPr>
              <a:t>PPh 5%DARI JUMLAH BRUTO</a:t>
            </a:r>
          </a:p>
          <a:p>
            <a:pPr algn="ctr" eaLnBrk="0" hangingPunct="0">
              <a:defRPr/>
            </a:pPr>
            <a:r>
              <a:rPr lang="en-US" sz="1400" b="1">
                <a:solidFill>
                  <a:srgbClr val="000000"/>
                </a:solidFill>
                <a:latin typeface="Arial" charset="0"/>
              </a:rPr>
              <a:t>NILAI PENGALIHAN  </a:t>
            </a:r>
          </a:p>
          <a:p>
            <a:pPr algn="ctr" eaLnBrk="0" hangingPunct="0">
              <a:defRPr/>
            </a:pPr>
            <a:r>
              <a:rPr lang="en-US" sz="1400" b="1">
                <a:solidFill>
                  <a:srgbClr val="000000"/>
                </a:solidFill>
                <a:latin typeface="Arial" charset="0"/>
              </a:rPr>
              <a:t>(BERSIFAT FINAL)</a:t>
            </a:r>
          </a:p>
        </p:txBody>
      </p:sp>
      <p:sp>
        <p:nvSpPr>
          <p:cNvPr id="119825" name="AutoShape 16"/>
          <p:cNvSpPr>
            <a:spLocks noChangeArrowheads="1"/>
          </p:cNvSpPr>
          <p:nvPr/>
        </p:nvSpPr>
        <p:spPr bwMode="auto">
          <a:xfrm>
            <a:off x="1422400" y="3205163"/>
            <a:ext cx="6299200" cy="733425"/>
          </a:xfrm>
          <a:prstGeom prst="roundRect">
            <a:avLst>
              <a:gd name="adj" fmla="val 1243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latin typeface="Arial" charset="0"/>
              </a:rPr>
              <a:t>DISETOR SENDIRI DENGAN SSP FINAL</a:t>
            </a:r>
          </a:p>
          <a:p>
            <a:pPr algn="ctr" eaLnBrk="0" hangingPunct="0"/>
            <a:r>
              <a:rPr lang="en-US" b="1">
                <a:latin typeface="Arial" charset="0"/>
              </a:rPr>
              <a:t>KE BANK PERSEPSI ATAU KANTOR POS</a:t>
            </a:r>
          </a:p>
        </p:txBody>
      </p:sp>
      <p:sp>
        <p:nvSpPr>
          <p:cNvPr id="119826" name="AutoShape 17"/>
          <p:cNvSpPr>
            <a:spLocks noChangeArrowheads="1"/>
          </p:cNvSpPr>
          <p:nvPr/>
        </p:nvSpPr>
        <p:spPr bwMode="auto">
          <a:xfrm>
            <a:off x="2074333" y="4291013"/>
            <a:ext cx="4961467" cy="847725"/>
          </a:xfrm>
          <a:prstGeom prst="roundRect">
            <a:avLst>
              <a:gd name="adj" fmla="val 12431"/>
            </a:avLst>
          </a:prstGeom>
          <a:solidFill>
            <a:srgbClr val="FFFFE5"/>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SEBELUM AKTA PENGALIHAN</a:t>
            </a:r>
          </a:p>
          <a:p>
            <a:pPr algn="ctr" eaLnBrk="0" hangingPunct="0"/>
            <a:r>
              <a:rPr lang="en-US" b="1">
                <a:solidFill>
                  <a:srgbClr val="000000"/>
                </a:solidFill>
                <a:latin typeface="Arial" charset="0"/>
              </a:rPr>
              <a:t>DITANDATANGANI OLEH PPAT</a:t>
            </a:r>
          </a:p>
        </p:txBody>
      </p:sp>
      <p:sp>
        <p:nvSpPr>
          <p:cNvPr id="119827" name="AutoShape 18"/>
          <p:cNvSpPr>
            <a:spLocks noChangeArrowheads="1"/>
          </p:cNvSpPr>
          <p:nvPr/>
        </p:nvSpPr>
        <p:spPr bwMode="auto">
          <a:xfrm>
            <a:off x="4072467" y="2971800"/>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19828" name="AutoShape 19"/>
          <p:cNvSpPr>
            <a:spLocks noChangeArrowheads="1"/>
          </p:cNvSpPr>
          <p:nvPr/>
        </p:nvSpPr>
        <p:spPr bwMode="auto">
          <a:xfrm>
            <a:off x="4072467" y="4057650"/>
            <a:ext cx="12192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19829" name="AutoShape 20"/>
          <p:cNvSpPr>
            <a:spLocks noChangeArrowheads="1"/>
          </p:cNvSpPr>
          <p:nvPr/>
        </p:nvSpPr>
        <p:spPr bwMode="auto">
          <a:xfrm>
            <a:off x="4064000" y="2171700"/>
            <a:ext cx="1219200" cy="171450"/>
          </a:xfrm>
          <a:prstGeom prst="downArrow">
            <a:avLst>
              <a:gd name="adj1" fmla="val 75009"/>
              <a:gd name="adj2" fmla="val 89653"/>
            </a:avLst>
          </a:prstGeom>
          <a:solidFill>
            <a:schemeClr val="bg1"/>
          </a:solidFill>
          <a:ln w="12700">
            <a:solidFill>
              <a:schemeClr val="tx1"/>
            </a:solidFill>
            <a:miter lim="800000"/>
            <a:headEnd/>
            <a:tailEnd/>
          </a:ln>
        </p:spPr>
        <p:txBody>
          <a:bodyPr wrap="none" anchor="ctr"/>
          <a:lstStyle/>
          <a:p>
            <a:endParaRPr lang="en-US"/>
          </a:p>
        </p:txBody>
      </p:sp>
      <p:sp>
        <p:nvSpPr>
          <p:cNvPr id="119830" name="AutoShape 21"/>
          <p:cNvSpPr>
            <a:spLocks noChangeArrowheads="1"/>
          </p:cNvSpPr>
          <p:nvPr/>
        </p:nvSpPr>
        <p:spPr bwMode="auto">
          <a:xfrm>
            <a:off x="4267200" y="5181600"/>
            <a:ext cx="12192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p>
            <a:fld id="{DB952A89-1A52-4BE1-9208-6F947A452630}" type="slidenum">
              <a:rPr lang="en-US"/>
              <a:pPr/>
              <a:t>16</a:t>
            </a:fld>
            <a:endParaRPr lang="en-US"/>
          </a:p>
        </p:txBody>
      </p:sp>
      <p:sp>
        <p:nvSpPr>
          <p:cNvPr id="120835"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0836"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0837"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0838"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0839"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0840"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0841"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0842"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0843"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0844"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0845" name="AutoShape 12"/>
          <p:cNvSpPr>
            <a:spLocks noChangeArrowheads="1"/>
          </p:cNvSpPr>
          <p:nvPr/>
        </p:nvSpPr>
        <p:spPr bwMode="auto">
          <a:xfrm>
            <a:off x="1735667" y="1485900"/>
            <a:ext cx="5579533" cy="566738"/>
          </a:xfrm>
          <a:prstGeom prst="roundRect">
            <a:avLst>
              <a:gd name="adj" fmla="val 12431"/>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b="1">
                <a:latin typeface="Arial" charset="0"/>
              </a:rPr>
              <a:t>PENGALIHAN KEPADA PIHAK</a:t>
            </a:r>
          </a:p>
          <a:p>
            <a:pPr algn="ctr" eaLnBrk="0" hangingPunct="0"/>
            <a:r>
              <a:rPr lang="en-US" b="1">
                <a:latin typeface="Arial" charset="0"/>
              </a:rPr>
              <a:t>SELAIN PEMERINTAH</a:t>
            </a:r>
          </a:p>
        </p:txBody>
      </p:sp>
      <p:sp>
        <p:nvSpPr>
          <p:cNvPr id="120846" name="Rectangle 13"/>
          <p:cNvSpPr>
            <a:spLocks noChangeArrowheads="1"/>
          </p:cNvSpPr>
          <p:nvPr/>
        </p:nvSpPr>
        <p:spPr bwMode="auto">
          <a:xfrm>
            <a:off x="609600" y="400050"/>
            <a:ext cx="7907867" cy="8477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WAJIB PAJAK YG USAHA POKOKNYA</a:t>
            </a:r>
            <a:endParaRPr lang="en-US" b="1">
              <a:solidFill>
                <a:srgbClr val="000000"/>
              </a:solidFill>
              <a:latin typeface="Arial" charset="0"/>
            </a:endParaRPr>
          </a:p>
          <a:p>
            <a:pPr algn="ctr" eaLnBrk="0" hangingPunct="0"/>
            <a:r>
              <a:rPr lang="en-US" b="1">
                <a:solidFill>
                  <a:srgbClr val="000000"/>
                </a:solidFill>
                <a:latin typeface="Arial" charset="0"/>
              </a:rPr>
              <a:t>MELAKUKAN MENGALIHKAN HAK </a:t>
            </a:r>
          </a:p>
          <a:p>
            <a:pPr algn="ctr" eaLnBrk="0" hangingPunct="0"/>
            <a:r>
              <a:rPr lang="en-US" b="1">
                <a:solidFill>
                  <a:srgbClr val="000000"/>
                </a:solidFill>
                <a:latin typeface="Arial" charset="0"/>
              </a:rPr>
              <a:t>ATAS TANAH DAN/ATAU BANGUNAN BERUPA RS DAN RSS</a:t>
            </a:r>
          </a:p>
        </p:txBody>
      </p:sp>
      <p:sp>
        <p:nvSpPr>
          <p:cNvPr id="202766" name="AutoShape 14"/>
          <p:cNvSpPr>
            <a:spLocks noChangeArrowheads="1"/>
          </p:cNvSpPr>
          <p:nvPr/>
        </p:nvSpPr>
        <p:spPr bwMode="auto">
          <a:xfrm>
            <a:off x="2971800" y="4953000"/>
            <a:ext cx="4038600" cy="762000"/>
          </a:xfrm>
          <a:prstGeom prst="roundRect">
            <a:avLst>
              <a:gd name="adj" fmla="val 12431"/>
            </a:avLst>
          </a:prstGeom>
          <a:solidFill>
            <a:srgbClr val="FFCC99"/>
          </a:solidFill>
          <a:ln w="12700">
            <a:solidFill>
              <a:schemeClr val="tx1"/>
            </a:solidFill>
            <a:round/>
            <a:headEnd/>
            <a:tailEnd/>
          </a:ln>
          <a:effectLst>
            <a:prstShdw prst="shdw17" dist="17961" dir="2700000">
              <a:schemeClr val="tx1">
                <a:gamma/>
                <a:shade val="60000"/>
                <a:invGamma/>
              </a:schemeClr>
            </a:prstShdw>
          </a:effectLst>
        </p:spPr>
        <p:txBody>
          <a:bodyPr wrap="none" lIns="90488" tIns="44450" rIns="90488" bIns="44450" anchor="ctr"/>
          <a:lstStyle/>
          <a:p>
            <a:pPr algn="ctr" eaLnBrk="0" hangingPunct="0">
              <a:defRPr/>
            </a:pPr>
            <a:r>
              <a:rPr lang="en-US" sz="1400" b="1">
                <a:solidFill>
                  <a:srgbClr val="000000"/>
                </a:solidFill>
                <a:latin typeface="Arial" charset="0"/>
              </a:rPr>
              <a:t>PPh 1%DARI JUMLAH BRUTO</a:t>
            </a:r>
          </a:p>
          <a:p>
            <a:pPr algn="ctr" eaLnBrk="0" hangingPunct="0">
              <a:defRPr/>
            </a:pPr>
            <a:r>
              <a:rPr lang="en-US" sz="1400" b="1">
                <a:solidFill>
                  <a:srgbClr val="000000"/>
                </a:solidFill>
                <a:latin typeface="Arial" charset="0"/>
              </a:rPr>
              <a:t>NILAI PENGALIHAN  </a:t>
            </a:r>
          </a:p>
          <a:p>
            <a:pPr algn="ctr" eaLnBrk="0" hangingPunct="0">
              <a:defRPr/>
            </a:pPr>
            <a:r>
              <a:rPr lang="en-US" sz="1400" b="1">
                <a:solidFill>
                  <a:srgbClr val="000000"/>
                </a:solidFill>
                <a:latin typeface="Arial" charset="0"/>
              </a:rPr>
              <a:t>(BERSIFAT FINAL)</a:t>
            </a:r>
          </a:p>
        </p:txBody>
      </p:sp>
      <p:sp>
        <p:nvSpPr>
          <p:cNvPr id="120848" name="AutoShape 15"/>
          <p:cNvSpPr>
            <a:spLocks noChangeArrowheads="1"/>
          </p:cNvSpPr>
          <p:nvPr/>
        </p:nvSpPr>
        <p:spPr bwMode="auto">
          <a:xfrm>
            <a:off x="1600200" y="2514600"/>
            <a:ext cx="6299200" cy="733425"/>
          </a:xfrm>
          <a:prstGeom prst="roundRect">
            <a:avLst>
              <a:gd name="adj" fmla="val 12431"/>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b="1">
                <a:latin typeface="Arial" charset="0"/>
              </a:rPr>
              <a:t>DISETOR SENDIRI DENGAN SSP FINAL</a:t>
            </a:r>
          </a:p>
          <a:p>
            <a:pPr algn="ctr" eaLnBrk="0" hangingPunct="0"/>
            <a:r>
              <a:rPr lang="en-US" b="1">
                <a:latin typeface="Arial" charset="0"/>
              </a:rPr>
              <a:t>KE BANK PERSEPSI ATAU KANTOR POS</a:t>
            </a:r>
          </a:p>
        </p:txBody>
      </p:sp>
      <p:sp>
        <p:nvSpPr>
          <p:cNvPr id="120849" name="AutoShape 16"/>
          <p:cNvSpPr>
            <a:spLocks noChangeArrowheads="1"/>
          </p:cNvSpPr>
          <p:nvPr/>
        </p:nvSpPr>
        <p:spPr bwMode="auto">
          <a:xfrm>
            <a:off x="2438400" y="3657600"/>
            <a:ext cx="4961467" cy="847725"/>
          </a:xfrm>
          <a:prstGeom prst="roundRect">
            <a:avLst>
              <a:gd name="adj" fmla="val 12431"/>
            </a:avLst>
          </a:prstGeom>
          <a:solidFill>
            <a:srgbClr val="FFFFE5"/>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SEBELUM AKTA PENGALIHAN</a:t>
            </a:r>
          </a:p>
          <a:p>
            <a:pPr algn="ctr" eaLnBrk="0" hangingPunct="0"/>
            <a:r>
              <a:rPr lang="en-US" b="1">
                <a:solidFill>
                  <a:srgbClr val="000000"/>
                </a:solidFill>
                <a:latin typeface="Arial" charset="0"/>
              </a:rPr>
              <a:t>DITANDATANGANI OLEH PPAT</a:t>
            </a:r>
          </a:p>
        </p:txBody>
      </p:sp>
      <p:sp>
        <p:nvSpPr>
          <p:cNvPr id="120850" name="AutoShape 17"/>
          <p:cNvSpPr>
            <a:spLocks noChangeArrowheads="1"/>
          </p:cNvSpPr>
          <p:nvPr/>
        </p:nvSpPr>
        <p:spPr bwMode="auto">
          <a:xfrm>
            <a:off x="4267200" y="3352800"/>
            <a:ext cx="12192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0851" name="AutoShape 18"/>
          <p:cNvSpPr>
            <a:spLocks noChangeArrowheads="1"/>
          </p:cNvSpPr>
          <p:nvPr/>
        </p:nvSpPr>
        <p:spPr bwMode="auto">
          <a:xfrm>
            <a:off x="4064000" y="2171700"/>
            <a:ext cx="1219200" cy="171450"/>
          </a:xfrm>
          <a:prstGeom prst="downArrow">
            <a:avLst>
              <a:gd name="adj1" fmla="val 75009"/>
              <a:gd name="adj2" fmla="val 89653"/>
            </a:avLst>
          </a:prstGeom>
          <a:solidFill>
            <a:schemeClr val="bg1"/>
          </a:solidFill>
          <a:ln w="12700">
            <a:solidFill>
              <a:schemeClr val="tx1"/>
            </a:solidFill>
            <a:miter lim="800000"/>
            <a:headEnd/>
            <a:tailEnd/>
          </a:ln>
        </p:spPr>
        <p:txBody>
          <a:bodyPr wrap="none" anchor="ctr"/>
          <a:lstStyle/>
          <a:p>
            <a:endParaRPr lang="en-US"/>
          </a:p>
        </p:txBody>
      </p:sp>
      <p:sp>
        <p:nvSpPr>
          <p:cNvPr id="120852" name="AutoShape 19"/>
          <p:cNvSpPr>
            <a:spLocks noChangeArrowheads="1"/>
          </p:cNvSpPr>
          <p:nvPr/>
        </p:nvSpPr>
        <p:spPr bwMode="auto">
          <a:xfrm>
            <a:off x="4419600" y="4648200"/>
            <a:ext cx="12192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noFill/>
        </p:spPr>
        <p:txBody>
          <a:bodyPr/>
          <a:lstStyle/>
          <a:p>
            <a:fld id="{E0FB3018-A41C-4990-B6B1-94D8EC53AF19}" type="slidenum">
              <a:rPr lang="en-US"/>
              <a:pPr/>
              <a:t>17</a:t>
            </a:fld>
            <a:endParaRPr lang="en-US"/>
          </a:p>
        </p:txBody>
      </p:sp>
      <p:sp>
        <p:nvSpPr>
          <p:cNvPr id="121859"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1860"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1861"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1862"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1863"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1864"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1865"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1866"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1867"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1868"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1869" name="AutoShape 12"/>
          <p:cNvSpPr>
            <a:spLocks noChangeArrowheads="1"/>
          </p:cNvSpPr>
          <p:nvPr/>
        </p:nvSpPr>
        <p:spPr bwMode="auto">
          <a:xfrm>
            <a:off x="2641600" y="1600200"/>
            <a:ext cx="3852333" cy="738188"/>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NILAI TERTINGGI</a:t>
            </a:r>
          </a:p>
          <a:p>
            <a:pPr algn="ctr" eaLnBrk="0" hangingPunct="0"/>
            <a:r>
              <a:rPr lang="en-US" sz="1600" b="1">
                <a:latin typeface="Arial" charset="0"/>
              </a:rPr>
              <a:t>ANTARA</a:t>
            </a:r>
          </a:p>
          <a:p>
            <a:pPr algn="ctr" eaLnBrk="0" hangingPunct="0"/>
            <a:r>
              <a:rPr lang="en-US" sz="1600" b="1">
                <a:latin typeface="Arial" charset="0"/>
              </a:rPr>
              <a:t>NILAI BERDASARKAN</a:t>
            </a:r>
          </a:p>
        </p:txBody>
      </p:sp>
      <p:sp>
        <p:nvSpPr>
          <p:cNvPr id="121870" name="AutoShape 13"/>
          <p:cNvSpPr>
            <a:spLocks noChangeArrowheads="1"/>
          </p:cNvSpPr>
          <p:nvPr/>
        </p:nvSpPr>
        <p:spPr bwMode="auto">
          <a:xfrm>
            <a:off x="838200" y="3143250"/>
            <a:ext cx="3124200" cy="1134666"/>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a:latin typeface="Arial" charset="0"/>
              </a:rPr>
              <a:t>AKTA</a:t>
            </a:r>
          </a:p>
          <a:p>
            <a:pPr algn="ctr" eaLnBrk="0" hangingPunct="0"/>
            <a:r>
              <a:rPr lang="en-US" b="1">
                <a:latin typeface="Arial" charset="0"/>
              </a:rPr>
              <a:t>PENGALIHAN HAK</a:t>
            </a:r>
          </a:p>
        </p:txBody>
      </p:sp>
      <p:sp>
        <p:nvSpPr>
          <p:cNvPr id="121871" name="AutoShape 14"/>
          <p:cNvSpPr>
            <a:spLocks noChangeArrowheads="1"/>
          </p:cNvSpPr>
          <p:nvPr/>
        </p:nvSpPr>
        <p:spPr bwMode="auto">
          <a:xfrm>
            <a:off x="4953000" y="3048000"/>
            <a:ext cx="3505200" cy="1138238"/>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2000" b="1">
                <a:latin typeface="Arial" charset="0"/>
              </a:rPr>
              <a:t>NJOP </a:t>
            </a:r>
          </a:p>
          <a:p>
            <a:pPr algn="ctr" eaLnBrk="0" hangingPunct="0"/>
            <a:r>
              <a:rPr lang="en-US" sz="1600" b="1">
                <a:latin typeface="Arial" charset="0"/>
              </a:rPr>
              <a:t>TANAH DAN/ATAU</a:t>
            </a:r>
          </a:p>
          <a:p>
            <a:pPr algn="ctr" eaLnBrk="0" hangingPunct="0"/>
            <a:r>
              <a:rPr lang="en-US" sz="1600" b="1">
                <a:latin typeface="Arial" charset="0"/>
              </a:rPr>
              <a:t>BANGUNAN</a:t>
            </a:r>
          </a:p>
        </p:txBody>
      </p:sp>
      <p:sp>
        <p:nvSpPr>
          <p:cNvPr id="121872" name="AutoShape 15"/>
          <p:cNvSpPr>
            <a:spLocks noChangeArrowheads="1"/>
          </p:cNvSpPr>
          <p:nvPr/>
        </p:nvSpPr>
        <p:spPr bwMode="auto">
          <a:xfrm>
            <a:off x="4368800" y="2400300"/>
            <a:ext cx="406400" cy="285750"/>
          </a:xfrm>
          <a:prstGeom prst="downArrow">
            <a:avLst>
              <a:gd name="adj1" fmla="val 50000"/>
              <a:gd name="adj2" fmla="val 0"/>
            </a:avLst>
          </a:prstGeom>
          <a:solidFill>
            <a:schemeClr val="bg1"/>
          </a:solidFill>
          <a:ln w="12700">
            <a:solidFill>
              <a:schemeClr val="tx1"/>
            </a:solidFill>
            <a:miter lim="800000"/>
            <a:headEnd/>
            <a:tailEnd/>
          </a:ln>
        </p:spPr>
        <p:txBody>
          <a:bodyPr wrap="none" anchor="ctr"/>
          <a:lstStyle/>
          <a:p>
            <a:endParaRPr lang="en-US"/>
          </a:p>
        </p:txBody>
      </p:sp>
      <p:sp>
        <p:nvSpPr>
          <p:cNvPr id="121873" name="AutoShape 16"/>
          <p:cNvSpPr>
            <a:spLocks noChangeArrowheads="1"/>
          </p:cNvSpPr>
          <p:nvPr/>
        </p:nvSpPr>
        <p:spPr bwMode="auto">
          <a:xfrm>
            <a:off x="516467" y="4648200"/>
            <a:ext cx="8398933" cy="1219200"/>
          </a:xfrm>
          <a:prstGeom prst="roundRect">
            <a:avLst>
              <a:gd name="adj" fmla="val 12431"/>
            </a:avLst>
          </a:prstGeom>
          <a:solidFill>
            <a:srgbClr val="CCFF99"/>
          </a:solidFill>
          <a:ln w="12700">
            <a:solidFill>
              <a:schemeClr val="tx1"/>
            </a:solidFill>
            <a:round/>
            <a:headEnd/>
            <a:tailEnd/>
          </a:ln>
        </p:spPr>
        <p:txBody>
          <a:bodyPr wrap="none" lIns="90488" tIns="44450" rIns="90488" bIns="44450" anchor="ctr"/>
          <a:lstStyle/>
          <a:p>
            <a:pPr eaLnBrk="0" hangingPunct="0"/>
            <a:r>
              <a:rPr lang="en-US" b="1">
                <a:solidFill>
                  <a:srgbClr val="000000"/>
                </a:solidFill>
                <a:latin typeface="Arial" charset="0"/>
              </a:rPr>
              <a:t>CATATAN</a:t>
            </a:r>
          </a:p>
          <a:p>
            <a:pPr eaLnBrk="0" hangingPunct="0">
              <a:spcBef>
                <a:spcPct val="25000"/>
              </a:spcBef>
            </a:pPr>
            <a:r>
              <a:rPr lang="en-US" sz="1600" b="1">
                <a:solidFill>
                  <a:srgbClr val="000000"/>
                </a:solidFill>
                <a:latin typeface="Arial" charset="0"/>
              </a:rPr>
              <a:t>JUMLAH BRUTO TDK TERMASUK PPN DAN BIAYA  NOTARIS ATAU PEJABAT </a:t>
            </a:r>
          </a:p>
          <a:p>
            <a:pPr eaLnBrk="0" hangingPunct="0"/>
            <a:r>
              <a:rPr lang="en-US" sz="1600" b="1">
                <a:solidFill>
                  <a:srgbClr val="000000"/>
                </a:solidFill>
                <a:latin typeface="Arial" charset="0"/>
              </a:rPr>
              <a:t>YG BERWENANG MENERBITKAN AKTA</a:t>
            </a:r>
          </a:p>
        </p:txBody>
      </p:sp>
      <p:sp>
        <p:nvSpPr>
          <p:cNvPr id="121874" name="AutoShape 17"/>
          <p:cNvSpPr>
            <a:spLocks noChangeArrowheads="1"/>
          </p:cNvSpPr>
          <p:nvPr/>
        </p:nvSpPr>
        <p:spPr bwMode="auto">
          <a:xfrm>
            <a:off x="2235200" y="2628900"/>
            <a:ext cx="406400" cy="342900"/>
          </a:xfrm>
          <a:prstGeom prst="downArrow">
            <a:avLst>
              <a:gd name="adj1" fmla="val 50000"/>
              <a:gd name="adj2" fmla="val 62569"/>
            </a:avLst>
          </a:prstGeom>
          <a:solidFill>
            <a:schemeClr val="bg1"/>
          </a:solidFill>
          <a:ln w="12700">
            <a:solidFill>
              <a:schemeClr val="tx1"/>
            </a:solidFill>
            <a:miter lim="800000"/>
            <a:headEnd/>
            <a:tailEnd/>
          </a:ln>
        </p:spPr>
        <p:txBody>
          <a:bodyPr wrap="none" anchor="ctr"/>
          <a:lstStyle/>
          <a:p>
            <a:endParaRPr lang="en-US"/>
          </a:p>
        </p:txBody>
      </p:sp>
      <p:sp>
        <p:nvSpPr>
          <p:cNvPr id="121875" name="AutoShape 18"/>
          <p:cNvSpPr>
            <a:spLocks noChangeArrowheads="1"/>
          </p:cNvSpPr>
          <p:nvPr/>
        </p:nvSpPr>
        <p:spPr bwMode="auto">
          <a:xfrm>
            <a:off x="6400800" y="2628900"/>
            <a:ext cx="406400" cy="342900"/>
          </a:xfrm>
          <a:prstGeom prst="downArrow">
            <a:avLst>
              <a:gd name="adj1" fmla="val 50000"/>
              <a:gd name="adj2" fmla="val 62569"/>
            </a:avLst>
          </a:prstGeom>
          <a:solidFill>
            <a:schemeClr val="bg1"/>
          </a:solidFill>
          <a:ln w="12700">
            <a:solidFill>
              <a:schemeClr val="tx1"/>
            </a:solidFill>
            <a:miter lim="800000"/>
            <a:headEnd/>
            <a:tailEnd/>
          </a:ln>
        </p:spPr>
        <p:txBody>
          <a:bodyPr wrap="none" anchor="ctr"/>
          <a:lstStyle/>
          <a:p>
            <a:endParaRPr lang="en-US"/>
          </a:p>
        </p:txBody>
      </p:sp>
      <p:sp>
        <p:nvSpPr>
          <p:cNvPr id="121876" name="Rectangle 19"/>
          <p:cNvSpPr>
            <a:spLocks noChangeArrowheads="1"/>
          </p:cNvSpPr>
          <p:nvPr/>
        </p:nvSpPr>
        <p:spPr bwMode="auto">
          <a:xfrm>
            <a:off x="660400" y="628650"/>
            <a:ext cx="7814733" cy="447675"/>
          </a:xfrm>
          <a:prstGeom prst="rect">
            <a:avLst/>
          </a:prstGeom>
          <a:solidFill>
            <a:srgbClr val="FFCC99"/>
          </a:solidFill>
          <a:ln w="12700">
            <a:solidFill>
              <a:schemeClr val="tx1"/>
            </a:solidFill>
            <a:miter lim="800000"/>
            <a:headEnd/>
            <a:tailEnd/>
          </a:ln>
        </p:spPr>
        <p:txBody>
          <a:bodyPr wrap="none" lIns="90488" tIns="44450" rIns="90488" bIns="44450" anchor="ctr"/>
          <a:lstStyle/>
          <a:p>
            <a:pPr algn="ctr" eaLnBrk="0" hangingPunct="0"/>
            <a:r>
              <a:rPr lang="en-US" sz="2400" b="1">
                <a:solidFill>
                  <a:srgbClr val="000000"/>
                </a:solidFill>
                <a:latin typeface="Arial" charset="0"/>
              </a:rPr>
              <a:t>JUMLAH BRUTO NILAI PENGALIHAN</a:t>
            </a:r>
          </a:p>
        </p:txBody>
      </p:sp>
      <p:sp>
        <p:nvSpPr>
          <p:cNvPr id="121877" name="Rectangle 20"/>
          <p:cNvSpPr>
            <a:spLocks noChangeArrowheads="1"/>
          </p:cNvSpPr>
          <p:nvPr/>
        </p:nvSpPr>
        <p:spPr bwMode="auto">
          <a:xfrm>
            <a:off x="2336800" y="2571750"/>
            <a:ext cx="4368800" cy="114300"/>
          </a:xfrm>
          <a:prstGeom prst="rect">
            <a:avLst/>
          </a:prstGeom>
          <a:solidFill>
            <a:schemeClr val="bg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DA55AC8B-42DE-486C-8469-B5AB9834FB6C}" type="slidenum">
              <a:rPr lang="en-US"/>
              <a:pPr/>
              <a:t>18</a:t>
            </a:fld>
            <a:endParaRPr lang="en-US"/>
          </a:p>
        </p:txBody>
      </p:sp>
      <p:sp>
        <p:nvSpPr>
          <p:cNvPr id="122883" name="AutoShape 2"/>
          <p:cNvSpPr>
            <a:spLocks noChangeArrowheads="1"/>
          </p:cNvSpPr>
          <p:nvPr/>
        </p:nvSpPr>
        <p:spPr bwMode="auto">
          <a:xfrm>
            <a:off x="2345267" y="1090613"/>
            <a:ext cx="4453467" cy="447675"/>
          </a:xfrm>
          <a:prstGeom prst="roundRect">
            <a:avLst>
              <a:gd name="adj" fmla="val 12431"/>
            </a:avLst>
          </a:prstGeom>
          <a:solidFill>
            <a:srgbClr val="CCFFFF"/>
          </a:solidFill>
          <a:ln w="12700">
            <a:solidFill>
              <a:schemeClr val="tx1"/>
            </a:solidFill>
            <a:round/>
            <a:headEnd/>
            <a:tailEnd/>
          </a:ln>
        </p:spPr>
        <p:txBody>
          <a:bodyPr wrap="none" lIns="90488" tIns="44450" rIns="90488" bIns="44450" anchor="ctr"/>
          <a:lstStyle/>
          <a:p>
            <a:pPr algn="ctr" eaLnBrk="0" hangingPunct="0"/>
            <a:r>
              <a:rPr lang="en-US" sz="1600" b="1">
                <a:solidFill>
                  <a:srgbClr val="000000"/>
                </a:solidFill>
                <a:latin typeface="Arial" charset="0"/>
              </a:rPr>
              <a:t>PENGALIHAN KEPADA PIHAK</a:t>
            </a:r>
          </a:p>
          <a:p>
            <a:pPr algn="ctr" eaLnBrk="0" hangingPunct="0"/>
            <a:r>
              <a:rPr lang="en-US" sz="1600" b="1">
                <a:solidFill>
                  <a:srgbClr val="000000"/>
                </a:solidFill>
                <a:latin typeface="Arial" charset="0"/>
              </a:rPr>
              <a:t>SELAIN PEMERINTAH</a:t>
            </a:r>
          </a:p>
        </p:txBody>
      </p:sp>
      <p:sp>
        <p:nvSpPr>
          <p:cNvPr id="122884" name="AutoShape 3"/>
          <p:cNvSpPr>
            <a:spLocks noChangeArrowheads="1"/>
          </p:cNvSpPr>
          <p:nvPr/>
        </p:nvSpPr>
        <p:spPr bwMode="auto">
          <a:xfrm>
            <a:off x="1727200" y="1885950"/>
            <a:ext cx="5486400" cy="447675"/>
          </a:xfrm>
          <a:prstGeom prst="roundRect">
            <a:avLst>
              <a:gd name="adj" fmla="val 1243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sz="1400" b="1">
                <a:solidFill>
                  <a:srgbClr val="000000"/>
                </a:solidFill>
                <a:latin typeface="Arial" charset="0"/>
              </a:rPr>
              <a:t>JUMLAH BRUTO NILAI PENGALIHAN</a:t>
            </a:r>
          </a:p>
          <a:p>
            <a:pPr algn="ctr" eaLnBrk="0" hangingPunct="0"/>
            <a:r>
              <a:rPr lang="en-US" sz="1400" b="1">
                <a:solidFill>
                  <a:srgbClr val="000000"/>
                </a:solidFill>
                <a:latin typeface="Arial" charset="0"/>
              </a:rPr>
              <a:t>KURANG DARI Rp 60 jt</a:t>
            </a:r>
          </a:p>
        </p:txBody>
      </p:sp>
      <p:sp>
        <p:nvSpPr>
          <p:cNvPr id="122885" name="AutoShape 4"/>
          <p:cNvSpPr>
            <a:spLocks noChangeArrowheads="1"/>
          </p:cNvSpPr>
          <p:nvPr/>
        </p:nvSpPr>
        <p:spPr bwMode="auto">
          <a:xfrm>
            <a:off x="711200" y="2743200"/>
            <a:ext cx="3251200" cy="790575"/>
          </a:xfrm>
          <a:prstGeom prst="roundRect">
            <a:avLst>
              <a:gd name="adj" fmla="val 12431"/>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PENGHASILAN</a:t>
            </a:r>
          </a:p>
          <a:p>
            <a:pPr algn="ctr" eaLnBrk="0" hangingPunct="0"/>
            <a:r>
              <a:rPr lang="en-US" sz="1200" b="1">
                <a:latin typeface="Arial" charset="0"/>
              </a:rPr>
              <a:t> LAINNYA</a:t>
            </a:r>
          </a:p>
          <a:p>
            <a:pPr algn="ctr" eaLnBrk="0" hangingPunct="0"/>
            <a:r>
              <a:rPr lang="en-US" sz="1200" b="1">
                <a:latin typeface="Arial" charset="0"/>
              </a:rPr>
              <a:t>MELEBIHI</a:t>
            </a:r>
          </a:p>
          <a:p>
            <a:pPr algn="ctr" eaLnBrk="0" hangingPunct="0"/>
            <a:r>
              <a:rPr lang="en-US" sz="1200" b="1">
                <a:latin typeface="Arial" charset="0"/>
              </a:rPr>
              <a:t>PTKP</a:t>
            </a:r>
          </a:p>
        </p:txBody>
      </p:sp>
      <p:sp>
        <p:nvSpPr>
          <p:cNvPr id="122886" name="AutoShape 5"/>
          <p:cNvSpPr>
            <a:spLocks noChangeArrowheads="1"/>
          </p:cNvSpPr>
          <p:nvPr/>
        </p:nvSpPr>
        <p:spPr bwMode="auto">
          <a:xfrm>
            <a:off x="5080000" y="2743200"/>
            <a:ext cx="3251200" cy="790575"/>
          </a:xfrm>
          <a:prstGeom prst="roundRect">
            <a:avLst>
              <a:gd name="adj" fmla="val 1243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PENGHASILAN</a:t>
            </a:r>
          </a:p>
          <a:p>
            <a:pPr algn="ctr" eaLnBrk="0" hangingPunct="0"/>
            <a:r>
              <a:rPr lang="en-US" sz="1200" b="1">
                <a:latin typeface="Arial" charset="0"/>
              </a:rPr>
              <a:t> LAINNYA </a:t>
            </a:r>
          </a:p>
          <a:p>
            <a:pPr algn="ctr" eaLnBrk="0" hangingPunct="0"/>
            <a:r>
              <a:rPr lang="en-US" sz="1200" b="1">
                <a:latin typeface="Arial" charset="0"/>
              </a:rPr>
              <a:t>TDK MELEBIHI</a:t>
            </a:r>
          </a:p>
          <a:p>
            <a:pPr algn="ctr" eaLnBrk="0" hangingPunct="0"/>
            <a:r>
              <a:rPr lang="en-US" sz="1200" b="1">
                <a:latin typeface="Arial" charset="0"/>
              </a:rPr>
              <a:t>PTKP</a:t>
            </a:r>
          </a:p>
        </p:txBody>
      </p:sp>
      <p:sp>
        <p:nvSpPr>
          <p:cNvPr id="204806" name="AutoShape 6"/>
          <p:cNvSpPr>
            <a:spLocks noChangeArrowheads="1"/>
          </p:cNvSpPr>
          <p:nvPr/>
        </p:nvSpPr>
        <p:spPr bwMode="auto">
          <a:xfrm>
            <a:off x="304800" y="5762625"/>
            <a:ext cx="4343400" cy="561975"/>
          </a:xfrm>
          <a:prstGeom prst="roundRect">
            <a:avLst>
              <a:gd name="adj" fmla="val 12431"/>
            </a:avLst>
          </a:prstGeom>
          <a:solidFill>
            <a:srgbClr val="C0C0C0"/>
          </a:solidFill>
          <a:ln w="12700">
            <a:solidFill>
              <a:schemeClr val="tx1"/>
            </a:solidFill>
            <a:round/>
            <a:headEnd/>
            <a:tailEnd/>
          </a:ln>
          <a:effectLst>
            <a:prstShdw prst="shdw17" dist="17961" dir="2700000">
              <a:schemeClr val="tx1">
                <a:gamma/>
                <a:shade val="60000"/>
                <a:invGamma/>
              </a:schemeClr>
            </a:prstShdw>
          </a:effectLst>
        </p:spPr>
        <p:txBody>
          <a:bodyPr wrap="none" lIns="90488" tIns="44450" rIns="90488" bIns="44450" anchor="ctr"/>
          <a:lstStyle/>
          <a:p>
            <a:pPr algn="ctr" eaLnBrk="0" hangingPunct="0">
              <a:defRPr/>
            </a:pPr>
            <a:r>
              <a:rPr lang="en-US" sz="1400" b="1">
                <a:solidFill>
                  <a:srgbClr val="000000"/>
                </a:solidFill>
                <a:latin typeface="Arial" charset="0"/>
              </a:rPr>
              <a:t>PPh 5% DARI JUMLAH BRUTO</a:t>
            </a:r>
          </a:p>
          <a:p>
            <a:pPr algn="ctr" eaLnBrk="0" hangingPunct="0">
              <a:defRPr/>
            </a:pPr>
            <a:r>
              <a:rPr lang="en-US" sz="1400" b="1">
                <a:solidFill>
                  <a:srgbClr val="000000"/>
                </a:solidFill>
                <a:latin typeface="Arial" charset="0"/>
              </a:rPr>
              <a:t>NILAI PENGALIHAN (BERSIFAT FINAL)</a:t>
            </a:r>
          </a:p>
        </p:txBody>
      </p:sp>
      <p:sp>
        <p:nvSpPr>
          <p:cNvPr id="122888" name="AutoShape 7"/>
          <p:cNvSpPr>
            <a:spLocks noChangeArrowheads="1"/>
          </p:cNvSpPr>
          <p:nvPr/>
        </p:nvSpPr>
        <p:spPr bwMode="auto">
          <a:xfrm>
            <a:off x="304800" y="4914900"/>
            <a:ext cx="3742267" cy="561975"/>
          </a:xfrm>
          <a:prstGeom prst="roundRect">
            <a:avLst>
              <a:gd name="adj" fmla="val 12431"/>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SELAMBAT-LAMBATNYA </a:t>
            </a:r>
          </a:p>
          <a:p>
            <a:pPr algn="ctr" eaLnBrk="0" hangingPunct="0"/>
            <a:r>
              <a:rPr lang="en-US" sz="1200" b="1">
                <a:latin typeface="Arial" charset="0"/>
              </a:rPr>
              <a:t>AKHIR TAHUN TAKWIM </a:t>
            </a:r>
          </a:p>
          <a:p>
            <a:pPr algn="ctr" eaLnBrk="0" hangingPunct="0"/>
            <a:r>
              <a:rPr lang="en-US" sz="1200" b="1">
                <a:latin typeface="Arial" charset="0"/>
              </a:rPr>
              <a:t>YANG BERSANGKUTAN</a:t>
            </a:r>
          </a:p>
        </p:txBody>
      </p:sp>
      <p:sp>
        <p:nvSpPr>
          <p:cNvPr id="122889" name="AutoShape 8"/>
          <p:cNvSpPr>
            <a:spLocks noChangeArrowheads="1"/>
          </p:cNvSpPr>
          <p:nvPr/>
        </p:nvSpPr>
        <p:spPr bwMode="auto">
          <a:xfrm>
            <a:off x="4978400" y="3829050"/>
            <a:ext cx="3437467" cy="742950"/>
          </a:xfrm>
          <a:prstGeom prst="roundRect">
            <a:avLst>
              <a:gd name="adj" fmla="val 1243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sz="1400" b="1">
                <a:latin typeface="Arial" charset="0"/>
              </a:rPr>
              <a:t>TIDAK</a:t>
            </a:r>
          </a:p>
          <a:p>
            <a:pPr algn="ctr" eaLnBrk="0" hangingPunct="0"/>
            <a:r>
              <a:rPr lang="en-US" sz="1400" b="1">
                <a:latin typeface="Arial" charset="0"/>
              </a:rPr>
              <a:t>TERUTANG</a:t>
            </a:r>
          </a:p>
          <a:p>
            <a:pPr algn="ctr" eaLnBrk="0" hangingPunct="0"/>
            <a:r>
              <a:rPr lang="en-US" sz="1400" b="1">
                <a:latin typeface="Arial" charset="0"/>
              </a:rPr>
              <a:t>PPh</a:t>
            </a:r>
          </a:p>
        </p:txBody>
      </p:sp>
      <p:sp>
        <p:nvSpPr>
          <p:cNvPr id="122890" name="AutoShape 9"/>
          <p:cNvSpPr>
            <a:spLocks noChangeArrowheads="1"/>
          </p:cNvSpPr>
          <p:nvPr/>
        </p:nvSpPr>
        <p:spPr bwMode="auto">
          <a:xfrm>
            <a:off x="5985933" y="3595688"/>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2891" name="AutoShape 10"/>
          <p:cNvSpPr>
            <a:spLocks noChangeArrowheads="1"/>
          </p:cNvSpPr>
          <p:nvPr/>
        </p:nvSpPr>
        <p:spPr bwMode="auto">
          <a:xfrm>
            <a:off x="220133" y="3833813"/>
            <a:ext cx="4047067" cy="733425"/>
          </a:xfrm>
          <a:prstGeom prst="roundRect">
            <a:avLst>
              <a:gd name="adj" fmla="val 12431"/>
            </a:avLst>
          </a:prstGeom>
          <a:solidFill>
            <a:srgbClr val="C0C0C0"/>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DISETOR SENDIRI DENGAN </a:t>
            </a:r>
          </a:p>
          <a:p>
            <a:pPr algn="ctr" eaLnBrk="0" hangingPunct="0"/>
            <a:r>
              <a:rPr lang="en-US" sz="1200" b="1">
                <a:latin typeface="Arial" charset="0"/>
              </a:rPr>
              <a:t>SSP FINAL KE BANK </a:t>
            </a:r>
          </a:p>
          <a:p>
            <a:pPr algn="ctr" eaLnBrk="0" hangingPunct="0"/>
            <a:r>
              <a:rPr lang="en-US" sz="1200" b="1">
                <a:latin typeface="Arial" charset="0"/>
              </a:rPr>
              <a:t>PERSEPSI ATAU </a:t>
            </a:r>
          </a:p>
          <a:p>
            <a:pPr algn="ctr" eaLnBrk="0" hangingPunct="0"/>
            <a:r>
              <a:rPr lang="en-US" sz="1200" b="1">
                <a:latin typeface="Arial" charset="0"/>
              </a:rPr>
              <a:t>KANTOR POS</a:t>
            </a:r>
          </a:p>
        </p:txBody>
      </p:sp>
      <p:sp>
        <p:nvSpPr>
          <p:cNvPr id="122892" name="AutoShape 11"/>
          <p:cNvSpPr>
            <a:spLocks noChangeArrowheads="1"/>
          </p:cNvSpPr>
          <p:nvPr/>
        </p:nvSpPr>
        <p:spPr bwMode="auto">
          <a:xfrm>
            <a:off x="1735667" y="4643438"/>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2893" name="AutoShape 12"/>
          <p:cNvSpPr>
            <a:spLocks noChangeArrowheads="1"/>
          </p:cNvSpPr>
          <p:nvPr/>
        </p:nvSpPr>
        <p:spPr bwMode="auto">
          <a:xfrm>
            <a:off x="1718733" y="3595688"/>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2894" name="Rectangle 13"/>
          <p:cNvSpPr>
            <a:spLocks noChangeArrowheads="1"/>
          </p:cNvSpPr>
          <p:nvPr/>
        </p:nvSpPr>
        <p:spPr bwMode="auto">
          <a:xfrm>
            <a:off x="3242733" y="2452688"/>
            <a:ext cx="2438400" cy="571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22895" name="Rectangle 14"/>
          <p:cNvSpPr>
            <a:spLocks noChangeArrowheads="1"/>
          </p:cNvSpPr>
          <p:nvPr/>
        </p:nvSpPr>
        <p:spPr bwMode="auto">
          <a:xfrm>
            <a:off x="4360333" y="2395538"/>
            <a:ext cx="203200" cy="571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22896" name="AutoShape 15"/>
          <p:cNvSpPr>
            <a:spLocks noChangeArrowheads="1"/>
          </p:cNvSpPr>
          <p:nvPr/>
        </p:nvSpPr>
        <p:spPr bwMode="auto">
          <a:xfrm>
            <a:off x="3141133" y="2452688"/>
            <a:ext cx="304800" cy="228600"/>
          </a:xfrm>
          <a:prstGeom prst="downArrow">
            <a:avLst>
              <a:gd name="adj1" fmla="val 50000"/>
              <a:gd name="adj2" fmla="val 50068"/>
            </a:avLst>
          </a:prstGeom>
          <a:solidFill>
            <a:schemeClr val="bg1"/>
          </a:solidFill>
          <a:ln w="12700">
            <a:solidFill>
              <a:schemeClr val="tx1"/>
            </a:solidFill>
            <a:miter lim="800000"/>
            <a:headEnd/>
            <a:tailEnd/>
          </a:ln>
        </p:spPr>
        <p:txBody>
          <a:bodyPr wrap="none" anchor="ctr"/>
          <a:lstStyle/>
          <a:p>
            <a:endParaRPr lang="en-US"/>
          </a:p>
        </p:txBody>
      </p:sp>
      <p:sp>
        <p:nvSpPr>
          <p:cNvPr id="122897" name="AutoShape 16"/>
          <p:cNvSpPr>
            <a:spLocks noChangeArrowheads="1"/>
          </p:cNvSpPr>
          <p:nvPr/>
        </p:nvSpPr>
        <p:spPr bwMode="auto">
          <a:xfrm>
            <a:off x="5477933" y="2452688"/>
            <a:ext cx="304800" cy="228600"/>
          </a:xfrm>
          <a:prstGeom prst="downArrow">
            <a:avLst>
              <a:gd name="adj1" fmla="val 50000"/>
              <a:gd name="adj2" fmla="val 50068"/>
            </a:avLst>
          </a:prstGeom>
          <a:solidFill>
            <a:schemeClr val="bg1"/>
          </a:solidFill>
          <a:ln w="12700">
            <a:solidFill>
              <a:schemeClr val="tx1"/>
            </a:solidFill>
            <a:miter lim="800000"/>
            <a:headEnd/>
            <a:tailEnd/>
          </a:ln>
        </p:spPr>
        <p:txBody>
          <a:bodyPr wrap="none" anchor="ctr"/>
          <a:lstStyle/>
          <a:p>
            <a:endParaRPr lang="en-US"/>
          </a:p>
        </p:txBody>
      </p:sp>
      <p:sp>
        <p:nvSpPr>
          <p:cNvPr id="122898" name="AutoShape 17"/>
          <p:cNvSpPr>
            <a:spLocks noChangeArrowheads="1"/>
          </p:cNvSpPr>
          <p:nvPr/>
        </p:nvSpPr>
        <p:spPr bwMode="auto">
          <a:xfrm>
            <a:off x="1727200" y="5534025"/>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2899" name="AutoShape 18"/>
          <p:cNvSpPr>
            <a:spLocks noChangeArrowheads="1"/>
          </p:cNvSpPr>
          <p:nvPr/>
        </p:nvSpPr>
        <p:spPr bwMode="auto">
          <a:xfrm>
            <a:off x="3987800" y="1657350"/>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2900" name="Rectangle 19"/>
          <p:cNvSpPr>
            <a:spLocks noChangeArrowheads="1"/>
          </p:cNvSpPr>
          <p:nvPr/>
        </p:nvSpPr>
        <p:spPr bwMode="auto">
          <a:xfrm>
            <a:off x="609600" y="180975"/>
            <a:ext cx="7907867" cy="8477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WAJIB PAJAK ORANG PRIBADI</a:t>
            </a:r>
            <a:r>
              <a:rPr lang="en-US" b="1">
                <a:solidFill>
                  <a:srgbClr val="000000"/>
                </a:solidFill>
                <a:latin typeface="Arial" charset="0"/>
              </a:rPr>
              <a:t> </a:t>
            </a:r>
          </a:p>
          <a:p>
            <a:pPr algn="ctr" eaLnBrk="0" hangingPunct="0"/>
            <a:r>
              <a:rPr lang="en-US" b="1">
                <a:solidFill>
                  <a:srgbClr val="000000"/>
                </a:solidFill>
                <a:latin typeface="Arial" charset="0"/>
              </a:rPr>
              <a:t>YANG MENGALIHKAN HAK </a:t>
            </a:r>
          </a:p>
          <a:p>
            <a:pPr algn="ctr" eaLnBrk="0" hangingPunct="0"/>
            <a:r>
              <a:rPr lang="en-US" b="1">
                <a:solidFill>
                  <a:srgbClr val="000000"/>
                </a:solidFill>
                <a:latin typeface="Arial" charset="0"/>
              </a:rPr>
              <a:t>ATAS TANAH DAN/ATAU BANGUNAN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noFill/>
        </p:spPr>
        <p:txBody>
          <a:bodyPr/>
          <a:lstStyle/>
          <a:p>
            <a:fld id="{241745CB-64C3-41DC-8FAE-6680282E413F}" type="slidenum">
              <a:rPr lang="en-US"/>
              <a:pPr/>
              <a:t>19</a:t>
            </a:fld>
            <a:endParaRPr lang="en-US"/>
          </a:p>
        </p:txBody>
      </p:sp>
      <p:sp>
        <p:nvSpPr>
          <p:cNvPr id="123907" name="AutoShape 2"/>
          <p:cNvSpPr>
            <a:spLocks noChangeArrowheads="1"/>
          </p:cNvSpPr>
          <p:nvPr/>
        </p:nvSpPr>
        <p:spPr bwMode="auto">
          <a:xfrm>
            <a:off x="1320800" y="1371600"/>
            <a:ext cx="6400800" cy="738188"/>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PENGALIHAN KEPADA</a:t>
            </a:r>
          </a:p>
          <a:p>
            <a:pPr algn="ctr" eaLnBrk="0" hangingPunct="0"/>
            <a:r>
              <a:rPr lang="en-US" sz="1600" b="1">
                <a:latin typeface="Arial" charset="0"/>
              </a:rPr>
              <a:t>PIHAK PEMERINTAH YANG TDK </a:t>
            </a:r>
          </a:p>
          <a:p>
            <a:pPr algn="ctr" eaLnBrk="0" hangingPunct="0"/>
            <a:r>
              <a:rPr lang="en-US" sz="1600" b="1">
                <a:latin typeface="Arial" charset="0"/>
              </a:rPr>
              <a:t>MEMERLUKAN PERSYARATAN KHUSUS</a:t>
            </a:r>
          </a:p>
        </p:txBody>
      </p:sp>
      <p:sp>
        <p:nvSpPr>
          <p:cNvPr id="123908" name="AutoShape 3"/>
          <p:cNvSpPr>
            <a:spLocks noChangeArrowheads="1"/>
          </p:cNvSpPr>
          <p:nvPr/>
        </p:nvSpPr>
        <p:spPr bwMode="auto">
          <a:xfrm>
            <a:off x="1422400" y="2571750"/>
            <a:ext cx="6197600" cy="5048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JUMLAH BRUTO NILAI PENGALIHAN</a:t>
            </a:r>
          </a:p>
          <a:p>
            <a:pPr algn="ctr" eaLnBrk="0" hangingPunct="0"/>
            <a:r>
              <a:rPr lang="en-US" sz="1600" b="1">
                <a:latin typeface="Arial" charset="0"/>
              </a:rPr>
              <a:t>Rp 60 jt KEATAS</a:t>
            </a:r>
          </a:p>
        </p:txBody>
      </p:sp>
      <p:sp>
        <p:nvSpPr>
          <p:cNvPr id="123909" name="AutoShape 4"/>
          <p:cNvSpPr>
            <a:spLocks noChangeArrowheads="1"/>
          </p:cNvSpPr>
          <p:nvPr/>
        </p:nvSpPr>
        <p:spPr bwMode="auto">
          <a:xfrm>
            <a:off x="3996267" y="3143250"/>
            <a:ext cx="13208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3910" name="AutoShape 5"/>
          <p:cNvSpPr>
            <a:spLocks noChangeArrowheads="1"/>
          </p:cNvSpPr>
          <p:nvPr/>
        </p:nvSpPr>
        <p:spPr bwMode="auto">
          <a:xfrm>
            <a:off x="1524000" y="3429000"/>
            <a:ext cx="6197600" cy="971550"/>
          </a:xfrm>
          <a:prstGeom prst="roundRect">
            <a:avLst>
              <a:gd name="adj" fmla="val 12431"/>
            </a:avLst>
          </a:prstGeom>
          <a:solidFill>
            <a:srgbClr val="FFFF00"/>
          </a:solidFill>
          <a:ln w="12700">
            <a:solidFill>
              <a:schemeClr val="tx1"/>
            </a:solidFill>
            <a:round/>
            <a:headEnd/>
            <a:tailEnd/>
          </a:ln>
        </p:spPr>
        <p:txBody>
          <a:bodyPr wrap="none" lIns="90488" tIns="44450" rIns="90488" bIns="44450" anchor="ctr"/>
          <a:lstStyle/>
          <a:p>
            <a:pPr eaLnBrk="0" hangingPunct="0"/>
            <a:r>
              <a:rPr lang="en-US" sz="1600" b="1">
                <a:solidFill>
                  <a:srgbClr val="000000"/>
                </a:solidFill>
                <a:latin typeface="Arial" charset="0"/>
              </a:rPr>
              <a:t>DIPUNGUTOLEH :</a:t>
            </a:r>
          </a:p>
          <a:p>
            <a:pPr eaLnBrk="0" hangingPunct="0"/>
            <a:r>
              <a:rPr lang="en-US" sz="1600" b="1">
                <a:solidFill>
                  <a:srgbClr val="000000"/>
                </a:solidFill>
                <a:latin typeface="Arial" charset="0"/>
              </a:rPr>
              <a:t>- BENDAHARAWAN, ATAU</a:t>
            </a:r>
          </a:p>
          <a:p>
            <a:pPr eaLnBrk="0" hangingPunct="0"/>
            <a:r>
              <a:rPr lang="en-US" sz="1600" b="1">
                <a:solidFill>
                  <a:srgbClr val="000000"/>
                </a:solidFill>
                <a:latin typeface="Arial" charset="0"/>
              </a:rPr>
              <a:t>- PEJABAT YG BERWENANG</a:t>
            </a:r>
          </a:p>
        </p:txBody>
      </p:sp>
      <p:sp>
        <p:nvSpPr>
          <p:cNvPr id="123911" name="AutoShape 6"/>
          <p:cNvSpPr>
            <a:spLocks noChangeArrowheads="1"/>
          </p:cNvSpPr>
          <p:nvPr/>
        </p:nvSpPr>
        <p:spPr bwMode="auto">
          <a:xfrm>
            <a:off x="1524000" y="4795837"/>
            <a:ext cx="6096000" cy="576263"/>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SEBELUM DILAKUKANNYA</a:t>
            </a:r>
          </a:p>
          <a:p>
            <a:pPr algn="ctr" eaLnBrk="0" hangingPunct="0"/>
            <a:r>
              <a:rPr lang="en-US" sz="1600" b="1">
                <a:latin typeface="Arial" charset="0"/>
              </a:rPr>
              <a:t>PEMBAYARAN/TUKAR MENUKAR</a:t>
            </a:r>
          </a:p>
        </p:txBody>
      </p:sp>
      <p:sp>
        <p:nvSpPr>
          <p:cNvPr id="123912" name="AutoShape 7"/>
          <p:cNvSpPr>
            <a:spLocks noChangeArrowheads="1"/>
          </p:cNvSpPr>
          <p:nvPr/>
        </p:nvSpPr>
        <p:spPr bwMode="auto">
          <a:xfrm>
            <a:off x="1219200" y="5686425"/>
            <a:ext cx="7086600" cy="685800"/>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sz="1400" b="1">
                <a:solidFill>
                  <a:schemeClr val="bg1"/>
                </a:solidFill>
                <a:latin typeface="Arial" charset="0"/>
              </a:rPr>
              <a:t>TARIF PPh 5%DARI </a:t>
            </a:r>
          </a:p>
          <a:p>
            <a:pPr algn="ctr" eaLnBrk="0" hangingPunct="0"/>
            <a:r>
              <a:rPr lang="en-US" sz="1400" b="1">
                <a:solidFill>
                  <a:schemeClr val="bg1"/>
                </a:solidFill>
                <a:latin typeface="Arial" charset="0"/>
              </a:rPr>
              <a:t>JUMLAH BRUTO NILAI PENGALIHAN </a:t>
            </a:r>
            <a:r>
              <a:rPr lang="en-US" sz="1400" b="1">
                <a:solidFill>
                  <a:schemeClr val="bg1"/>
                </a:solidFill>
                <a:latin typeface="Tahoma" charset="0"/>
              </a:rPr>
              <a:t>BERDASARKAN KEPUTUSAN PEJABAT YBS</a:t>
            </a:r>
            <a:endParaRPr lang="en-US" sz="1400" b="1">
              <a:solidFill>
                <a:schemeClr val="bg1"/>
              </a:solidFill>
              <a:latin typeface="Arial" charset="0"/>
            </a:endParaRPr>
          </a:p>
          <a:p>
            <a:pPr algn="ctr" eaLnBrk="0" hangingPunct="0"/>
            <a:r>
              <a:rPr lang="en-US" sz="1400" b="1">
                <a:solidFill>
                  <a:schemeClr val="bg1"/>
                </a:solidFill>
                <a:latin typeface="Arial" charset="0"/>
              </a:rPr>
              <a:t> (BERSIFAT FINAL)</a:t>
            </a:r>
          </a:p>
        </p:txBody>
      </p:sp>
      <p:sp>
        <p:nvSpPr>
          <p:cNvPr id="123913" name="AutoShape 8"/>
          <p:cNvSpPr>
            <a:spLocks noChangeArrowheads="1"/>
          </p:cNvSpPr>
          <p:nvPr/>
        </p:nvSpPr>
        <p:spPr bwMode="auto">
          <a:xfrm>
            <a:off x="3886200" y="4514850"/>
            <a:ext cx="13208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3914" name="AutoShape 9"/>
          <p:cNvSpPr>
            <a:spLocks noChangeArrowheads="1"/>
          </p:cNvSpPr>
          <p:nvPr/>
        </p:nvSpPr>
        <p:spPr bwMode="auto">
          <a:xfrm>
            <a:off x="3894667" y="5453063"/>
            <a:ext cx="13208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3915" name="AutoShape 10"/>
          <p:cNvSpPr>
            <a:spLocks noChangeArrowheads="1"/>
          </p:cNvSpPr>
          <p:nvPr/>
        </p:nvSpPr>
        <p:spPr bwMode="auto">
          <a:xfrm>
            <a:off x="3911600" y="2228850"/>
            <a:ext cx="13208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3916" name="Rectangle 11"/>
          <p:cNvSpPr>
            <a:spLocks noChangeArrowheads="1"/>
          </p:cNvSpPr>
          <p:nvPr/>
        </p:nvSpPr>
        <p:spPr bwMode="auto">
          <a:xfrm>
            <a:off x="609600" y="180975"/>
            <a:ext cx="7907867" cy="8477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WAJIB PAJAK ORANG PRIBADI</a:t>
            </a:r>
            <a:r>
              <a:rPr lang="en-US" b="1">
                <a:solidFill>
                  <a:srgbClr val="000000"/>
                </a:solidFill>
                <a:latin typeface="Arial" charset="0"/>
              </a:rPr>
              <a:t> </a:t>
            </a:r>
          </a:p>
          <a:p>
            <a:pPr algn="ctr" eaLnBrk="0" hangingPunct="0"/>
            <a:r>
              <a:rPr lang="en-US" b="1">
                <a:solidFill>
                  <a:srgbClr val="000000"/>
                </a:solidFill>
                <a:latin typeface="Arial" charset="0"/>
              </a:rPr>
              <a:t>YANG MENGALIHKAN HAK </a:t>
            </a:r>
          </a:p>
          <a:p>
            <a:pPr algn="ctr" eaLnBrk="0" hangingPunct="0"/>
            <a:r>
              <a:rPr lang="en-US" b="1">
                <a:solidFill>
                  <a:srgbClr val="000000"/>
                </a:solidFill>
                <a:latin typeface="Arial" charset="0"/>
              </a:rPr>
              <a:t>ATAS TANAH DAN/ATAU BANGUNAN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noFill/>
        </p:spPr>
        <p:txBody>
          <a:bodyPr/>
          <a:lstStyle/>
          <a:p>
            <a:fld id="{A8EA6AC5-360C-4E9E-A85A-268A39A3EE4D}" type="slidenum">
              <a:rPr lang="en-US"/>
              <a:pPr/>
              <a:t>2</a:t>
            </a:fld>
            <a:endParaRPr lang="en-US"/>
          </a:p>
        </p:txBody>
      </p:sp>
      <p:sp>
        <p:nvSpPr>
          <p:cNvPr id="107523" name="Rectangle 2"/>
          <p:cNvSpPr>
            <a:spLocks noChangeArrowheads="1"/>
          </p:cNvSpPr>
          <p:nvPr/>
        </p:nvSpPr>
        <p:spPr bwMode="auto">
          <a:xfrm>
            <a:off x="423334" y="152400"/>
            <a:ext cx="7736417" cy="615554"/>
          </a:xfrm>
          <a:prstGeom prst="rect">
            <a:avLst/>
          </a:prstGeom>
          <a:solidFill>
            <a:srgbClr val="DDDDDD"/>
          </a:solidFill>
          <a:ln w="12700">
            <a:noFill/>
            <a:miter lim="800000"/>
            <a:headEnd/>
            <a:tailEnd/>
          </a:ln>
        </p:spPr>
        <p:txBody>
          <a:bodyPr wrap="none" lIns="90488" tIns="44450" rIns="90488" bIns="44450" anchor="ctr"/>
          <a:lstStyle/>
          <a:p>
            <a:pPr algn="ctr"/>
            <a:r>
              <a:rPr lang="en-US" sz="2000" b="1" dirty="0">
                <a:solidFill>
                  <a:srgbClr val="000066"/>
                </a:solidFill>
                <a:latin typeface="Arial" charset="0"/>
              </a:rPr>
              <a:t>OBJEK PEMOTONGAN </a:t>
            </a:r>
            <a:r>
              <a:rPr lang="en-US" sz="2000" b="1" dirty="0" err="1">
                <a:solidFill>
                  <a:srgbClr val="000066"/>
                </a:solidFill>
                <a:latin typeface="Arial" charset="0"/>
              </a:rPr>
              <a:t>PPh</a:t>
            </a:r>
            <a:r>
              <a:rPr lang="en-US" sz="2000" b="1" dirty="0">
                <a:solidFill>
                  <a:srgbClr val="000066"/>
                </a:solidFill>
                <a:latin typeface="Arial" charset="0"/>
              </a:rPr>
              <a:t> PASAL 4 AYAT (2) </a:t>
            </a:r>
            <a:br>
              <a:rPr lang="en-US" sz="2000" b="1" dirty="0">
                <a:solidFill>
                  <a:srgbClr val="000066"/>
                </a:solidFill>
                <a:latin typeface="Arial" charset="0"/>
              </a:rPr>
            </a:br>
            <a:endParaRPr lang="en-US" sz="2000" b="1" dirty="0">
              <a:solidFill>
                <a:srgbClr val="000066"/>
              </a:solidFill>
              <a:latin typeface="Arial" charset="0"/>
            </a:endParaRPr>
          </a:p>
        </p:txBody>
      </p:sp>
      <p:sp>
        <p:nvSpPr>
          <p:cNvPr id="107524" name="Text Box 6"/>
          <p:cNvSpPr txBox="1">
            <a:spLocks noChangeArrowheads="1"/>
          </p:cNvSpPr>
          <p:nvPr/>
        </p:nvSpPr>
        <p:spPr bwMode="auto">
          <a:xfrm>
            <a:off x="69851" y="1100137"/>
            <a:ext cx="2216149" cy="1074653"/>
          </a:xfrm>
          <a:prstGeom prst="rect">
            <a:avLst/>
          </a:prstGeom>
          <a:solidFill>
            <a:srgbClr val="FFFF00"/>
          </a:solidFill>
          <a:ln w="28575" algn="ctr">
            <a:solidFill>
              <a:schemeClr val="tx1"/>
            </a:solidFill>
            <a:miter lim="800000"/>
            <a:headEnd/>
            <a:tailEnd/>
          </a:ln>
        </p:spPr>
        <p:txBody>
          <a:bodyPr lIns="90488" tIns="44450" rIns="90488" bIns="44450">
            <a:spAutoFit/>
          </a:bodyPr>
          <a:lstStyle/>
          <a:p>
            <a:pPr algn="ctr"/>
            <a:r>
              <a:rPr lang="en-US" sz="1600" b="1" dirty="0" err="1">
                <a:solidFill>
                  <a:srgbClr val="000000"/>
                </a:solidFill>
                <a:latin typeface="Arial" charset="0"/>
              </a:rPr>
              <a:t>Penghasilan</a:t>
            </a:r>
            <a:r>
              <a:rPr lang="en-US" sz="1600" b="1" dirty="0">
                <a:solidFill>
                  <a:srgbClr val="000000"/>
                </a:solidFill>
                <a:latin typeface="Arial" charset="0"/>
              </a:rPr>
              <a:t> </a:t>
            </a:r>
            <a:r>
              <a:rPr lang="en-US" sz="1600" b="1" dirty="0" err="1">
                <a:solidFill>
                  <a:srgbClr val="000000"/>
                </a:solidFill>
                <a:latin typeface="Arial" charset="0"/>
              </a:rPr>
              <a:t>dari</a:t>
            </a:r>
            <a:r>
              <a:rPr lang="en-US" sz="1600" b="1" dirty="0">
                <a:solidFill>
                  <a:srgbClr val="000000"/>
                </a:solidFill>
                <a:latin typeface="Arial" charset="0"/>
              </a:rPr>
              <a:t> </a:t>
            </a:r>
            <a:r>
              <a:rPr lang="en-US" sz="1600" b="1" dirty="0" err="1">
                <a:solidFill>
                  <a:srgbClr val="000000"/>
                </a:solidFill>
                <a:latin typeface="Arial" charset="0"/>
              </a:rPr>
              <a:t>Persewaan</a:t>
            </a:r>
            <a:r>
              <a:rPr lang="en-US" sz="1600" b="1" dirty="0">
                <a:solidFill>
                  <a:srgbClr val="000000"/>
                </a:solidFill>
                <a:latin typeface="Arial" charset="0"/>
              </a:rPr>
              <a:t> Tanah &amp; </a:t>
            </a:r>
            <a:r>
              <a:rPr lang="en-US" sz="1600" b="1" dirty="0" err="1">
                <a:solidFill>
                  <a:srgbClr val="000000"/>
                </a:solidFill>
                <a:latin typeface="Arial" charset="0"/>
              </a:rPr>
              <a:t>atau</a:t>
            </a:r>
            <a:r>
              <a:rPr lang="en-US" sz="1600" b="1" dirty="0">
                <a:solidFill>
                  <a:srgbClr val="000000"/>
                </a:solidFill>
                <a:latin typeface="Arial" charset="0"/>
              </a:rPr>
              <a:t> </a:t>
            </a:r>
            <a:r>
              <a:rPr lang="en-US" sz="1600" b="1" dirty="0" err="1">
                <a:solidFill>
                  <a:srgbClr val="000000"/>
                </a:solidFill>
                <a:latin typeface="Arial" charset="0"/>
              </a:rPr>
              <a:t>Bangunan</a:t>
            </a:r>
            <a:endParaRPr lang="en-US" sz="1600" b="1" dirty="0">
              <a:solidFill>
                <a:srgbClr val="000000"/>
              </a:solidFill>
              <a:latin typeface="Arial" charset="0"/>
            </a:endParaRPr>
          </a:p>
          <a:p>
            <a:pPr algn="ctr"/>
            <a:endParaRPr lang="en-US" sz="1600" b="1" dirty="0">
              <a:solidFill>
                <a:srgbClr val="000000"/>
              </a:solidFill>
              <a:latin typeface="Arial" charset="0"/>
            </a:endParaRPr>
          </a:p>
        </p:txBody>
      </p:sp>
      <p:sp>
        <p:nvSpPr>
          <p:cNvPr id="107525" name="Text Box 7"/>
          <p:cNvSpPr txBox="1">
            <a:spLocks noChangeArrowheads="1"/>
          </p:cNvSpPr>
          <p:nvPr/>
        </p:nvSpPr>
        <p:spPr bwMode="auto">
          <a:xfrm>
            <a:off x="4419601" y="1100138"/>
            <a:ext cx="1758951" cy="1197764"/>
          </a:xfrm>
          <a:prstGeom prst="rect">
            <a:avLst/>
          </a:prstGeom>
          <a:solidFill>
            <a:schemeClr val="hlink"/>
          </a:solidFill>
          <a:ln w="28575" algn="ctr">
            <a:solidFill>
              <a:schemeClr val="tx1"/>
            </a:solidFill>
            <a:miter lim="800000"/>
            <a:headEnd/>
            <a:tailEnd/>
          </a:ln>
        </p:spPr>
        <p:txBody>
          <a:bodyPr lIns="90488" tIns="44450" rIns="90488" bIns="44450">
            <a:spAutoFit/>
          </a:bodyPr>
          <a:lstStyle/>
          <a:p>
            <a:pPr algn="ctr"/>
            <a:r>
              <a:rPr lang="en-US" b="1" dirty="0" err="1">
                <a:solidFill>
                  <a:srgbClr val="191901"/>
                </a:solidFill>
                <a:latin typeface="Arial" charset="0"/>
              </a:rPr>
              <a:t>Penghasilan</a:t>
            </a:r>
            <a:r>
              <a:rPr lang="en-US" b="1" dirty="0">
                <a:solidFill>
                  <a:srgbClr val="191901"/>
                </a:solidFill>
                <a:latin typeface="Arial" charset="0"/>
              </a:rPr>
              <a:t> </a:t>
            </a:r>
            <a:r>
              <a:rPr lang="en-US" b="1" dirty="0" err="1">
                <a:solidFill>
                  <a:srgbClr val="191901"/>
                </a:solidFill>
                <a:latin typeface="Arial" charset="0"/>
              </a:rPr>
              <a:t>dari</a:t>
            </a:r>
            <a:r>
              <a:rPr lang="en-US" b="1" dirty="0">
                <a:solidFill>
                  <a:srgbClr val="191901"/>
                </a:solidFill>
                <a:latin typeface="Arial" charset="0"/>
              </a:rPr>
              <a:t> </a:t>
            </a:r>
            <a:r>
              <a:rPr lang="en-US" b="1" dirty="0" err="1">
                <a:solidFill>
                  <a:srgbClr val="191901"/>
                </a:solidFill>
                <a:latin typeface="Arial" charset="0"/>
              </a:rPr>
              <a:t>Jasa</a:t>
            </a:r>
            <a:endParaRPr lang="en-US" b="1" dirty="0">
              <a:solidFill>
                <a:srgbClr val="191901"/>
              </a:solidFill>
              <a:latin typeface="Arial" charset="0"/>
            </a:endParaRPr>
          </a:p>
          <a:p>
            <a:pPr algn="ctr"/>
            <a:r>
              <a:rPr lang="en-US" b="1" dirty="0" err="1">
                <a:solidFill>
                  <a:srgbClr val="191901"/>
                </a:solidFill>
                <a:latin typeface="Arial" charset="0"/>
              </a:rPr>
              <a:t>Konstruksi</a:t>
            </a:r>
            <a:endParaRPr lang="en-US" b="1" dirty="0">
              <a:solidFill>
                <a:srgbClr val="191901"/>
              </a:solidFill>
              <a:latin typeface="Arial" charset="0"/>
            </a:endParaRPr>
          </a:p>
          <a:p>
            <a:pPr algn="ctr"/>
            <a:endParaRPr lang="en-US" b="1" dirty="0">
              <a:solidFill>
                <a:srgbClr val="000000"/>
              </a:solidFill>
              <a:latin typeface="Arial" charset="0"/>
            </a:endParaRPr>
          </a:p>
        </p:txBody>
      </p:sp>
      <p:sp>
        <p:nvSpPr>
          <p:cNvPr id="107526" name="Text Box 8"/>
          <p:cNvSpPr txBox="1">
            <a:spLocks noChangeArrowheads="1"/>
          </p:cNvSpPr>
          <p:nvPr/>
        </p:nvSpPr>
        <p:spPr bwMode="auto">
          <a:xfrm>
            <a:off x="6553201" y="1072753"/>
            <a:ext cx="2520951" cy="1320874"/>
          </a:xfrm>
          <a:prstGeom prst="rect">
            <a:avLst/>
          </a:prstGeom>
          <a:solidFill>
            <a:srgbClr val="66FFCC"/>
          </a:solidFill>
          <a:ln w="28575" algn="ctr">
            <a:solidFill>
              <a:schemeClr val="tx1"/>
            </a:solidFill>
            <a:miter lim="800000"/>
            <a:headEnd/>
            <a:tailEnd/>
          </a:ln>
        </p:spPr>
        <p:txBody>
          <a:bodyPr lIns="90488" tIns="44450" rIns="90488" bIns="44450">
            <a:spAutoFit/>
          </a:bodyPr>
          <a:lstStyle/>
          <a:p>
            <a:pPr algn="ctr"/>
            <a:r>
              <a:rPr lang="en-US" sz="1600" b="1" dirty="0" err="1">
                <a:solidFill>
                  <a:srgbClr val="191901"/>
                </a:solidFill>
                <a:latin typeface="Arial" charset="0"/>
              </a:rPr>
              <a:t>Penghasilan</a:t>
            </a:r>
            <a:r>
              <a:rPr lang="en-US" sz="1600" b="1" dirty="0">
                <a:solidFill>
                  <a:srgbClr val="191901"/>
                </a:solidFill>
                <a:latin typeface="Arial" charset="0"/>
              </a:rPr>
              <a:t> </a:t>
            </a:r>
            <a:r>
              <a:rPr lang="en-US" sz="1600" b="1" dirty="0" err="1">
                <a:solidFill>
                  <a:srgbClr val="191901"/>
                </a:solidFill>
                <a:latin typeface="Arial" charset="0"/>
              </a:rPr>
              <a:t>dari</a:t>
            </a:r>
            <a:endParaRPr lang="en-US" sz="1600" b="1" dirty="0">
              <a:solidFill>
                <a:srgbClr val="191901"/>
              </a:solidFill>
              <a:latin typeface="Arial" charset="0"/>
            </a:endParaRPr>
          </a:p>
          <a:p>
            <a:pPr algn="ctr"/>
            <a:r>
              <a:rPr lang="en-US" sz="1600" b="1" dirty="0" err="1">
                <a:solidFill>
                  <a:srgbClr val="191901"/>
                </a:solidFill>
                <a:latin typeface="Arial" charset="0"/>
              </a:rPr>
              <a:t>Pengalihan</a:t>
            </a:r>
            <a:r>
              <a:rPr lang="en-US" sz="1600" b="1" dirty="0">
                <a:solidFill>
                  <a:srgbClr val="191901"/>
                </a:solidFill>
                <a:latin typeface="Arial" charset="0"/>
              </a:rPr>
              <a:t> </a:t>
            </a:r>
            <a:r>
              <a:rPr lang="en-US" sz="1600" b="1" dirty="0" err="1">
                <a:solidFill>
                  <a:srgbClr val="191901"/>
                </a:solidFill>
                <a:latin typeface="Arial" charset="0"/>
              </a:rPr>
              <a:t>Hak</a:t>
            </a:r>
            <a:r>
              <a:rPr lang="en-US" sz="1600" b="1" dirty="0">
                <a:solidFill>
                  <a:srgbClr val="191901"/>
                </a:solidFill>
                <a:latin typeface="Arial" charset="0"/>
              </a:rPr>
              <a:t> </a:t>
            </a:r>
          </a:p>
          <a:p>
            <a:pPr algn="ctr"/>
            <a:r>
              <a:rPr lang="en-US" sz="1600" b="1" dirty="0" err="1">
                <a:solidFill>
                  <a:srgbClr val="191901"/>
                </a:solidFill>
                <a:latin typeface="Arial" charset="0"/>
              </a:rPr>
              <a:t>atas</a:t>
            </a:r>
            <a:r>
              <a:rPr lang="en-US" sz="1600" b="1" dirty="0">
                <a:solidFill>
                  <a:srgbClr val="191901"/>
                </a:solidFill>
                <a:latin typeface="Arial" charset="0"/>
              </a:rPr>
              <a:t> Tanah &amp;/ </a:t>
            </a:r>
            <a:r>
              <a:rPr lang="en-US" sz="1600" b="1" dirty="0" err="1">
                <a:solidFill>
                  <a:srgbClr val="191901"/>
                </a:solidFill>
                <a:latin typeface="Arial" charset="0"/>
              </a:rPr>
              <a:t>Bangunan</a:t>
            </a:r>
            <a:endParaRPr lang="en-US" sz="1600" b="1" dirty="0">
              <a:solidFill>
                <a:srgbClr val="191901"/>
              </a:solidFill>
              <a:latin typeface="Arial" charset="0"/>
            </a:endParaRPr>
          </a:p>
          <a:p>
            <a:pPr algn="ctr"/>
            <a:endParaRPr lang="en-US" sz="1600" b="1" dirty="0">
              <a:solidFill>
                <a:srgbClr val="000000"/>
              </a:solidFill>
              <a:latin typeface="Arial" charset="0"/>
            </a:endParaRPr>
          </a:p>
        </p:txBody>
      </p:sp>
      <p:sp>
        <p:nvSpPr>
          <p:cNvPr id="107527" name="AutoShape 9"/>
          <p:cNvSpPr>
            <a:spLocks noChangeArrowheads="1"/>
          </p:cNvSpPr>
          <p:nvPr/>
        </p:nvSpPr>
        <p:spPr bwMode="auto">
          <a:xfrm flipH="1">
            <a:off x="1045634" y="2667000"/>
            <a:ext cx="571500" cy="609600"/>
          </a:xfrm>
          <a:prstGeom prst="downArrow">
            <a:avLst>
              <a:gd name="adj1" fmla="val 50000"/>
              <a:gd name="adj2" fmla="val 53351"/>
            </a:avLst>
          </a:prstGeom>
          <a:solidFill>
            <a:srgbClr val="FFFF00"/>
          </a:solidFill>
          <a:ln w="12700">
            <a:solidFill>
              <a:srgbClr val="000000"/>
            </a:solidFill>
            <a:miter lim="800000"/>
            <a:headEnd/>
            <a:tailEnd/>
          </a:ln>
        </p:spPr>
        <p:txBody>
          <a:bodyPr wrap="none" anchor="ctr"/>
          <a:lstStyle/>
          <a:p>
            <a:endParaRPr lang="id-ID">
              <a:latin typeface="Arial" charset="0"/>
            </a:endParaRPr>
          </a:p>
        </p:txBody>
      </p:sp>
      <p:sp>
        <p:nvSpPr>
          <p:cNvPr id="107528" name="AutoShape 10"/>
          <p:cNvSpPr>
            <a:spLocks noChangeArrowheads="1"/>
          </p:cNvSpPr>
          <p:nvPr/>
        </p:nvSpPr>
        <p:spPr bwMode="auto">
          <a:xfrm flipH="1">
            <a:off x="5065185" y="2590800"/>
            <a:ext cx="571500" cy="609600"/>
          </a:xfrm>
          <a:prstGeom prst="downArrow">
            <a:avLst>
              <a:gd name="adj1" fmla="val 50000"/>
              <a:gd name="adj2" fmla="val 53351"/>
            </a:avLst>
          </a:prstGeom>
          <a:solidFill>
            <a:schemeClr val="hlink"/>
          </a:solidFill>
          <a:ln w="12700">
            <a:solidFill>
              <a:srgbClr val="000000"/>
            </a:solidFill>
            <a:miter lim="800000"/>
            <a:headEnd/>
            <a:tailEnd/>
          </a:ln>
        </p:spPr>
        <p:txBody>
          <a:bodyPr wrap="none" anchor="ctr"/>
          <a:lstStyle/>
          <a:p>
            <a:endParaRPr lang="id-ID">
              <a:latin typeface="Arial" charset="0"/>
            </a:endParaRPr>
          </a:p>
        </p:txBody>
      </p:sp>
      <p:sp>
        <p:nvSpPr>
          <p:cNvPr id="107529" name="AutoShape 11"/>
          <p:cNvSpPr>
            <a:spLocks noChangeArrowheads="1"/>
          </p:cNvSpPr>
          <p:nvPr/>
        </p:nvSpPr>
        <p:spPr bwMode="auto">
          <a:xfrm flipH="1">
            <a:off x="7588251" y="2667000"/>
            <a:ext cx="571500" cy="533400"/>
          </a:xfrm>
          <a:prstGeom prst="downArrow">
            <a:avLst>
              <a:gd name="adj1" fmla="val 50000"/>
              <a:gd name="adj2" fmla="val 50016"/>
            </a:avLst>
          </a:prstGeom>
          <a:solidFill>
            <a:srgbClr val="66FFCC"/>
          </a:solidFill>
          <a:ln w="12700">
            <a:solidFill>
              <a:srgbClr val="000000"/>
            </a:solidFill>
            <a:miter lim="800000"/>
            <a:headEnd/>
            <a:tailEnd/>
          </a:ln>
        </p:spPr>
        <p:txBody>
          <a:bodyPr wrap="none" anchor="ctr"/>
          <a:lstStyle/>
          <a:p>
            <a:endParaRPr lang="id-ID">
              <a:latin typeface="Arial" charset="0"/>
            </a:endParaRPr>
          </a:p>
        </p:txBody>
      </p:sp>
      <p:sp>
        <p:nvSpPr>
          <p:cNvPr id="107530" name="AutoShape 13"/>
          <p:cNvSpPr>
            <a:spLocks noChangeArrowheads="1"/>
          </p:cNvSpPr>
          <p:nvPr/>
        </p:nvSpPr>
        <p:spPr bwMode="auto">
          <a:xfrm flipH="1">
            <a:off x="975785" y="3810000"/>
            <a:ext cx="571500" cy="457200"/>
          </a:xfrm>
          <a:prstGeom prst="downArrow">
            <a:avLst>
              <a:gd name="adj1" fmla="val 50000"/>
              <a:gd name="adj2" fmla="val 50015"/>
            </a:avLst>
          </a:prstGeom>
          <a:solidFill>
            <a:srgbClr val="FFFF00"/>
          </a:solidFill>
          <a:ln w="12700">
            <a:solidFill>
              <a:srgbClr val="000000"/>
            </a:solidFill>
            <a:miter lim="800000"/>
            <a:headEnd/>
            <a:tailEnd/>
          </a:ln>
        </p:spPr>
        <p:txBody>
          <a:bodyPr wrap="none" anchor="ctr"/>
          <a:lstStyle/>
          <a:p>
            <a:endParaRPr lang="id-ID">
              <a:latin typeface="Arial" charset="0"/>
            </a:endParaRPr>
          </a:p>
        </p:txBody>
      </p:sp>
      <p:sp>
        <p:nvSpPr>
          <p:cNvPr id="107531" name="AutoShape 14"/>
          <p:cNvSpPr>
            <a:spLocks noChangeArrowheads="1"/>
          </p:cNvSpPr>
          <p:nvPr/>
        </p:nvSpPr>
        <p:spPr bwMode="auto">
          <a:xfrm flipH="1">
            <a:off x="4986867" y="3810000"/>
            <a:ext cx="571500" cy="381000"/>
          </a:xfrm>
          <a:prstGeom prst="downArrow">
            <a:avLst>
              <a:gd name="adj1" fmla="val 50000"/>
              <a:gd name="adj2" fmla="val 50014"/>
            </a:avLst>
          </a:prstGeom>
          <a:solidFill>
            <a:schemeClr val="hlink"/>
          </a:solidFill>
          <a:ln w="12700">
            <a:solidFill>
              <a:srgbClr val="000000"/>
            </a:solidFill>
            <a:miter lim="800000"/>
            <a:headEnd/>
            <a:tailEnd/>
          </a:ln>
        </p:spPr>
        <p:txBody>
          <a:bodyPr wrap="none" anchor="ctr"/>
          <a:lstStyle/>
          <a:p>
            <a:endParaRPr lang="id-ID">
              <a:latin typeface="Arial" charset="0"/>
            </a:endParaRPr>
          </a:p>
        </p:txBody>
      </p:sp>
      <p:sp>
        <p:nvSpPr>
          <p:cNvPr id="107532" name="AutoShape 15"/>
          <p:cNvSpPr>
            <a:spLocks noChangeArrowheads="1"/>
          </p:cNvSpPr>
          <p:nvPr/>
        </p:nvSpPr>
        <p:spPr bwMode="auto">
          <a:xfrm flipH="1">
            <a:off x="7588251" y="3810000"/>
            <a:ext cx="571500" cy="457200"/>
          </a:xfrm>
          <a:prstGeom prst="downArrow">
            <a:avLst>
              <a:gd name="adj1" fmla="val 50000"/>
              <a:gd name="adj2" fmla="val 50015"/>
            </a:avLst>
          </a:prstGeom>
          <a:solidFill>
            <a:srgbClr val="66FFCC"/>
          </a:solidFill>
          <a:ln w="12700">
            <a:solidFill>
              <a:srgbClr val="000000"/>
            </a:solidFill>
            <a:miter lim="800000"/>
            <a:headEnd/>
            <a:tailEnd/>
          </a:ln>
        </p:spPr>
        <p:txBody>
          <a:bodyPr wrap="none" anchor="ctr"/>
          <a:lstStyle/>
          <a:p>
            <a:pPr algn="ctr"/>
            <a:endParaRPr lang="id-ID">
              <a:latin typeface="Arial" charset="0"/>
            </a:endParaRPr>
          </a:p>
        </p:txBody>
      </p:sp>
      <p:sp>
        <p:nvSpPr>
          <p:cNvPr id="107533" name="Rectangle 16"/>
          <p:cNvSpPr>
            <a:spLocks noChangeArrowheads="1"/>
          </p:cNvSpPr>
          <p:nvPr/>
        </p:nvSpPr>
        <p:spPr bwMode="auto">
          <a:xfrm>
            <a:off x="211667" y="4267200"/>
            <a:ext cx="1898651" cy="920354"/>
          </a:xfrm>
          <a:prstGeom prst="rect">
            <a:avLst/>
          </a:prstGeom>
          <a:solidFill>
            <a:srgbClr val="FFFF00"/>
          </a:solidFill>
          <a:ln w="9525">
            <a:solidFill>
              <a:srgbClr val="000000"/>
            </a:solidFill>
            <a:miter lim="800000"/>
            <a:headEnd/>
            <a:tailEnd/>
          </a:ln>
        </p:spPr>
        <p:txBody>
          <a:bodyPr wrap="none" lIns="90488" tIns="44450" rIns="90488" bIns="44450" anchor="ctr"/>
          <a:lstStyle/>
          <a:p>
            <a:pPr algn="ctr"/>
            <a:r>
              <a:rPr lang="en-US" sz="1400" b="1">
                <a:solidFill>
                  <a:srgbClr val="000066"/>
                </a:solidFill>
                <a:latin typeface="Arial" charset="0"/>
              </a:rPr>
              <a:t>DIPOTONG DGN </a:t>
            </a:r>
            <a:br>
              <a:rPr lang="en-US" sz="1400" b="1">
                <a:solidFill>
                  <a:srgbClr val="000066"/>
                </a:solidFill>
                <a:latin typeface="Arial" charset="0"/>
              </a:rPr>
            </a:br>
            <a:r>
              <a:rPr lang="en-US" sz="1400" b="1">
                <a:solidFill>
                  <a:srgbClr val="000066"/>
                </a:solidFill>
                <a:latin typeface="Arial" charset="0"/>
              </a:rPr>
              <a:t>TARIF </a:t>
            </a:r>
            <a:br>
              <a:rPr lang="en-US" sz="1400" b="1">
                <a:solidFill>
                  <a:srgbClr val="000066"/>
                </a:solidFill>
                <a:latin typeface="Arial" charset="0"/>
              </a:rPr>
            </a:br>
            <a:r>
              <a:rPr lang="en-US" sz="1400" b="1">
                <a:solidFill>
                  <a:srgbClr val="000066"/>
                </a:solidFill>
                <a:latin typeface="Arial" charset="0"/>
              </a:rPr>
              <a:t>10% DARI </a:t>
            </a:r>
            <a:br>
              <a:rPr lang="en-US" sz="1400" b="1">
                <a:solidFill>
                  <a:srgbClr val="000066"/>
                </a:solidFill>
                <a:latin typeface="Arial" charset="0"/>
              </a:rPr>
            </a:br>
            <a:r>
              <a:rPr lang="en-US" sz="1400" b="1">
                <a:solidFill>
                  <a:srgbClr val="000066"/>
                </a:solidFill>
                <a:latin typeface="Arial" charset="0"/>
              </a:rPr>
              <a:t>JUMLAH BRUTO*</a:t>
            </a:r>
          </a:p>
        </p:txBody>
      </p:sp>
      <p:sp>
        <p:nvSpPr>
          <p:cNvPr id="107534" name="Rectangle 17"/>
          <p:cNvSpPr>
            <a:spLocks noChangeArrowheads="1"/>
          </p:cNvSpPr>
          <p:nvPr/>
        </p:nvSpPr>
        <p:spPr bwMode="auto">
          <a:xfrm>
            <a:off x="3786718" y="4257675"/>
            <a:ext cx="2999316" cy="2514600"/>
          </a:xfrm>
          <a:prstGeom prst="rect">
            <a:avLst/>
          </a:prstGeom>
          <a:solidFill>
            <a:schemeClr val="hlink"/>
          </a:solidFill>
          <a:ln w="9525">
            <a:solidFill>
              <a:srgbClr val="000000"/>
            </a:solidFill>
            <a:miter lim="800000"/>
            <a:headEnd/>
            <a:tailEnd/>
          </a:ln>
        </p:spPr>
        <p:txBody>
          <a:bodyPr wrap="none" lIns="90488" tIns="44450" rIns="90488" bIns="44450" anchor="ctr"/>
          <a:lstStyle/>
          <a:p>
            <a:r>
              <a:rPr lang="en-US" sz="1100" b="1">
                <a:solidFill>
                  <a:srgbClr val="000066"/>
                </a:solidFill>
                <a:latin typeface="Arial" charset="0"/>
              </a:rPr>
              <a:t>DIPOTONG DGN TARIF</a:t>
            </a:r>
            <a:br>
              <a:rPr lang="en-US" sz="1100" b="1">
                <a:solidFill>
                  <a:srgbClr val="000066"/>
                </a:solidFill>
                <a:latin typeface="Arial" charset="0"/>
              </a:rPr>
            </a:br>
            <a:r>
              <a:rPr lang="en-US" sz="1100" b="1">
                <a:solidFill>
                  <a:srgbClr val="000066"/>
                </a:solidFill>
                <a:latin typeface="Arial" charset="0"/>
              </a:rPr>
              <a:t>PELAKSANAAN :</a:t>
            </a:r>
            <a:br>
              <a:rPr lang="en-US" sz="1100" b="1">
                <a:solidFill>
                  <a:srgbClr val="000066"/>
                </a:solidFill>
                <a:latin typeface="Arial" charset="0"/>
              </a:rPr>
            </a:br>
            <a:r>
              <a:rPr lang="en-US" sz="1100" b="1">
                <a:solidFill>
                  <a:srgbClr val="000066"/>
                </a:solidFill>
                <a:latin typeface="Arial" charset="0"/>
              </a:rPr>
              <a:t>-  2% DARI JUMLAH BRUTO* UTK YG </a:t>
            </a:r>
            <a:br>
              <a:rPr lang="en-US" sz="1100" b="1">
                <a:solidFill>
                  <a:srgbClr val="000066"/>
                </a:solidFill>
                <a:latin typeface="Arial" charset="0"/>
              </a:rPr>
            </a:br>
            <a:r>
              <a:rPr lang="en-US" sz="1100" b="1">
                <a:solidFill>
                  <a:srgbClr val="000066"/>
                </a:solidFill>
                <a:latin typeface="Arial" charset="0"/>
              </a:rPr>
              <a:t>   MEMILIKI KUALIFIKASI USAHA KECIL   </a:t>
            </a:r>
            <a:br>
              <a:rPr lang="en-US" sz="1100" b="1">
                <a:solidFill>
                  <a:srgbClr val="000066"/>
                </a:solidFill>
                <a:latin typeface="Arial" charset="0"/>
              </a:rPr>
            </a:br>
            <a:r>
              <a:rPr lang="en-US" sz="1100" b="1">
                <a:solidFill>
                  <a:srgbClr val="000066"/>
                </a:solidFill>
                <a:latin typeface="Arial" charset="0"/>
              </a:rPr>
              <a:t>- 4% DARI JUMLAH BRUTO* UTK TIDAK </a:t>
            </a:r>
            <a:br>
              <a:rPr lang="en-US" sz="1100" b="1">
                <a:solidFill>
                  <a:srgbClr val="000066"/>
                </a:solidFill>
                <a:latin typeface="Arial" charset="0"/>
              </a:rPr>
            </a:br>
            <a:r>
              <a:rPr lang="en-US" sz="1100" b="1">
                <a:solidFill>
                  <a:srgbClr val="000066"/>
                </a:solidFill>
                <a:latin typeface="Arial" charset="0"/>
              </a:rPr>
              <a:t>   MEMILIKI KUALIFIKASI USAHA </a:t>
            </a:r>
            <a:br>
              <a:rPr lang="en-US" sz="1100" b="1">
                <a:solidFill>
                  <a:srgbClr val="000066"/>
                </a:solidFill>
                <a:latin typeface="Arial" charset="0"/>
              </a:rPr>
            </a:br>
            <a:r>
              <a:rPr lang="en-US" sz="1100" b="1">
                <a:solidFill>
                  <a:srgbClr val="000066"/>
                </a:solidFill>
                <a:latin typeface="Arial" charset="0"/>
              </a:rPr>
              <a:t>-  3% DARI JUMLAH BRUTO YG MEMILIKI </a:t>
            </a:r>
            <a:br>
              <a:rPr lang="en-US" sz="1100" b="1">
                <a:solidFill>
                  <a:srgbClr val="000066"/>
                </a:solidFill>
                <a:latin typeface="Arial" charset="0"/>
              </a:rPr>
            </a:br>
            <a:r>
              <a:rPr lang="en-US" sz="1100" b="1">
                <a:solidFill>
                  <a:srgbClr val="000066"/>
                </a:solidFill>
                <a:latin typeface="Arial" charset="0"/>
              </a:rPr>
              <a:t>   KUALIFIKASI MENENGAH DAN BESAR </a:t>
            </a:r>
            <a:br>
              <a:rPr lang="en-US" sz="1100" b="1">
                <a:solidFill>
                  <a:srgbClr val="000066"/>
                </a:solidFill>
                <a:latin typeface="Arial" charset="0"/>
              </a:rPr>
            </a:br>
            <a:r>
              <a:rPr lang="en-US" sz="1100" b="1">
                <a:solidFill>
                  <a:srgbClr val="000066"/>
                </a:solidFill>
                <a:latin typeface="Arial" charset="0"/>
              </a:rPr>
              <a:t/>
            </a:r>
            <a:br>
              <a:rPr lang="en-US" sz="1100" b="1">
                <a:solidFill>
                  <a:srgbClr val="000066"/>
                </a:solidFill>
                <a:latin typeface="Arial" charset="0"/>
              </a:rPr>
            </a:br>
            <a:r>
              <a:rPr lang="en-US" sz="1100" b="1">
                <a:solidFill>
                  <a:srgbClr val="000066"/>
                </a:solidFill>
                <a:latin typeface="Arial" charset="0"/>
              </a:rPr>
              <a:t>PERENCANAAN &amp; PENGAWASAN :</a:t>
            </a:r>
            <a:br>
              <a:rPr lang="en-US" sz="1100" b="1">
                <a:solidFill>
                  <a:srgbClr val="000066"/>
                </a:solidFill>
                <a:latin typeface="Arial" charset="0"/>
              </a:rPr>
            </a:br>
            <a:r>
              <a:rPr lang="en-US" sz="1100" b="1">
                <a:solidFill>
                  <a:srgbClr val="000066"/>
                </a:solidFill>
                <a:latin typeface="Arial" charset="0"/>
              </a:rPr>
              <a:t>- 4% DARI JUMLAH BRUTO* UTK YG </a:t>
            </a:r>
            <a:br>
              <a:rPr lang="en-US" sz="1100" b="1">
                <a:solidFill>
                  <a:srgbClr val="000066"/>
                </a:solidFill>
                <a:latin typeface="Arial" charset="0"/>
              </a:rPr>
            </a:br>
            <a:r>
              <a:rPr lang="en-US" sz="1100" b="1">
                <a:solidFill>
                  <a:srgbClr val="000066"/>
                </a:solidFill>
                <a:latin typeface="Arial" charset="0"/>
              </a:rPr>
              <a:t>  MEMILIKI KLASIFIKASI USAHA</a:t>
            </a:r>
            <a:br>
              <a:rPr lang="en-US" sz="1100" b="1">
                <a:solidFill>
                  <a:srgbClr val="000066"/>
                </a:solidFill>
                <a:latin typeface="Arial" charset="0"/>
              </a:rPr>
            </a:br>
            <a:r>
              <a:rPr lang="en-US" sz="1100" b="1">
                <a:solidFill>
                  <a:srgbClr val="000066"/>
                </a:solidFill>
                <a:latin typeface="Arial" charset="0"/>
              </a:rPr>
              <a:t>- 6% DARI JUMLAH BRUTO* UTK </a:t>
            </a:r>
            <a:br>
              <a:rPr lang="en-US" sz="1100" b="1">
                <a:solidFill>
                  <a:srgbClr val="000066"/>
                </a:solidFill>
                <a:latin typeface="Arial" charset="0"/>
              </a:rPr>
            </a:br>
            <a:r>
              <a:rPr lang="en-US" sz="1100" b="1">
                <a:solidFill>
                  <a:srgbClr val="000066"/>
                </a:solidFill>
                <a:latin typeface="Arial" charset="0"/>
              </a:rPr>
              <a:t>  YG TDK MEMILIKI KUALIFIKASI USAHA</a:t>
            </a:r>
          </a:p>
        </p:txBody>
      </p:sp>
      <p:sp>
        <p:nvSpPr>
          <p:cNvPr id="107535" name="Rectangle 18"/>
          <p:cNvSpPr>
            <a:spLocks noChangeArrowheads="1"/>
          </p:cNvSpPr>
          <p:nvPr/>
        </p:nvSpPr>
        <p:spPr bwMode="auto">
          <a:xfrm>
            <a:off x="6824133" y="4267200"/>
            <a:ext cx="2243667" cy="1676400"/>
          </a:xfrm>
          <a:prstGeom prst="rect">
            <a:avLst/>
          </a:prstGeom>
          <a:solidFill>
            <a:srgbClr val="66FFCC"/>
          </a:solidFill>
          <a:ln w="12700">
            <a:solidFill>
              <a:srgbClr val="000000"/>
            </a:solidFill>
            <a:miter lim="800000"/>
            <a:headEnd/>
            <a:tailEnd/>
          </a:ln>
        </p:spPr>
        <p:txBody>
          <a:bodyPr wrap="none" lIns="90488" tIns="44450" rIns="90488" bIns="44450" anchor="ctr"/>
          <a:lstStyle/>
          <a:p>
            <a:pPr>
              <a:spcBef>
                <a:spcPct val="40000"/>
              </a:spcBef>
              <a:buFontTx/>
              <a:buAutoNum type="arabicPeriod"/>
            </a:pPr>
            <a:r>
              <a:rPr lang="en-US" sz="1100" b="1">
                <a:solidFill>
                  <a:srgbClr val="000066"/>
                </a:solidFill>
                <a:latin typeface="Arial" charset="0"/>
              </a:rPr>
              <a:t> DIPOTONG DGN TARIF </a:t>
            </a:r>
            <a:br>
              <a:rPr lang="en-US" sz="1100" b="1">
                <a:solidFill>
                  <a:srgbClr val="000066"/>
                </a:solidFill>
                <a:latin typeface="Arial" charset="0"/>
              </a:rPr>
            </a:br>
            <a:r>
              <a:rPr lang="en-US" sz="1100" b="1">
                <a:solidFill>
                  <a:srgbClr val="000066"/>
                </a:solidFill>
                <a:latin typeface="Arial" charset="0"/>
              </a:rPr>
              <a:t>    5% DARI JUMLAH BRUTO*</a:t>
            </a:r>
            <a:br>
              <a:rPr lang="en-US" sz="1100" b="1">
                <a:solidFill>
                  <a:srgbClr val="000066"/>
                </a:solidFill>
                <a:latin typeface="Arial" charset="0"/>
              </a:rPr>
            </a:br>
            <a:r>
              <a:rPr lang="en-US" sz="1100" b="1">
                <a:solidFill>
                  <a:srgbClr val="000066"/>
                </a:solidFill>
                <a:latin typeface="Arial" charset="0"/>
              </a:rPr>
              <a:t>    KECUALI &lt; Rp 60 jt</a:t>
            </a:r>
            <a:br>
              <a:rPr lang="en-US" sz="1100" b="1">
                <a:solidFill>
                  <a:srgbClr val="000066"/>
                </a:solidFill>
                <a:latin typeface="Arial" charset="0"/>
              </a:rPr>
            </a:br>
            <a:r>
              <a:rPr lang="en-US" sz="1100" b="1">
                <a:solidFill>
                  <a:srgbClr val="000066"/>
                </a:solidFill>
                <a:latin typeface="Arial" charset="0"/>
              </a:rPr>
              <a:t/>
            </a:r>
            <a:br>
              <a:rPr lang="en-US" sz="1100" b="1">
                <a:solidFill>
                  <a:srgbClr val="000066"/>
                </a:solidFill>
                <a:latin typeface="Arial" charset="0"/>
              </a:rPr>
            </a:br>
            <a:r>
              <a:rPr lang="en-US" sz="1100" b="1">
                <a:solidFill>
                  <a:srgbClr val="000066"/>
                </a:solidFill>
                <a:latin typeface="Arial" charset="0"/>
              </a:rPr>
              <a:t>2. DIPOTONG DGN TARIF </a:t>
            </a:r>
            <a:br>
              <a:rPr lang="en-US" sz="1100" b="1">
                <a:solidFill>
                  <a:srgbClr val="000066"/>
                </a:solidFill>
                <a:latin typeface="Arial" charset="0"/>
              </a:rPr>
            </a:br>
            <a:r>
              <a:rPr lang="en-US" sz="1100" b="1">
                <a:solidFill>
                  <a:srgbClr val="000066"/>
                </a:solidFill>
                <a:latin typeface="Arial" charset="0"/>
              </a:rPr>
              <a:t>    1% JUMLAH BRUTO* </a:t>
            </a:r>
            <a:br>
              <a:rPr lang="en-US" sz="1100" b="1">
                <a:solidFill>
                  <a:srgbClr val="000066"/>
                </a:solidFill>
                <a:latin typeface="Arial" charset="0"/>
              </a:rPr>
            </a:br>
            <a:r>
              <a:rPr lang="en-US" sz="1100" b="1">
                <a:solidFill>
                  <a:srgbClr val="000066"/>
                </a:solidFill>
                <a:latin typeface="Arial" charset="0"/>
              </a:rPr>
              <a:t>    KHUSUS UNTUK RUMAH </a:t>
            </a:r>
            <a:br>
              <a:rPr lang="en-US" sz="1100" b="1">
                <a:solidFill>
                  <a:srgbClr val="000066"/>
                </a:solidFill>
                <a:latin typeface="Arial" charset="0"/>
              </a:rPr>
            </a:br>
            <a:r>
              <a:rPr lang="en-US" sz="1100" b="1">
                <a:solidFill>
                  <a:srgbClr val="000066"/>
                </a:solidFill>
                <a:latin typeface="Arial" charset="0"/>
              </a:rPr>
              <a:t>    SEDERHANA &amp;</a:t>
            </a:r>
            <a:br>
              <a:rPr lang="en-US" sz="1100" b="1">
                <a:solidFill>
                  <a:srgbClr val="000066"/>
                </a:solidFill>
                <a:latin typeface="Arial" charset="0"/>
              </a:rPr>
            </a:br>
            <a:r>
              <a:rPr lang="en-US" sz="1100" b="1">
                <a:solidFill>
                  <a:srgbClr val="000066"/>
                </a:solidFill>
                <a:latin typeface="Arial" charset="0"/>
              </a:rPr>
              <a:t>    RUMAH SUSUN SEDERHANA</a:t>
            </a:r>
          </a:p>
        </p:txBody>
      </p:sp>
      <p:sp>
        <p:nvSpPr>
          <p:cNvPr id="107536" name="Text Box 19"/>
          <p:cNvSpPr txBox="1">
            <a:spLocks noChangeArrowheads="1"/>
          </p:cNvSpPr>
          <p:nvPr/>
        </p:nvSpPr>
        <p:spPr bwMode="auto">
          <a:xfrm>
            <a:off x="2362200" y="1100138"/>
            <a:ext cx="1828800" cy="1197764"/>
          </a:xfrm>
          <a:prstGeom prst="rect">
            <a:avLst/>
          </a:prstGeom>
          <a:solidFill>
            <a:srgbClr val="CCFF66"/>
          </a:solidFill>
          <a:ln w="28575" algn="ctr">
            <a:solidFill>
              <a:schemeClr val="tx1"/>
            </a:solidFill>
            <a:miter lim="800000"/>
            <a:headEnd/>
            <a:tailEnd/>
          </a:ln>
        </p:spPr>
        <p:txBody>
          <a:bodyPr lIns="90488" tIns="44450" rIns="90488" bIns="44450">
            <a:spAutoFit/>
          </a:bodyPr>
          <a:lstStyle/>
          <a:p>
            <a:pPr algn="ctr"/>
            <a:r>
              <a:rPr lang="en-US" b="1" dirty="0" err="1">
                <a:solidFill>
                  <a:srgbClr val="191901"/>
                </a:solidFill>
                <a:latin typeface="Arial" charset="0"/>
              </a:rPr>
              <a:t>Penghasilan</a:t>
            </a:r>
            <a:r>
              <a:rPr lang="en-US" b="1" dirty="0">
                <a:solidFill>
                  <a:srgbClr val="191901"/>
                </a:solidFill>
                <a:latin typeface="Arial" charset="0"/>
              </a:rPr>
              <a:t> </a:t>
            </a:r>
            <a:r>
              <a:rPr lang="en-US" b="1" dirty="0" err="1">
                <a:solidFill>
                  <a:srgbClr val="191901"/>
                </a:solidFill>
                <a:latin typeface="Arial" charset="0"/>
              </a:rPr>
              <a:t>dari</a:t>
            </a:r>
            <a:endParaRPr lang="en-US" b="1" dirty="0">
              <a:solidFill>
                <a:srgbClr val="191901"/>
              </a:solidFill>
              <a:latin typeface="Arial" charset="0"/>
            </a:endParaRPr>
          </a:p>
          <a:p>
            <a:pPr algn="ctr"/>
            <a:r>
              <a:rPr lang="en-US" b="1" dirty="0" err="1">
                <a:solidFill>
                  <a:srgbClr val="191901"/>
                </a:solidFill>
                <a:latin typeface="Arial" charset="0"/>
              </a:rPr>
              <a:t>Hadiah</a:t>
            </a:r>
            <a:r>
              <a:rPr lang="en-US" b="1" dirty="0">
                <a:solidFill>
                  <a:srgbClr val="191901"/>
                </a:solidFill>
                <a:latin typeface="Arial" charset="0"/>
              </a:rPr>
              <a:t> </a:t>
            </a:r>
            <a:r>
              <a:rPr lang="en-US" b="1" dirty="0" err="1">
                <a:solidFill>
                  <a:srgbClr val="191901"/>
                </a:solidFill>
                <a:latin typeface="Arial" charset="0"/>
              </a:rPr>
              <a:t>Undian</a:t>
            </a:r>
            <a:endParaRPr lang="en-US" b="1" dirty="0">
              <a:solidFill>
                <a:srgbClr val="191901"/>
              </a:solidFill>
              <a:latin typeface="Arial" charset="0"/>
            </a:endParaRPr>
          </a:p>
          <a:p>
            <a:pPr algn="ctr"/>
            <a:endParaRPr lang="en-US" b="1" dirty="0">
              <a:solidFill>
                <a:srgbClr val="000000"/>
              </a:solidFill>
              <a:latin typeface="Arial" charset="0"/>
            </a:endParaRPr>
          </a:p>
        </p:txBody>
      </p:sp>
      <p:sp>
        <p:nvSpPr>
          <p:cNvPr id="107537" name="AutoShape 20"/>
          <p:cNvSpPr>
            <a:spLocks noChangeArrowheads="1"/>
          </p:cNvSpPr>
          <p:nvPr/>
        </p:nvSpPr>
        <p:spPr bwMode="auto">
          <a:xfrm flipH="1">
            <a:off x="2895601" y="2590800"/>
            <a:ext cx="571500" cy="609600"/>
          </a:xfrm>
          <a:prstGeom prst="downArrow">
            <a:avLst>
              <a:gd name="adj1" fmla="val 50000"/>
              <a:gd name="adj2" fmla="val 53351"/>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7538" name="AutoShape 21"/>
          <p:cNvSpPr>
            <a:spLocks noChangeArrowheads="1"/>
          </p:cNvSpPr>
          <p:nvPr/>
        </p:nvSpPr>
        <p:spPr bwMode="auto">
          <a:xfrm flipH="1">
            <a:off x="2971801" y="3810000"/>
            <a:ext cx="571500" cy="381000"/>
          </a:xfrm>
          <a:prstGeom prst="downArrow">
            <a:avLst>
              <a:gd name="adj1" fmla="val 50000"/>
              <a:gd name="adj2" fmla="val 50014"/>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7539" name="Rectangle 22"/>
          <p:cNvSpPr>
            <a:spLocks noChangeArrowheads="1"/>
          </p:cNvSpPr>
          <p:nvPr/>
        </p:nvSpPr>
        <p:spPr bwMode="auto">
          <a:xfrm>
            <a:off x="2252134" y="4267200"/>
            <a:ext cx="1475317" cy="920354"/>
          </a:xfrm>
          <a:prstGeom prst="rect">
            <a:avLst/>
          </a:prstGeom>
          <a:solidFill>
            <a:srgbClr val="CCFF66"/>
          </a:solidFill>
          <a:ln w="12700">
            <a:solidFill>
              <a:srgbClr val="000000"/>
            </a:solidFill>
            <a:miter lim="800000"/>
            <a:headEnd/>
            <a:tailEnd/>
          </a:ln>
        </p:spPr>
        <p:txBody>
          <a:bodyPr wrap="none" lIns="90488" tIns="44450" rIns="90488" bIns="44450" anchor="ctr"/>
          <a:lstStyle/>
          <a:p>
            <a:pPr algn="ctr"/>
            <a:r>
              <a:rPr lang="en-US" sz="1300" b="1">
                <a:solidFill>
                  <a:srgbClr val="000066"/>
                </a:solidFill>
                <a:latin typeface="Arial" charset="0"/>
              </a:rPr>
              <a:t>DIPOTONG </a:t>
            </a:r>
            <a:br>
              <a:rPr lang="en-US" sz="1300" b="1">
                <a:solidFill>
                  <a:srgbClr val="000066"/>
                </a:solidFill>
                <a:latin typeface="Arial" charset="0"/>
              </a:rPr>
            </a:br>
            <a:r>
              <a:rPr lang="en-US" sz="1300" b="1">
                <a:solidFill>
                  <a:srgbClr val="000066"/>
                </a:solidFill>
                <a:latin typeface="Arial" charset="0"/>
              </a:rPr>
              <a:t>DGN TARIF </a:t>
            </a:r>
            <a:br>
              <a:rPr lang="en-US" sz="1300" b="1">
                <a:solidFill>
                  <a:srgbClr val="000066"/>
                </a:solidFill>
                <a:latin typeface="Arial" charset="0"/>
              </a:rPr>
            </a:br>
            <a:r>
              <a:rPr lang="en-US" sz="1300" b="1">
                <a:solidFill>
                  <a:srgbClr val="000066"/>
                </a:solidFill>
                <a:latin typeface="Arial" charset="0"/>
              </a:rPr>
              <a:t>25% DARI </a:t>
            </a:r>
            <a:br>
              <a:rPr lang="en-US" sz="1300" b="1">
                <a:solidFill>
                  <a:srgbClr val="000066"/>
                </a:solidFill>
                <a:latin typeface="Arial" charset="0"/>
              </a:rPr>
            </a:br>
            <a:r>
              <a:rPr lang="en-US" sz="1300" b="1">
                <a:solidFill>
                  <a:srgbClr val="000066"/>
                </a:solidFill>
                <a:latin typeface="Arial" charset="0"/>
              </a:rPr>
              <a:t>JUMLAH BRUTO*</a:t>
            </a:r>
          </a:p>
        </p:txBody>
      </p:sp>
      <p:sp>
        <p:nvSpPr>
          <p:cNvPr id="107540" name="Rectangle 12"/>
          <p:cNvSpPr>
            <a:spLocks noChangeArrowheads="1"/>
          </p:cNvSpPr>
          <p:nvPr/>
        </p:nvSpPr>
        <p:spPr bwMode="auto">
          <a:xfrm>
            <a:off x="702734" y="3270648"/>
            <a:ext cx="7880351" cy="615553"/>
          </a:xfrm>
          <a:prstGeom prst="rect">
            <a:avLst/>
          </a:prstGeom>
          <a:solidFill>
            <a:srgbClr val="FF66FF"/>
          </a:solidFill>
          <a:ln w="12700">
            <a:noFill/>
            <a:miter lim="800000"/>
            <a:headEnd/>
            <a:tailEnd/>
          </a:ln>
        </p:spPr>
        <p:txBody>
          <a:bodyPr wrap="none" lIns="90488" tIns="44450" rIns="90488" bIns="44450" anchor="ctr"/>
          <a:lstStyle/>
          <a:p>
            <a:pPr algn="ctr"/>
            <a:r>
              <a:rPr lang="en-US" sz="2000" b="1">
                <a:solidFill>
                  <a:srgbClr val="000066"/>
                </a:solidFill>
                <a:latin typeface="Arial" charset="0"/>
              </a:rPr>
              <a:t>YANG DIBAYARKAN OLEH BENDAHARA</a:t>
            </a:r>
          </a:p>
        </p:txBody>
      </p:sp>
      <p:sp>
        <p:nvSpPr>
          <p:cNvPr id="107541" name="Rectangle 16"/>
          <p:cNvSpPr>
            <a:spLocks noChangeArrowheads="1"/>
          </p:cNvSpPr>
          <p:nvPr/>
        </p:nvSpPr>
        <p:spPr bwMode="auto">
          <a:xfrm>
            <a:off x="211667" y="6096000"/>
            <a:ext cx="1898651" cy="685800"/>
          </a:xfrm>
          <a:prstGeom prst="rect">
            <a:avLst/>
          </a:prstGeom>
          <a:solidFill>
            <a:schemeClr val="accent2"/>
          </a:solidFill>
          <a:ln w="9525">
            <a:solidFill>
              <a:srgbClr val="000000"/>
            </a:solidFill>
            <a:miter lim="800000"/>
            <a:headEnd/>
            <a:tailEnd/>
          </a:ln>
        </p:spPr>
        <p:txBody>
          <a:bodyPr wrap="none" lIns="90488" tIns="44450" rIns="90488" bIns="44450" anchor="ctr"/>
          <a:lstStyle/>
          <a:p>
            <a:pPr algn="ctr"/>
            <a:r>
              <a:rPr lang="en-US" sz="1400" b="1">
                <a:solidFill>
                  <a:schemeClr val="bg1"/>
                </a:solidFill>
                <a:latin typeface="Arial" charset="0"/>
              </a:rPr>
              <a:t>*jumlah bruto tidak </a:t>
            </a:r>
          </a:p>
          <a:p>
            <a:pPr algn="ctr"/>
            <a:r>
              <a:rPr lang="en-US" sz="1400" b="1">
                <a:solidFill>
                  <a:schemeClr val="bg1"/>
                </a:solidFill>
                <a:latin typeface="Arial" charset="0"/>
              </a:rPr>
              <a:t>termasuk PPN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noFill/>
        </p:spPr>
        <p:txBody>
          <a:bodyPr/>
          <a:lstStyle/>
          <a:p>
            <a:fld id="{7A74FE01-39DA-4607-AD4E-EA02F17373A3}" type="slidenum">
              <a:rPr lang="en-US"/>
              <a:pPr/>
              <a:t>20</a:t>
            </a:fld>
            <a:endParaRPr lang="en-US"/>
          </a:p>
        </p:txBody>
      </p:sp>
      <p:sp>
        <p:nvSpPr>
          <p:cNvPr id="124931" name="AutoShape 2"/>
          <p:cNvSpPr>
            <a:spLocks noChangeArrowheads="1"/>
          </p:cNvSpPr>
          <p:nvPr/>
        </p:nvSpPr>
        <p:spPr bwMode="auto">
          <a:xfrm>
            <a:off x="1524000" y="2171700"/>
            <a:ext cx="6096000" cy="3905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400" b="1">
                <a:latin typeface="Arial" charset="0"/>
              </a:rPr>
              <a:t>JUMLAH BRUTO NILAI PENGALIHAN</a:t>
            </a:r>
          </a:p>
          <a:p>
            <a:pPr algn="ctr" eaLnBrk="0" hangingPunct="0"/>
            <a:r>
              <a:rPr lang="en-US" sz="1400" b="1">
                <a:latin typeface="Arial" charset="0"/>
              </a:rPr>
              <a:t>KURANG DARI Rp 60 jt</a:t>
            </a:r>
          </a:p>
        </p:txBody>
      </p:sp>
      <p:sp>
        <p:nvSpPr>
          <p:cNvPr id="124932" name="AutoShape 3"/>
          <p:cNvSpPr>
            <a:spLocks noChangeArrowheads="1"/>
          </p:cNvSpPr>
          <p:nvPr/>
        </p:nvSpPr>
        <p:spPr bwMode="auto">
          <a:xfrm>
            <a:off x="711200" y="2886075"/>
            <a:ext cx="3251200" cy="7905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PENGHASILAN</a:t>
            </a:r>
          </a:p>
          <a:p>
            <a:pPr algn="ctr" eaLnBrk="0" hangingPunct="0"/>
            <a:r>
              <a:rPr lang="en-US" sz="1200" b="1">
                <a:latin typeface="Arial" charset="0"/>
              </a:rPr>
              <a:t> LAINNYA</a:t>
            </a:r>
          </a:p>
          <a:p>
            <a:pPr algn="ctr" eaLnBrk="0" hangingPunct="0"/>
            <a:r>
              <a:rPr lang="en-US" sz="1200" b="1">
                <a:latin typeface="Arial" charset="0"/>
              </a:rPr>
              <a:t>MELEBIHI</a:t>
            </a:r>
          </a:p>
          <a:p>
            <a:pPr algn="ctr" eaLnBrk="0" hangingPunct="0"/>
            <a:r>
              <a:rPr lang="en-US" sz="1200" b="1">
                <a:latin typeface="Arial" charset="0"/>
              </a:rPr>
              <a:t>PTKP</a:t>
            </a:r>
          </a:p>
        </p:txBody>
      </p:sp>
      <p:sp>
        <p:nvSpPr>
          <p:cNvPr id="124933" name="AutoShape 4"/>
          <p:cNvSpPr>
            <a:spLocks noChangeArrowheads="1"/>
          </p:cNvSpPr>
          <p:nvPr/>
        </p:nvSpPr>
        <p:spPr bwMode="auto">
          <a:xfrm>
            <a:off x="5080000" y="2886075"/>
            <a:ext cx="3251200" cy="7905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PENGHASILAN</a:t>
            </a:r>
          </a:p>
          <a:p>
            <a:pPr algn="ctr" eaLnBrk="0" hangingPunct="0"/>
            <a:r>
              <a:rPr lang="en-US" sz="1200" b="1">
                <a:latin typeface="Arial" charset="0"/>
              </a:rPr>
              <a:t> LAINNYA </a:t>
            </a:r>
          </a:p>
          <a:p>
            <a:pPr algn="ctr" eaLnBrk="0" hangingPunct="0"/>
            <a:r>
              <a:rPr lang="en-US" sz="1200" b="1">
                <a:latin typeface="Arial" charset="0"/>
              </a:rPr>
              <a:t>TIDAK MELEBIHI</a:t>
            </a:r>
          </a:p>
          <a:p>
            <a:pPr algn="ctr" eaLnBrk="0" hangingPunct="0"/>
            <a:r>
              <a:rPr lang="en-US" sz="1200" b="1">
                <a:latin typeface="Arial" charset="0"/>
              </a:rPr>
              <a:t>PTKP</a:t>
            </a:r>
          </a:p>
        </p:txBody>
      </p:sp>
      <p:sp>
        <p:nvSpPr>
          <p:cNvPr id="124934" name="AutoShape 5"/>
          <p:cNvSpPr>
            <a:spLocks noChangeArrowheads="1"/>
          </p:cNvSpPr>
          <p:nvPr/>
        </p:nvSpPr>
        <p:spPr bwMode="auto">
          <a:xfrm>
            <a:off x="304800" y="4967288"/>
            <a:ext cx="3742267" cy="5619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SELAMBAT-LAMBATNYA </a:t>
            </a:r>
          </a:p>
          <a:p>
            <a:pPr algn="ctr" eaLnBrk="0" hangingPunct="0"/>
            <a:r>
              <a:rPr lang="en-US" sz="1200" b="1">
                <a:latin typeface="Arial" charset="0"/>
              </a:rPr>
              <a:t>AKHIR TAHUN TAKWIM </a:t>
            </a:r>
          </a:p>
          <a:p>
            <a:pPr algn="ctr" eaLnBrk="0" hangingPunct="0"/>
            <a:r>
              <a:rPr lang="en-US" sz="1200" b="1">
                <a:latin typeface="Arial" charset="0"/>
              </a:rPr>
              <a:t>YANG BERSANGKUTAN</a:t>
            </a:r>
          </a:p>
        </p:txBody>
      </p:sp>
      <p:sp>
        <p:nvSpPr>
          <p:cNvPr id="124935" name="AutoShape 6"/>
          <p:cNvSpPr>
            <a:spLocks noChangeArrowheads="1"/>
          </p:cNvSpPr>
          <p:nvPr/>
        </p:nvSpPr>
        <p:spPr bwMode="auto">
          <a:xfrm>
            <a:off x="4978400" y="3986213"/>
            <a:ext cx="3437467" cy="742950"/>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400" b="1">
                <a:latin typeface="Arial" charset="0"/>
              </a:rPr>
              <a:t>TIDAK</a:t>
            </a:r>
          </a:p>
          <a:p>
            <a:pPr algn="ctr" eaLnBrk="0" hangingPunct="0"/>
            <a:r>
              <a:rPr lang="en-US" sz="1400" b="1">
                <a:latin typeface="Arial" charset="0"/>
              </a:rPr>
              <a:t>TERUTANG</a:t>
            </a:r>
          </a:p>
          <a:p>
            <a:pPr algn="ctr" eaLnBrk="0" hangingPunct="0"/>
            <a:r>
              <a:rPr lang="en-US" sz="1400" b="1">
                <a:latin typeface="Arial" charset="0"/>
              </a:rPr>
              <a:t>PPh</a:t>
            </a:r>
          </a:p>
        </p:txBody>
      </p:sp>
      <p:sp>
        <p:nvSpPr>
          <p:cNvPr id="124936" name="AutoShape 7"/>
          <p:cNvSpPr>
            <a:spLocks noChangeArrowheads="1"/>
          </p:cNvSpPr>
          <p:nvPr/>
        </p:nvSpPr>
        <p:spPr bwMode="auto">
          <a:xfrm>
            <a:off x="220133" y="3990975"/>
            <a:ext cx="4047067" cy="7334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DISETOR SENDIRI DENGAN </a:t>
            </a:r>
          </a:p>
          <a:p>
            <a:pPr algn="ctr" eaLnBrk="0" hangingPunct="0"/>
            <a:r>
              <a:rPr lang="en-US" sz="1200" b="1">
                <a:latin typeface="Arial" charset="0"/>
              </a:rPr>
              <a:t>SSP FINAL KE BANK </a:t>
            </a:r>
          </a:p>
          <a:p>
            <a:pPr algn="ctr" eaLnBrk="0" hangingPunct="0"/>
            <a:r>
              <a:rPr lang="en-US" sz="1200" b="1">
                <a:latin typeface="Arial" charset="0"/>
              </a:rPr>
              <a:t>PERSEPSI ATAU </a:t>
            </a:r>
          </a:p>
          <a:p>
            <a:pPr algn="ctr" eaLnBrk="0" hangingPunct="0"/>
            <a:r>
              <a:rPr lang="en-US" sz="1200" b="1">
                <a:latin typeface="Arial" charset="0"/>
              </a:rPr>
              <a:t>KANTOR POS</a:t>
            </a:r>
          </a:p>
        </p:txBody>
      </p:sp>
      <p:sp>
        <p:nvSpPr>
          <p:cNvPr id="124937" name="AutoShape 8"/>
          <p:cNvSpPr>
            <a:spLocks noChangeArrowheads="1"/>
          </p:cNvSpPr>
          <p:nvPr/>
        </p:nvSpPr>
        <p:spPr bwMode="auto">
          <a:xfrm>
            <a:off x="1735667" y="4786313"/>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4938" name="AutoShape 9"/>
          <p:cNvSpPr>
            <a:spLocks noChangeArrowheads="1"/>
          </p:cNvSpPr>
          <p:nvPr/>
        </p:nvSpPr>
        <p:spPr bwMode="auto">
          <a:xfrm>
            <a:off x="1727200" y="5586413"/>
            <a:ext cx="1219200" cy="171450"/>
          </a:xfrm>
          <a:prstGeom prst="downArrow">
            <a:avLst>
              <a:gd name="adj1" fmla="val 75009"/>
              <a:gd name="adj2" fmla="val 83403"/>
            </a:avLst>
          </a:prstGeom>
          <a:solidFill>
            <a:schemeClr val="bg1"/>
          </a:solidFill>
          <a:ln w="12700">
            <a:solidFill>
              <a:schemeClr val="tx1"/>
            </a:solidFill>
            <a:miter lim="800000"/>
            <a:headEnd/>
            <a:tailEnd/>
          </a:ln>
        </p:spPr>
        <p:txBody>
          <a:bodyPr wrap="none" anchor="ctr"/>
          <a:lstStyle/>
          <a:p>
            <a:endParaRPr lang="en-US"/>
          </a:p>
        </p:txBody>
      </p:sp>
      <p:sp>
        <p:nvSpPr>
          <p:cNvPr id="124939" name="AutoShape 10"/>
          <p:cNvSpPr>
            <a:spLocks noChangeArrowheads="1"/>
          </p:cNvSpPr>
          <p:nvPr/>
        </p:nvSpPr>
        <p:spPr bwMode="auto">
          <a:xfrm>
            <a:off x="1320800" y="1147762"/>
            <a:ext cx="6400800" cy="738188"/>
          </a:xfrm>
          <a:prstGeom prst="roundRect">
            <a:avLst>
              <a:gd name="adj" fmla="val 12431"/>
            </a:avLst>
          </a:prstGeom>
          <a:solidFill>
            <a:srgbClr val="CCFFFF"/>
          </a:solidFill>
          <a:ln w="12700">
            <a:solidFill>
              <a:schemeClr val="tx1"/>
            </a:solidFill>
            <a:round/>
            <a:headEnd/>
            <a:tailEnd/>
          </a:ln>
        </p:spPr>
        <p:txBody>
          <a:bodyPr wrap="none" lIns="90488" tIns="44450" rIns="90488" bIns="44450" anchor="ctr"/>
          <a:lstStyle/>
          <a:p>
            <a:pPr algn="ctr" eaLnBrk="0" hangingPunct="0"/>
            <a:r>
              <a:rPr lang="en-US" sz="1400" b="1">
                <a:solidFill>
                  <a:srgbClr val="000000"/>
                </a:solidFill>
                <a:latin typeface="Arial" charset="0"/>
              </a:rPr>
              <a:t>PENGALIHAN KEPADA</a:t>
            </a:r>
          </a:p>
          <a:p>
            <a:pPr algn="ctr" eaLnBrk="0" hangingPunct="0"/>
            <a:r>
              <a:rPr lang="en-US" sz="1400" b="1">
                <a:solidFill>
                  <a:srgbClr val="000000"/>
                </a:solidFill>
                <a:latin typeface="Arial" charset="0"/>
              </a:rPr>
              <a:t>PIHAK PEMERINTAH YANG TDK </a:t>
            </a:r>
          </a:p>
          <a:p>
            <a:pPr algn="ctr" eaLnBrk="0" hangingPunct="0"/>
            <a:r>
              <a:rPr lang="en-US" sz="1400" b="1">
                <a:solidFill>
                  <a:srgbClr val="000000"/>
                </a:solidFill>
                <a:latin typeface="Arial" charset="0"/>
              </a:rPr>
              <a:t>MEMERLUKAN PERSYARATAN KHUSUS</a:t>
            </a:r>
          </a:p>
        </p:txBody>
      </p:sp>
      <p:sp>
        <p:nvSpPr>
          <p:cNvPr id="124940" name="AutoShape 11"/>
          <p:cNvSpPr>
            <a:spLocks noChangeArrowheads="1"/>
          </p:cNvSpPr>
          <p:nvPr/>
        </p:nvSpPr>
        <p:spPr bwMode="auto">
          <a:xfrm>
            <a:off x="3911600" y="1943100"/>
            <a:ext cx="1320800" cy="171450"/>
          </a:xfrm>
          <a:prstGeom prst="downArrow">
            <a:avLst>
              <a:gd name="adj1" fmla="val 75009"/>
              <a:gd name="adj2" fmla="val 79236"/>
            </a:avLst>
          </a:prstGeom>
          <a:solidFill>
            <a:schemeClr val="bg1"/>
          </a:solidFill>
          <a:ln w="12700">
            <a:solidFill>
              <a:schemeClr val="tx1"/>
            </a:solidFill>
            <a:miter lim="800000"/>
            <a:headEnd/>
            <a:tailEnd/>
          </a:ln>
        </p:spPr>
        <p:txBody>
          <a:bodyPr wrap="none" anchor="ctr"/>
          <a:lstStyle/>
          <a:p>
            <a:endParaRPr lang="en-US"/>
          </a:p>
        </p:txBody>
      </p:sp>
      <p:sp>
        <p:nvSpPr>
          <p:cNvPr id="124941" name="Rectangle 12"/>
          <p:cNvSpPr>
            <a:spLocks noChangeArrowheads="1"/>
          </p:cNvSpPr>
          <p:nvPr/>
        </p:nvSpPr>
        <p:spPr bwMode="auto">
          <a:xfrm>
            <a:off x="609600" y="180975"/>
            <a:ext cx="7907867" cy="8477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WAJIB PAJAK ORANG PRIBADI</a:t>
            </a:r>
            <a:r>
              <a:rPr lang="en-US" b="1">
                <a:solidFill>
                  <a:srgbClr val="000000"/>
                </a:solidFill>
                <a:latin typeface="Arial" charset="0"/>
              </a:rPr>
              <a:t> </a:t>
            </a:r>
          </a:p>
          <a:p>
            <a:pPr algn="ctr" eaLnBrk="0" hangingPunct="0"/>
            <a:r>
              <a:rPr lang="en-US" b="1">
                <a:solidFill>
                  <a:srgbClr val="000000"/>
                </a:solidFill>
                <a:latin typeface="Arial" charset="0"/>
              </a:rPr>
              <a:t>YANG MENGALIHKAN HAK </a:t>
            </a:r>
          </a:p>
          <a:p>
            <a:pPr algn="ctr" eaLnBrk="0" hangingPunct="0"/>
            <a:r>
              <a:rPr lang="en-US" b="1">
                <a:solidFill>
                  <a:srgbClr val="000000"/>
                </a:solidFill>
                <a:latin typeface="Arial" charset="0"/>
              </a:rPr>
              <a:t>ATAS TANAH DAN/ATAU BANGUNAN</a:t>
            </a:r>
          </a:p>
        </p:txBody>
      </p:sp>
      <p:sp>
        <p:nvSpPr>
          <p:cNvPr id="124942" name="Freeform 13"/>
          <p:cNvSpPr>
            <a:spLocks/>
          </p:cNvSpPr>
          <p:nvPr/>
        </p:nvSpPr>
        <p:spPr bwMode="auto">
          <a:xfrm>
            <a:off x="1727200" y="2628900"/>
            <a:ext cx="1221317" cy="229791"/>
          </a:xfrm>
          <a:custGeom>
            <a:avLst/>
            <a:gdLst>
              <a:gd name="T0" fmla="*/ 0 w 577"/>
              <a:gd name="T1" fmla="*/ 79 h 193"/>
              <a:gd name="T2" fmla="*/ 84 w 577"/>
              <a:gd name="T3" fmla="*/ 79 h 193"/>
              <a:gd name="T4" fmla="*/ 84 w 577"/>
              <a:gd name="T5" fmla="*/ 0 h 193"/>
              <a:gd name="T6" fmla="*/ 492 w 577"/>
              <a:gd name="T7" fmla="*/ 0 h 193"/>
              <a:gd name="T8" fmla="*/ 492 w 577"/>
              <a:gd name="T9" fmla="*/ 79 h 193"/>
              <a:gd name="T10" fmla="*/ 576 w 577"/>
              <a:gd name="T11" fmla="*/ 79 h 193"/>
              <a:gd name="T12" fmla="*/ 288 w 577"/>
              <a:gd name="T13" fmla="*/ 192 h 193"/>
              <a:gd name="T14" fmla="*/ 0 w 577"/>
              <a:gd name="T15" fmla="*/ 79 h 19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193"/>
              <a:gd name="T26" fmla="*/ 577 w 577"/>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193">
                <a:moveTo>
                  <a:pt x="0" y="79"/>
                </a:moveTo>
                <a:lnTo>
                  <a:pt x="84" y="79"/>
                </a:lnTo>
                <a:lnTo>
                  <a:pt x="84" y="0"/>
                </a:lnTo>
                <a:lnTo>
                  <a:pt x="492" y="0"/>
                </a:lnTo>
                <a:lnTo>
                  <a:pt x="492" y="79"/>
                </a:lnTo>
                <a:lnTo>
                  <a:pt x="576" y="79"/>
                </a:lnTo>
                <a:lnTo>
                  <a:pt x="288" y="192"/>
                </a:lnTo>
                <a:lnTo>
                  <a:pt x="0" y="79"/>
                </a:lnTo>
              </a:path>
            </a:pathLst>
          </a:custGeom>
          <a:solidFill>
            <a:schemeClr val="bg1"/>
          </a:solidFill>
          <a:ln w="12700" cap="rnd">
            <a:solidFill>
              <a:schemeClr val="tx1"/>
            </a:solidFill>
            <a:round/>
            <a:headEnd type="none" w="sm" len="sm"/>
            <a:tailEnd type="none" w="sm" len="sm"/>
          </a:ln>
        </p:spPr>
        <p:txBody>
          <a:bodyPr/>
          <a:lstStyle/>
          <a:p>
            <a:endParaRPr lang="en-US"/>
          </a:p>
        </p:txBody>
      </p:sp>
      <p:sp>
        <p:nvSpPr>
          <p:cNvPr id="124943" name="AutoShape 14"/>
          <p:cNvSpPr>
            <a:spLocks noChangeArrowheads="1"/>
          </p:cNvSpPr>
          <p:nvPr/>
        </p:nvSpPr>
        <p:spPr bwMode="auto">
          <a:xfrm>
            <a:off x="152400" y="5872163"/>
            <a:ext cx="7340600" cy="628650"/>
          </a:xfrm>
          <a:prstGeom prst="roundRect">
            <a:avLst>
              <a:gd name="adj" fmla="val 12431"/>
            </a:avLst>
          </a:prstGeom>
          <a:solidFill>
            <a:schemeClr val="accent2"/>
          </a:solidFill>
          <a:ln w="12700">
            <a:solidFill>
              <a:schemeClr val="tx1"/>
            </a:solidFill>
            <a:round/>
            <a:headEnd/>
            <a:tailEnd/>
          </a:ln>
        </p:spPr>
        <p:txBody>
          <a:bodyPr wrap="none" lIns="90488" tIns="44450" rIns="90488" bIns="44450" anchor="ctr"/>
          <a:lstStyle/>
          <a:p>
            <a:pPr algn="ctr" eaLnBrk="0" hangingPunct="0"/>
            <a:r>
              <a:rPr lang="en-US" sz="1400" b="1">
                <a:solidFill>
                  <a:schemeClr val="bg1"/>
                </a:solidFill>
                <a:latin typeface="Arial" charset="0"/>
              </a:rPr>
              <a:t>TARIF PPh 5% DARI </a:t>
            </a:r>
          </a:p>
          <a:p>
            <a:pPr algn="ctr" eaLnBrk="0" hangingPunct="0"/>
            <a:r>
              <a:rPr lang="en-US" sz="1400" b="1">
                <a:solidFill>
                  <a:schemeClr val="bg1"/>
                </a:solidFill>
                <a:latin typeface="Arial" charset="0"/>
              </a:rPr>
              <a:t>JUMLAH BRUTO NILAI PENGALIHAN </a:t>
            </a:r>
            <a:r>
              <a:rPr lang="en-US" sz="1400" b="1">
                <a:solidFill>
                  <a:schemeClr val="bg1"/>
                </a:solidFill>
                <a:latin typeface="Tahoma" charset="0"/>
              </a:rPr>
              <a:t>BERDASARKAN KEPUTUSAN PEJABAT YBS</a:t>
            </a:r>
            <a:endParaRPr lang="en-US" sz="1400" b="1">
              <a:solidFill>
                <a:schemeClr val="bg1"/>
              </a:solidFill>
              <a:latin typeface="Arial" charset="0"/>
            </a:endParaRPr>
          </a:p>
          <a:p>
            <a:pPr algn="ctr" eaLnBrk="0" hangingPunct="0"/>
            <a:r>
              <a:rPr lang="en-US" sz="1400" b="1">
                <a:solidFill>
                  <a:schemeClr val="bg1"/>
                </a:solidFill>
                <a:latin typeface="Arial" charset="0"/>
              </a:rPr>
              <a:t>(BERSIFAT FINAL)</a:t>
            </a:r>
          </a:p>
        </p:txBody>
      </p:sp>
      <p:sp>
        <p:nvSpPr>
          <p:cNvPr id="124944" name="Freeform 15"/>
          <p:cNvSpPr>
            <a:spLocks/>
          </p:cNvSpPr>
          <p:nvPr/>
        </p:nvSpPr>
        <p:spPr bwMode="auto">
          <a:xfrm>
            <a:off x="6096000" y="2628900"/>
            <a:ext cx="1221317" cy="229791"/>
          </a:xfrm>
          <a:custGeom>
            <a:avLst/>
            <a:gdLst>
              <a:gd name="T0" fmla="*/ 0 w 577"/>
              <a:gd name="T1" fmla="*/ 79 h 193"/>
              <a:gd name="T2" fmla="*/ 84 w 577"/>
              <a:gd name="T3" fmla="*/ 79 h 193"/>
              <a:gd name="T4" fmla="*/ 84 w 577"/>
              <a:gd name="T5" fmla="*/ 0 h 193"/>
              <a:gd name="T6" fmla="*/ 492 w 577"/>
              <a:gd name="T7" fmla="*/ 0 h 193"/>
              <a:gd name="T8" fmla="*/ 492 w 577"/>
              <a:gd name="T9" fmla="*/ 79 h 193"/>
              <a:gd name="T10" fmla="*/ 576 w 577"/>
              <a:gd name="T11" fmla="*/ 79 h 193"/>
              <a:gd name="T12" fmla="*/ 288 w 577"/>
              <a:gd name="T13" fmla="*/ 192 h 193"/>
              <a:gd name="T14" fmla="*/ 0 w 577"/>
              <a:gd name="T15" fmla="*/ 79 h 19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193"/>
              <a:gd name="T26" fmla="*/ 577 w 577"/>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193">
                <a:moveTo>
                  <a:pt x="0" y="79"/>
                </a:moveTo>
                <a:lnTo>
                  <a:pt x="84" y="79"/>
                </a:lnTo>
                <a:lnTo>
                  <a:pt x="84" y="0"/>
                </a:lnTo>
                <a:lnTo>
                  <a:pt x="492" y="0"/>
                </a:lnTo>
                <a:lnTo>
                  <a:pt x="492" y="79"/>
                </a:lnTo>
                <a:lnTo>
                  <a:pt x="576" y="79"/>
                </a:lnTo>
                <a:lnTo>
                  <a:pt x="288" y="192"/>
                </a:lnTo>
                <a:lnTo>
                  <a:pt x="0" y="79"/>
                </a:lnTo>
              </a:path>
            </a:pathLst>
          </a:custGeom>
          <a:solidFill>
            <a:schemeClr val="bg1"/>
          </a:solidFill>
          <a:ln w="12700" cap="rnd">
            <a:solidFill>
              <a:schemeClr val="tx1"/>
            </a:solidFill>
            <a:round/>
            <a:headEnd type="none" w="sm" len="sm"/>
            <a:tailEnd type="none" w="sm" len="sm"/>
          </a:ln>
        </p:spPr>
        <p:txBody>
          <a:bodyPr/>
          <a:lstStyle/>
          <a:p>
            <a:endParaRPr lang="en-US"/>
          </a:p>
        </p:txBody>
      </p:sp>
      <p:sp>
        <p:nvSpPr>
          <p:cNvPr id="124945" name="Freeform 16"/>
          <p:cNvSpPr>
            <a:spLocks/>
          </p:cNvSpPr>
          <p:nvPr/>
        </p:nvSpPr>
        <p:spPr bwMode="auto">
          <a:xfrm>
            <a:off x="1727200" y="3714750"/>
            <a:ext cx="1221317" cy="229791"/>
          </a:xfrm>
          <a:custGeom>
            <a:avLst/>
            <a:gdLst>
              <a:gd name="T0" fmla="*/ 0 w 577"/>
              <a:gd name="T1" fmla="*/ 79 h 193"/>
              <a:gd name="T2" fmla="*/ 84 w 577"/>
              <a:gd name="T3" fmla="*/ 79 h 193"/>
              <a:gd name="T4" fmla="*/ 84 w 577"/>
              <a:gd name="T5" fmla="*/ 0 h 193"/>
              <a:gd name="T6" fmla="*/ 492 w 577"/>
              <a:gd name="T7" fmla="*/ 0 h 193"/>
              <a:gd name="T8" fmla="*/ 492 w 577"/>
              <a:gd name="T9" fmla="*/ 79 h 193"/>
              <a:gd name="T10" fmla="*/ 576 w 577"/>
              <a:gd name="T11" fmla="*/ 79 h 193"/>
              <a:gd name="T12" fmla="*/ 288 w 577"/>
              <a:gd name="T13" fmla="*/ 192 h 193"/>
              <a:gd name="T14" fmla="*/ 0 w 577"/>
              <a:gd name="T15" fmla="*/ 79 h 19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193"/>
              <a:gd name="T26" fmla="*/ 577 w 577"/>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193">
                <a:moveTo>
                  <a:pt x="0" y="79"/>
                </a:moveTo>
                <a:lnTo>
                  <a:pt x="84" y="79"/>
                </a:lnTo>
                <a:lnTo>
                  <a:pt x="84" y="0"/>
                </a:lnTo>
                <a:lnTo>
                  <a:pt x="492" y="0"/>
                </a:lnTo>
                <a:lnTo>
                  <a:pt x="492" y="79"/>
                </a:lnTo>
                <a:lnTo>
                  <a:pt x="576" y="79"/>
                </a:lnTo>
                <a:lnTo>
                  <a:pt x="288" y="192"/>
                </a:lnTo>
                <a:lnTo>
                  <a:pt x="0" y="79"/>
                </a:lnTo>
              </a:path>
            </a:pathLst>
          </a:custGeom>
          <a:solidFill>
            <a:schemeClr val="bg1"/>
          </a:solidFill>
          <a:ln w="12700" cap="rnd">
            <a:solidFill>
              <a:schemeClr val="tx1"/>
            </a:solidFill>
            <a:round/>
            <a:headEnd type="none" w="sm" len="sm"/>
            <a:tailEnd type="none" w="sm" len="sm"/>
          </a:ln>
        </p:spPr>
        <p:txBody>
          <a:bodyPr/>
          <a:lstStyle/>
          <a:p>
            <a:endParaRPr lang="en-US"/>
          </a:p>
        </p:txBody>
      </p:sp>
      <p:sp>
        <p:nvSpPr>
          <p:cNvPr id="124946" name="Freeform 17"/>
          <p:cNvSpPr>
            <a:spLocks/>
          </p:cNvSpPr>
          <p:nvPr/>
        </p:nvSpPr>
        <p:spPr bwMode="auto">
          <a:xfrm>
            <a:off x="6096000" y="3714750"/>
            <a:ext cx="1221317" cy="229791"/>
          </a:xfrm>
          <a:custGeom>
            <a:avLst/>
            <a:gdLst>
              <a:gd name="T0" fmla="*/ 0 w 577"/>
              <a:gd name="T1" fmla="*/ 79 h 193"/>
              <a:gd name="T2" fmla="*/ 84 w 577"/>
              <a:gd name="T3" fmla="*/ 79 h 193"/>
              <a:gd name="T4" fmla="*/ 84 w 577"/>
              <a:gd name="T5" fmla="*/ 0 h 193"/>
              <a:gd name="T6" fmla="*/ 492 w 577"/>
              <a:gd name="T7" fmla="*/ 0 h 193"/>
              <a:gd name="T8" fmla="*/ 492 w 577"/>
              <a:gd name="T9" fmla="*/ 79 h 193"/>
              <a:gd name="T10" fmla="*/ 576 w 577"/>
              <a:gd name="T11" fmla="*/ 79 h 193"/>
              <a:gd name="T12" fmla="*/ 288 w 577"/>
              <a:gd name="T13" fmla="*/ 192 h 193"/>
              <a:gd name="T14" fmla="*/ 0 w 577"/>
              <a:gd name="T15" fmla="*/ 79 h 193"/>
              <a:gd name="T16" fmla="*/ 0 60000 65536"/>
              <a:gd name="T17" fmla="*/ 0 60000 65536"/>
              <a:gd name="T18" fmla="*/ 0 60000 65536"/>
              <a:gd name="T19" fmla="*/ 0 60000 65536"/>
              <a:gd name="T20" fmla="*/ 0 60000 65536"/>
              <a:gd name="T21" fmla="*/ 0 60000 65536"/>
              <a:gd name="T22" fmla="*/ 0 60000 65536"/>
              <a:gd name="T23" fmla="*/ 0 60000 65536"/>
              <a:gd name="T24" fmla="*/ 0 w 577"/>
              <a:gd name="T25" fmla="*/ 0 h 193"/>
              <a:gd name="T26" fmla="*/ 577 w 577"/>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7" h="193">
                <a:moveTo>
                  <a:pt x="0" y="79"/>
                </a:moveTo>
                <a:lnTo>
                  <a:pt x="84" y="79"/>
                </a:lnTo>
                <a:lnTo>
                  <a:pt x="84" y="0"/>
                </a:lnTo>
                <a:lnTo>
                  <a:pt x="492" y="0"/>
                </a:lnTo>
                <a:lnTo>
                  <a:pt x="492" y="79"/>
                </a:lnTo>
                <a:lnTo>
                  <a:pt x="576" y="79"/>
                </a:lnTo>
                <a:lnTo>
                  <a:pt x="288" y="192"/>
                </a:lnTo>
                <a:lnTo>
                  <a:pt x="0" y="79"/>
                </a:lnTo>
              </a:path>
            </a:pathLst>
          </a:custGeom>
          <a:solidFill>
            <a:schemeClr val="bg1"/>
          </a:solidFill>
          <a:ln w="12700" cap="rnd">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p:spPr>
        <p:txBody>
          <a:bodyPr/>
          <a:lstStyle/>
          <a:p>
            <a:fld id="{12AB47B6-8720-4F96-8635-06E3B0E30ECE}" type="slidenum">
              <a:rPr lang="en-US"/>
              <a:pPr/>
              <a:t>21</a:t>
            </a:fld>
            <a:endParaRPr lang="en-US"/>
          </a:p>
        </p:txBody>
      </p:sp>
      <p:sp>
        <p:nvSpPr>
          <p:cNvPr id="125955"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5956" name="Rectangle 3"/>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5957"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5958" name="Rectangle 5"/>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5959"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5960" name="Rectangle 7"/>
          <p:cNvSpPr>
            <a:spLocks noChangeArrowheads="1"/>
          </p:cNvSpPr>
          <p:nvPr/>
        </p:nvSpPr>
        <p:spPr bwMode="auto">
          <a:xfrm>
            <a:off x="719667" y="176213"/>
            <a:ext cx="7704667" cy="561975"/>
          </a:xfrm>
          <a:prstGeom prst="rect">
            <a:avLst/>
          </a:prstGeom>
          <a:solidFill>
            <a:srgbClr val="CCFFFF"/>
          </a:solidFill>
          <a:ln w="12700">
            <a:solidFill>
              <a:schemeClr val="tx1"/>
            </a:solidFill>
            <a:miter lim="800000"/>
            <a:headEnd/>
            <a:tailEnd/>
          </a:ln>
        </p:spPr>
        <p:txBody>
          <a:bodyPr wrap="none" lIns="90488" tIns="44450" rIns="90488" bIns="44450" anchor="ctr"/>
          <a:lstStyle/>
          <a:p>
            <a:pPr algn="ctr" eaLnBrk="0" hangingPunct="0"/>
            <a:r>
              <a:rPr lang="en-US" sz="1600" b="1">
                <a:solidFill>
                  <a:srgbClr val="000000"/>
                </a:solidFill>
                <a:latin typeface="Arial" charset="0"/>
              </a:rPr>
              <a:t>PENGALIHAN HAK ATAS TANAH DAN/ATAU BANGUNAN</a:t>
            </a:r>
          </a:p>
          <a:p>
            <a:pPr algn="ctr" eaLnBrk="0" hangingPunct="0"/>
            <a:r>
              <a:rPr lang="en-US" sz="1600" b="1">
                <a:solidFill>
                  <a:srgbClr val="000000"/>
                </a:solidFill>
                <a:latin typeface="Arial" charset="0"/>
              </a:rPr>
              <a:t>MELALUI  LELANG MILIK ORANG PRIBADI</a:t>
            </a:r>
          </a:p>
        </p:txBody>
      </p:sp>
      <p:sp>
        <p:nvSpPr>
          <p:cNvPr id="125961" name="AutoShape 8"/>
          <p:cNvSpPr>
            <a:spLocks noChangeArrowheads="1"/>
          </p:cNvSpPr>
          <p:nvPr/>
        </p:nvSpPr>
        <p:spPr bwMode="auto">
          <a:xfrm>
            <a:off x="1938867" y="1033463"/>
            <a:ext cx="5063067" cy="619125"/>
          </a:xfrm>
          <a:prstGeom prst="roundRect">
            <a:avLst>
              <a:gd name="adj" fmla="val 12431"/>
            </a:avLst>
          </a:prstGeom>
          <a:solidFill>
            <a:srgbClr val="FFFFE5"/>
          </a:solidFill>
          <a:ln w="12700">
            <a:solidFill>
              <a:schemeClr val="tx1"/>
            </a:solidFill>
            <a:round/>
            <a:headEnd/>
            <a:tailEnd/>
          </a:ln>
        </p:spPr>
        <p:txBody>
          <a:bodyPr wrap="none" lIns="90488" tIns="44450" rIns="90488" bIns="44450" anchor="ctr"/>
          <a:lstStyle/>
          <a:p>
            <a:pPr algn="ctr" eaLnBrk="0" hangingPunct="0"/>
            <a:r>
              <a:rPr lang="en-US" sz="1200" b="1">
                <a:solidFill>
                  <a:srgbClr val="000000"/>
                </a:solidFill>
                <a:latin typeface="Arial" charset="0"/>
              </a:rPr>
              <a:t>ATAS BEBERAPA BIDANG TANAH</a:t>
            </a:r>
          </a:p>
          <a:p>
            <a:pPr algn="ctr" eaLnBrk="0" hangingPunct="0"/>
            <a:r>
              <a:rPr lang="en-US" sz="1200" b="1">
                <a:solidFill>
                  <a:srgbClr val="000000"/>
                </a:solidFill>
                <a:latin typeface="Arial" charset="0"/>
              </a:rPr>
              <a:t>YG JUMLAH KESELURUHANNYA</a:t>
            </a:r>
          </a:p>
          <a:p>
            <a:pPr algn="ctr" eaLnBrk="0" hangingPunct="0"/>
            <a:r>
              <a:rPr lang="en-US" sz="1200" b="1">
                <a:solidFill>
                  <a:srgbClr val="000000"/>
                </a:solidFill>
                <a:latin typeface="Arial" charset="0"/>
              </a:rPr>
              <a:t>MENCAPAI Rp 60 jt  ATAU LEBIH</a:t>
            </a:r>
          </a:p>
        </p:txBody>
      </p:sp>
      <p:sp>
        <p:nvSpPr>
          <p:cNvPr id="125962" name="AutoShape 9"/>
          <p:cNvSpPr>
            <a:spLocks noChangeArrowheads="1"/>
          </p:cNvSpPr>
          <p:nvPr/>
        </p:nvSpPr>
        <p:spPr bwMode="auto">
          <a:xfrm>
            <a:off x="2650067" y="1947863"/>
            <a:ext cx="3742267" cy="7905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WALAUPUN TERDAPAT</a:t>
            </a:r>
          </a:p>
          <a:p>
            <a:pPr algn="ctr" eaLnBrk="0" hangingPunct="0"/>
            <a:r>
              <a:rPr lang="en-US" sz="1200" b="1">
                <a:latin typeface="Arial" charset="0"/>
              </a:rPr>
              <a:t>BIDANG TANAH DAN/ATAU</a:t>
            </a:r>
          </a:p>
          <a:p>
            <a:pPr algn="ctr" eaLnBrk="0" hangingPunct="0"/>
            <a:r>
              <a:rPr lang="en-US" sz="1200" b="1">
                <a:latin typeface="Arial" charset="0"/>
              </a:rPr>
              <a:t>BANGUNAN YANG</a:t>
            </a:r>
          </a:p>
          <a:p>
            <a:pPr algn="ctr" eaLnBrk="0" hangingPunct="0"/>
            <a:r>
              <a:rPr lang="en-US" sz="1200" b="1">
                <a:latin typeface="Arial" charset="0"/>
              </a:rPr>
              <a:t>NILAINYA  &lt;  Rp 60 jt</a:t>
            </a:r>
          </a:p>
        </p:txBody>
      </p:sp>
      <p:sp>
        <p:nvSpPr>
          <p:cNvPr id="125963" name="AutoShape 10"/>
          <p:cNvSpPr>
            <a:spLocks noChangeArrowheads="1"/>
          </p:cNvSpPr>
          <p:nvPr/>
        </p:nvSpPr>
        <p:spPr bwMode="auto">
          <a:xfrm>
            <a:off x="2751667" y="3033713"/>
            <a:ext cx="3640667" cy="7905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WAJIB MELUNASI PPh</a:t>
            </a:r>
          </a:p>
          <a:p>
            <a:pPr algn="ctr" eaLnBrk="0" hangingPunct="0"/>
            <a:r>
              <a:rPr lang="en-US" sz="1200" b="1">
                <a:latin typeface="Arial" charset="0"/>
              </a:rPr>
              <a:t>5% DARI NILAI MENURUT</a:t>
            </a:r>
          </a:p>
          <a:p>
            <a:pPr algn="ctr" eaLnBrk="0" hangingPunct="0"/>
            <a:r>
              <a:rPr lang="en-US" sz="1200" b="1">
                <a:latin typeface="Arial" charset="0"/>
              </a:rPr>
              <a:t>RISALAH LELANG</a:t>
            </a:r>
          </a:p>
        </p:txBody>
      </p:sp>
      <p:sp>
        <p:nvSpPr>
          <p:cNvPr id="125964" name="AutoShape 11"/>
          <p:cNvSpPr>
            <a:spLocks noChangeArrowheads="1"/>
          </p:cNvSpPr>
          <p:nvPr/>
        </p:nvSpPr>
        <p:spPr bwMode="auto">
          <a:xfrm>
            <a:off x="2650067" y="5091113"/>
            <a:ext cx="3843867" cy="6191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SEBELUM </a:t>
            </a:r>
          </a:p>
          <a:p>
            <a:pPr algn="ctr" eaLnBrk="0" hangingPunct="0"/>
            <a:r>
              <a:rPr lang="en-US" sz="1200" b="1">
                <a:latin typeface="Arial" charset="0"/>
              </a:rPr>
              <a:t>RISALAH LELANG</a:t>
            </a:r>
          </a:p>
          <a:p>
            <a:pPr algn="ctr" eaLnBrk="0" hangingPunct="0"/>
            <a:r>
              <a:rPr lang="en-US" sz="1200" b="1">
                <a:latin typeface="Arial" charset="0"/>
              </a:rPr>
              <a:t>DITANDA TANGANI</a:t>
            </a:r>
          </a:p>
        </p:txBody>
      </p:sp>
      <p:sp>
        <p:nvSpPr>
          <p:cNvPr id="125965" name="AutoShape 12"/>
          <p:cNvSpPr>
            <a:spLocks noChangeArrowheads="1"/>
          </p:cNvSpPr>
          <p:nvPr/>
        </p:nvSpPr>
        <p:spPr bwMode="auto">
          <a:xfrm>
            <a:off x="3962400" y="1714500"/>
            <a:ext cx="1320800" cy="171450"/>
          </a:xfrm>
          <a:prstGeom prst="downArrow">
            <a:avLst>
              <a:gd name="adj1" fmla="val 75009"/>
              <a:gd name="adj2" fmla="val 72986"/>
            </a:avLst>
          </a:prstGeom>
          <a:solidFill>
            <a:schemeClr val="bg1"/>
          </a:solidFill>
          <a:ln w="12700">
            <a:solidFill>
              <a:schemeClr val="tx1"/>
            </a:solidFill>
            <a:miter lim="800000"/>
            <a:headEnd/>
            <a:tailEnd/>
          </a:ln>
        </p:spPr>
        <p:txBody>
          <a:bodyPr wrap="none" anchor="ctr"/>
          <a:lstStyle/>
          <a:p>
            <a:endParaRPr lang="en-US"/>
          </a:p>
        </p:txBody>
      </p:sp>
      <p:sp>
        <p:nvSpPr>
          <p:cNvPr id="125966" name="AutoShape 13"/>
          <p:cNvSpPr>
            <a:spLocks noChangeArrowheads="1"/>
          </p:cNvSpPr>
          <p:nvPr/>
        </p:nvSpPr>
        <p:spPr bwMode="auto">
          <a:xfrm>
            <a:off x="3911600" y="2800350"/>
            <a:ext cx="1320800" cy="171450"/>
          </a:xfrm>
          <a:prstGeom prst="downArrow">
            <a:avLst>
              <a:gd name="adj1" fmla="val 75009"/>
              <a:gd name="adj2" fmla="val 72986"/>
            </a:avLst>
          </a:prstGeom>
          <a:solidFill>
            <a:schemeClr val="bg1"/>
          </a:solidFill>
          <a:ln w="12700">
            <a:solidFill>
              <a:schemeClr val="tx1"/>
            </a:solidFill>
            <a:miter lim="800000"/>
            <a:headEnd/>
            <a:tailEnd/>
          </a:ln>
        </p:spPr>
        <p:txBody>
          <a:bodyPr wrap="none" anchor="ctr"/>
          <a:lstStyle/>
          <a:p>
            <a:endParaRPr lang="en-US"/>
          </a:p>
        </p:txBody>
      </p:sp>
      <p:sp>
        <p:nvSpPr>
          <p:cNvPr id="125967" name="AutoShape 14"/>
          <p:cNvSpPr>
            <a:spLocks noChangeArrowheads="1"/>
          </p:cNvSpPr>
          <p:nvPr/>
        </p:nvSpPr>
        <p:spPr bwMode="auto">
          <a:xfrm>
            <a:off x="3911600" y="3886200"/>
            <a:ext cx="1320800" cy="171450"/>
          </a:xfrm>
          <a:prstGeom prst="downArrow">
            <a:avLst>
              <a:gd name="adj1" fmla="val 75009"/>
              <a:gd name="adj2" fmla="val 72986"/>
            </a:avLst>
          </a:prstGeom>
          <a:solidFill>
            <a:schemeClr val="bg1"/>
          </a:solidFill>
          <a:ln w="12700">
            <a:solidFill>
              <a:schemeClr val="tx1"/>
            </a:solidFill>
            <a:miter lim="800000"/>
            <a:headEnd/>
            <a:tailEnd/>
          </a:ln>
        </p:spPr>
        <p:txBody>
          <a:bodyPr wrap="none" anchor="ctr"/>
          <a:lstStyle/>
          <a:p>
            <a:endParaRPr lang="en-US"/>
          </a:p>
        </p:txBody>
      </p:sp>
      <p:sp>
        <p:nvSpPr>
          <p:cNvPr id="125968" name="AutoShape 15"/>
          <p:cNvSpPr>
            <a:spLocks noChangeArrowheads="1"/>
          </p:cNvSpPr>
          <p:nvPr/>
        </p:nvSpPr>
        <p:spPr bwMode="auto">
          <a:xfrm>
            <a:off x="3911600" y="4857750"/>
            <a:ext cx="1320800" cy="171450"/>
          </a:xfrm>
          <a:prstGeom prst="downArrow">
            <a:avLst>
              <a:gd name="adj1" fmla="val 75009"/>
              <a:gd name="adj2" fmla="val 72986"/>
            </a:avLst>
          </a:prstGeom>
          <a:solidFill>
            <a:schemeClr val="bg1"/>
          </a:solidFill>
          <a:ln w="12700">
            <a:solidFill>
              <a:schemeClr val="tx1"/>
            </a:solidFill>
            <a:miter lim="800000"/>
            <a:headEnd/>
            <a:tailEnd/>
          </a:ln>
        </p:spPr>
        <p:txBody>
          <a:bodyPr wrap="none" anchor="ctr"/>
          <a:lstStyle/>
          <a:p>
            <a:endParaRPr lang="en-US"/>
          </a:p>
        </p:txBody>
      </p:sp>
      <p:sp>
        <p:nvSpPr>
          <p:cNvPr id="125969" name="AutoShape 16"/>
          <p:cNvSpPr>
            <a:spLocks noChangeArrowheads="1"/>
          </p:cNvSpPr>
          <p:nvPr/>
        </p:nvSpPr>
        <p:spPr bwMode="auto">
          <a:xfrm>
            <a:off x="2751667" y="4119563"/>
            <a:ext cx="3640667" cy="6191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200" b="1">
                <a:latin typeface="Arial" charset="0"/>
              </a:rPr>
              <a:t>DIPOTONG DAN DISETOR</a:t>
            </a:r>
          </a:p>
          <a:p>
            <a:pPr algn="ctr" eaLnBrk="0" hangingPunct="0"/>
            <a:r>
              <a:rPr lang="en-US" sz="1200" b="1">
                <a:latin typeface="Arial" charset="0"/>
              </a:rPr>
              <a:t>OLEH KEPALA KANTOR </a:t>
            </a:r>
          </a:p>
          <a:p>
            <a:pPr algn="ctr" eaLnBrk="0" hangingPunct="0"/>
            <a:r>
              <a:rPr lang="en-US" sz="1200" b="1">
                <a:latin typeface="Arial" charset="0"/>
              </a:rPr>
              <a:t>LELANG  NEGARA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a:noFill/>
        </p:spPr>
        <p:txBody>
          <a:bodyPr/>
          <a:lstStyle/>
          <a:p>
            <a:fld id="{36FB6821-35E8-4A9E-9DBD-4902807BAB63}" type="slidenum">
              <a:rPr lang="en-US"/>
              <a:pPr/>
              <a:t>22</a:t>
            </a:fld>
            <a:endParaRPr lang="en-US"/>
          </a:p>
        </p:txBody>
      </p:sp>
      <p:sp>
        <p:nvSpPr>
          <p:cNvPr id="126979"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6980"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6981"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6982"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6983"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6984"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6985"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6986"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6987"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6988"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6989" name="AutoShape 12"/>
          <p:cNvSpPr>
            <a:spLocks noChangeArrowheads="1"/>
          </p:cNvSpPr>
          <p:nvPr/>
        </p:nvSpPr>
        <p:spPr bwMode="auto">
          <a:xfrm>
            <a:off x="914400" y="4238625"/>
            <a:ext cx="7315200" cy="141922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BILA PIHAK YANG MENGALIHKAN TIDAK</a:t>
            </a:r>
          </a:p>
          <a:p>
            <a:pPr algn="ctr" eaLnBrk="0" hangingPunct="0"/>
            <a:r>
              <a:rPr lang="en-US" sz="1600" b="1">
                <a:latin typeface="Arial" charset="0"/>
              </a:rPr>
              <a:t>MEMILIKI NPWP, MAKA NPWP DIISI DENGAN</a:t>
            </a:r>
          </a:p>
          <a:p>
            <a:pPr algn="ctr" eaLnBrk="0" hangingPunct="0"/>
            <a:r>
              <a:rPr lang="en-US" sz="1600" b="1">
                <a:latin typeface="Arial" charset="0"/>
              </a:rPr>
              <a:t>0.000.000.0.XXX</a:t>
            </a:r>
          </a:p>
          <a:p>
            <a:pPr algn="ctr" eaLnBrk="0" hangingPunct="0"/>
            <a:r>
              <a:rPr lang="en-US" sz="1600" b="1">
                <a:latin typeface="Arial" charset="0"/>
              </a:rPr>
              <a:t>(XXX ADALAH KODE KPP TEMPAT WP</a:t>
            </a:r>
          </a:p>
          <a:p>
            <a:pPr algn="ctr" eaLnBrk="0" hangingPunct="0"/>
            <a:r>
              <a:rPr lang="en-US" sz="1600" b="1">
                <a:latin typeface="Arial" charset="0"/>
              </a:rPr>
              <a:t>YG MENGALIHKAN BERTEMPAT TINGGAL</a:t>
            </a:r>
          </a:p>
        </p:txBody>
      </p:sp>
      <p:sp>
        <p:nvSpPr>
          <p:cNvPr id="126990" name="AutoShape 13"/>
          <p:cNvSpPr>
            <a:spLocks noChangeArrowheads="1"/>
          </p:cNvSpPr>
          <p:nvPr/>
        </p:nvSpPr>
        <p:spPr bwMode="auto">
          <a:xfrm>
            <a:off x="2548467" y="1319213"/>
            <a:ext cx="3843867" cy="447675"/>
          </a:xfrm>
          <a:prstGeom prst="roundRect">
            <a:avLst>
              <a:gd name="adj" fmla="val 1243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DALAM SSP HARUS</a:t>
            </a:r>
          </a:p>
          <a:p>
            <a:pPr algn="ctr" eaLnBrk="0" hangingPunct="0"/>
            <a:r>
              <a:rPr lang="en-US" sz="1600" b="1">
                <a:latin typeface="Arial" charset="0"/>
              </a:rPr>
              <a:t> DICANTUMKAN :</a:t>
            </a:r>
          </a:p>
        </p:txBody>
      </p:sp>
      <p:sp>
        <p:nvSpPr>
          <p:cNvPr id="126991" name="Rectangle 14"/>
          <p:cNvSpPr>
            <a:spLocks noChangeArrowheads="1"/>
          </p:cNvSpPr>
          <p:nvPr/>
        </p:nvSpPr>
        <p:spPr bwMode="auto">
          <a:xfrm>
            <a:off x="719667" y="176213"/>
            <a:ext cx="7704667" cy="619125"/>
          </a:xfrm>
          <a:prstGeom prst="rect">
            <a:avLst/>
          </a:prstGeom>
          <a:solidFill>
            <a:srgbClr val="FFFFE5"/>
          </a:solidFill>
          <a:ln w="12700">
            <a:solidFill>
              <a:schemeClr val="tx1"/>
            </a:solidFill>
            <a:miter lim="800000"/>
            <a:headEnd/>
            <a:tailEnd/>
          </a:ln>
        </p:spPr>
        <p:txBody>
          <a:bodyPr wrap="none" lIns="90488" tIns="44450" rIns="90488" bIns="44450" anchor="ctr"/>
          <a:lstStyle/>
          <a:p>
            <a:pPr algn="ctr" eaLnBrk="0" hangingPunct="0"/>
            <a:r>
              <a:rPr lang="en-US" sz="1400" b="1">
                <a:solidFill>
                  <a:srgbClr val="000000"/>
                </a:solidFill>
                <a:latin typeface="Arial" charset="0"/>
              </a:rPr>
              <a:t>TATA CARA PENGISIAN SSP SEHUBUNGAN </a:t>
            </a:r>
          </a:p>
          <a:p>
            <a:pPr algn="ctr" eaLnBrk="0" hangingPunct="0"/>
            <a:r>
              <a:rPr lang="en-US" sz="1400" b="1">
                <a:solidFill>
                  <a:srgbClr val="000000"/>
                </a:solidFill>
                <a:latin typeface="Arial" charset="0"/>
              </a:rPr>
              <a:t>DENGAN PENGALIHAN HAK ATAS TANAH </a:t>
            </a:r>
          </a:p>
          <a:p>
            <a:pPr algn="ctr" eaLnBrk="0" hangingPunct="0"/>
            <a:r>
              <a:rPr lang="en-US" sz="1400" b="1">
                <a:solidFill>
                  <a:srgbClr val="000000"/>
                </a:solidFill>
                <a:latin typeface="Arial" charset="0"/>
              </a:rPr>
              <a:t>DAN/ATAU BANGUNAN MILIK ORANG PRIBADI</a:t>
            </a:r>
          </a:p>
        </p:txBody>
      </p:sp>
      <p:sp>
        <p:nvSpPr>
          <p:cNvPr id="126992" name="AutoShape 15"/>
          <p:cNvSpPr>
            <a:spLocks noChangeArrowheads="1"/>
          </p:cNvSpPr>
          <p:nvPr/>
        </p:nvSpPr>
        <p:spPr bwMode="auto">
          <a:xfrm>
            <a:off x="889001" y="2409825"/>
            <a:ext cx="7395633" cy="1304925"/>
          </a:xfrm>
          <a:prstGeom prst="roundRect">
            <a:avLst>
              <a:gd name="adj" fmla="val 12431"/>
            </a:avLst>
          </a:prstGeom>
          <a:solidFill>
            <a:srgbClr val="CCFFFF"/>
          </a:solidFill>
          <a:ln w="12700">
            <a:solidFill>
              <a:schemeClr val="tx1"/>
            </a:solidFill>
            <a:round/>
            <a:headEnd/>
            <a:tailEnd/>
          </a:ln>
        </p:spPr>
        <p:txBody>
          <a:bodyPr wrap="none" lIns="90488" tIns="44450" rIns="90488" bIns="44450" anchor="ctr"/>
          <a:lstStyle/>
          <a:p>
            <a:pPr eaLnBrk="0" hangingPunct="0"/>
            <a:r>
              <a:rPr lang="en-US" sz="1600" b="1">
                <a:solidFill>
                  <a:srgbClr val="000000"/>
                </a:solidFill>
                <a:latin typeface="Arial" charset="0"/>
              </a:rPr>
              <a:t>-  NAMA, ALAMAT, DAN NPWP PIHAK YANG</a:t>
            </a:r>
          </a:p>
          <a:p>
            <a:pPr eaLnBrk="0" hangingPunct="0"/>
            <a:r>
              <a:rPr lang="en-US" sz="1600" b="1">
                <a:solidFill>
                  <a:srgbClr val="000000"/>
                </a:solidFill>
                <a:latin typeface="Arial" charset="0"/>
              </a:rPr>
              <a:t>   MENGALIHKAN.</a:t>
            </a:r>
          </a:p>
          <a:p>
            <a:pPr eaLnBrk="0" hangingPunct="0"/>
            <a:r>
              <a:rPr lang="en-US" sz="1600" b="1">
                <a:solidFill>
                  <a:srgbClr val="000000"/>
                </a:solidFill>
                <a:latin typeface="Arial" charset="0"/>
              </a:rPr>
              <a:t>-  LOKASI TANAH DAN/ATAU BANGUNAN</a:t>
            </a:r>
          </a:p>
          <a:p>
            <a:pPr eaLnBrk="0" hangingPunct="0"/>
            <a:r>
              <a:rPr lang="en-US" sz="1600" b="1">
                <a:solidFill>
                  <a:srgbClr val="000000"/>
                </a:solidFill>
                <a:latin typeface="Arial" charset="0"/>
              </a:rPr>
              <a:t>   YANG DIALIHKAN</a:t>
            </a:r>
          </a:p>
          <a:p>
            <a:pPr eaLnBrk="0" hangingPunct="0"/>
            <a:r>
              <a:rPr lang="en-US" sz="1600" b="1">
                <a:solidFill>
                  <a:srgbClr val="000000"/>
                </a:solidFill>
                <a:latin typeface="Arial" charset="0"/>
              </a:rPr>
              <a:t>-  NAMA PEMBELI</a:t>
            </a:r>
          </a:p>
        </p:txBody>
      </p:sp>
      <p:sp>
        <p:nvSpPr>
          <p:cNvPr id="126993" name="Freeform 16"/>
          <p:cNvSpPr>
            <a:spLocks/>
          </p:cNvSpPr>
          <p:nvPr/>
        </p:nvSpPr>
        <p:spPr bwMode="auto">
          <a:xfrm>
            <a:off x="2844800" y="1885950"/>
            <a:ext cx="3456517" cy="401241"/>
          </a:xfrm>
          <a:custGeom>
            <a:avLst/>
            <a:gdLst>
              <a:gd name="T0" fmla="*/ 0 w 1633"/>
              <a:gd name="T1" fmla="*/ 168 h 337"/>
              <a:gd name="T2" fmla="*/ 348 w 1633"/>
              <a:gd name="T3" fmla="*/ 168 h 337"/>
              <a:gd name="T4" fmla="*/ 348 w 1633"/>
              <a:gd name="T5" fmla="*/ 0 h 337"/>
              <a:gd name="T6" fmla="*/ 1284 w 1633"/>
              <a:gd name="T7" fmla="*/ 0 h 337"/>
              <a:gd name="T8" fmla="*/ 1284 w 1633"/>
              <a:gd name="T9" fmla="*/ 168 h 337"/>
              <a:gd name="T10" fmla="*/ 1632 w 1633"/>
              <a:gd name="T11" fmla="*/ 168 h 337"/>
              <a:gd name="T12" fmla="*/ 816 w 1633"/>
              <a:gd name="T13" fmla="*/ 336 h 337"/>
              <a:gd name="T14" fmla="*/ 0 w 1633"/>
              <a:gd name="T15" fmla="*/ 168 h 337"/>
              <a:gd name="T16" fmla="*/ 0 60000 65536"/>
              <a:gd name="T17" fmla="*/ 0 60000 65536"/>
              <a:gd name="T18" fmla="*/ 0 60000 65536"/>
              <a:gd name="T19" fmla="*/ 0 60000 65536"/>
              <a:gd name="T20" fmla="*/ 0 60000 65536"/>
              <a:gd name="T21" fmla="*/ 0 60000 65536"/>
              <a:gd name="T22" fmla="*/ 0 60000 65536"/>
              <a:gd name="T23" fmla="*/ 0 60000 65536"/>
              <a:gd name="T24" fmla="*/ 0 w 1633"/>
              <a:gd name="T25" fmla="*/ 0 h 337"/>
              <a:gd name="T26" fmla="*/ 1633 w 1633"/>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3" h="337">
                <a:moveTo>
                  <a:pt x="0" y="168"/>
                </a:moveTo>
                <a:lnTo>
                  <a:pt x="348" y="168"/>
                </a:lnTo>
                <a:lnTo>
                  <a:pt x="348" y="0"/>
                </a:lnTo>
                <a:lnTo>
                  <a:pt x="1284" y="0"/>
                </a:lnTo>
                <a:lnTo>
                  <a:pt x="1284" y="168"/>
                </a:lnTo>
                <a:lnTo>
                  <a:pt x="1632" y="168"/>
                </a:lnTo>
                <a:lnTo>
                  <a:pt x="816" y="336"/>
                </a:lnTo>
                <a:lnTo>
                  <a:pt x="0" y="168"/>
                </a:lnTo>
              </a:path>
            </a:pathLst>
          </a:custGeom>
          <a:solidFill>
            <a:schemeClr val="bg1"/>
          </a:solidFill>
          <a:ln w="12700" cap="rnd">
            <a:solidFill>
              <a:schemeClr val="tx1"/>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a:noFill/>
        </p:spPr>
        <p:txBody>
          <a:bodyPr/>
          <a:lstStyle/>
          <a:p>
            <a:fld id="{3BE2FE2B-85B5-429F-84B2-F945A20F5CEE}" type="slidenum">
              <a:rPr lang="en-US"/>
              <a:pPr/>
              <a:t>23</a:t>
            </a:fld>
            <a:endParaRPr lang="en-US"/>
          </a:p>
        </p:txBody>
      </p:sp>
      <p:pic>
        <p:nvPicPr>
          <p:cNvPr id="128003" name="Picture 18" descr="bd05085_"/>
          <p:cNvPicPr>
            <a:picLocks noChangeAspect="1" noChangeArrowheads="1"/>
          </p:cNvPicPr>
          <p:nvPr/>
        </p:nvPicPr>
        <p:blipFill>
          <a:blip r:embed="rId3" cstate="print"/>
          <a:srcRect/>
          <a:stretch>
            <a:fillRect/>
          </a:stretch>
        </p:blipFill>
        <p:spPr bwMode="auto">
          <a:xfrm>
            <a:off x="2362200" y="5181600"/>
            <a:ext cx="5562600" cy="1447800"/>
          </a:xfrm>
          <a:prstGeom prst="rect">
            <a:avLst/>
          </a:prstGeom>
          <a:noFill/>
          <a:ln w="9525">
            <a:noFill/>
            <a:miter lim="800000"/>
            <a:headEnd/>
            <a:tailEnd/>
          </a:ln>
        </p:spPr>
      </p:pic>
      <p:pic>
        <p:nvPicPr>
          <p:cNvPr id="128004" name="Picture 3" descr="31"/>
          <p:cNvPicPr>
            <a:picLocks noChangeAspect="1" noChangeArrowheads="1" noCrop="1"/>
          </p:cNvPicPr>
          <p:nvPr/>
        </p:nvPicPr>
        <p:blipFill>
          <a:blip r:embed="rId4" cstate="print"/>
          <a:srcRect/>
          <a:stretch>
            <a:fillRect/>
          </a:stretch>
        </p:blipFill>
        <p:spPr bwMode="auto">
          <a:xfrm>
            <a:off x="1447800" y="5562600"/>
            <a:ext cx="1143000" cy="1066800"/>
          </a:xfrm>
          <a:prstGeom prst="rect">
            <a:avLst/>
          </a:prstGeom>
          <a:noFill/>
          <a:ln w="9525">
            <a:noFill/>
            <a:miter lim="800000"/>
            <a:headEnd/>
            <a:tailEnd/>
          </a:ln>
        </p:spPr>
      </p:pic>
      <p:sp>
        <p:nvSpPr>
          <p:cNvPr id="128005"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8006"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8007"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8008" name="Rectangle 7"/>
          <p:cNvSpPr>
            <a:spLocks noChangeArrowheads="1"/>
          </p:cNvSpPr>
          <p:nvPr/>
        </p:nvSpPr>
        <p:spPr bwMode="auto">
          <a:xfrm>
            <a:off x="3200400" y="6343650"/>
            <a:ext cx="2844800" cy="514350"/>
          </a:xfrm>
          <a:prstGeom prst="rect">
            <a:avLst/>
          </a:prstGeom>
          <a:noFill/>
          <a:ln w="9525">
            <a:noFill/>
            <a:miter lim="800000"/>
            <a:headEnd/>
            <a:tailEnd/>
          </a:ln>
        </p:spPr>
        <p:txBody>
          <a:bodyPr wrap="none" anchor="ctr"/>
          <a:lstStyle/>
          <a:p>
            <a:endParaRPr lang="en-US"/>
          </a:p>
        </p:txBody>
      </p:sp>
      <p:sp>
        <p:nvSpPr>
          <p:cNvPr id="128009"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8010" name="AutoShape 9"/>
          <p:cNvSpPr>
            <a:spLocks noChangeArrowheads="1"/>
          </p:cNvSpPr>
          <p:nvPr/>
        </p:nvSpPr>
        <p:spPr bwMode="auto">
          <a:xfrm>
            <a:off x="2209800" y="3962400"/>
            <a:ext cx="4800600" cy="762000"/>
          </a:xfrm>
          <a:prstGeom prst="roundRect">
            <a:avLst>
              <a:gd name="adj" fmla="val 12421"/>
            </a:avLst>
          </a:prstGeom>
          <a:solidFill>
            <a:schemeClr val="accent1"/>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BERLAKU PER 1 AGUSTUS 2008</a:t>
            </a:r>
          </a:p>
        </p:txBody>
      </p:sp>
      <p:sp>
        <p:nvSpPr>
          <p:cNvPr id="128011" name="AutoShape 10"/>
          <p:cNvSpPr>
            <a:spLocks noChangeArrowheads="1"/>
          </p:cNvSpPr>
          <p:nvPr/>
        </p:nvSpPr>
        <p:spPr bwMode="auto">
          <a:xfrm>
            <a:off x="3886200" y="3581400"/>
            <a:ext cx="1371600" cy="381000"/>
          </a:xfrm>
          <a:prstGeom prst="downArrow">
            <a:avLst>
              <a:gd name="adj1" fmla="val 75009"/>
              <a:gd name="adj2" fmla="val 61380"/>
            </a:avLst>
          </a:prstGeom>
          <a:solidFill>
            <a:schemeClr val="tx1"/>
          </a:solidFill>
          <a:ln w="9525">
            <a:solidFill>
              <a:schemeClr val="tx1"/>
            </a:solidFill>
            <a:miter lim="800000"/>
            <a:headEnd/>
            <a:tailEnd/>
          </a:ln>
        </p:spPr>
        <p:txBody>
          <a:bodyPr wrap="none" anchor="ctr"/>
          <a:lstStyle/>
          <a:p>
            <a:endParaRPr lang="en-US"/>
          </a:p>
        </p:txBody>
      </p:sp>
      <p:sp>
        <p:nvSpPr>
          <p:cNvPr id="128012" name="Rectangle 11"/>
          <p:cNvSpPr>
            <a:spLocks noChangeArrowheads="1"/>
          </p:cNvSpPr>
          <p:nvPr/>
        </p:nvSpPr>
        <p:spPr bwMode="auto">
          <a:xfrm>
            <a:off x="1676400" y="1866900"/>
            <a:ext cx="6019800" cy="571500"/>
          </a:xfrm>
          <a:prstGeom prst="rect">
            <a:avLst/>
          </a:prstGeom>
          <a:solidFill>
            <a:srgbClr val="FFFFA8"/>
          </a:solidFill>
          <a:ln w="12700">
            <a:solidFill>
              <a:schemeClr val="tx1"/>
            </a:solidFill>
            <a:miter lim="800000"/>
            <a:headEnd/>
            <a:tailEnd/>
          </a:ln>
        </p:spPr>
        <p:txBody>
          <a:bodyPr wrap="none" lIns="90488" tIns="44450" rIns="90488" bIns="44450" anchor="ctr"/>
          <a:lstStyle/>
          <a:p>
            <a:pPr algn="ctr" eaLnBrk="0" hangingPunct="0">
              <a:spcBef>
                <a:spcPct val="20000"/>
              </a:spcBef>
            </a:pPr>
            <a:r>
              <a:rPr lang="en-US" sz="2600" b="1">
                <a:solidFill>
                  <a:srgbClr val="000000"/>
                </a:solidFill>
                <a:latin typeface="Arial" charset="0"/>
              </a:rPr>
              <a:t>DASAR HUKUM</a:t>
            </a:r>
          </a:p>
        </p:txBody>
      </p:sp>
      <p:sp>
        <p:nvSpPr>
          <p:cNvPr id="128013" name="AutoShape 12"/>
          <p:cNvSpPr>
            <a:spLocks noChangeArrowheads="1"/>
          </p:cNvSpPr>
          <p:nvPr/>
        </p:nvSpPr>
        <p:spPr bwMode="auto">
          <a:xfrm>
            <a:off x="812800" y="457200"/>
            <a:ext cx="7713133" cy="1066800"/>
          </a:xfrm>
          <a:prstGeom prst="roundRect">
            <a:avLst>
              <a:gd name="adj" fmla="val 2556"/>
            </a:avLst>
          </a:prstGeom>
          <a:solidFill>
            <a:srgbClr val="CCECFF"/>
          </a:solidFill>
          <a:ln w="12700">
            <a:solidFill>
              <a:schemeClr val="tx1"/>
            </a:solidFill>
            <a:round/>
            <a:headEnd/>
            <a:tailEnd/>
          </a:ln>
        </p:spPr>
        <p:txBody>
          <a:bodyPr wrap="none" lIns="90488" tIns="44450" rIns="90488" bIns="44450" anchor="ctr"/>
          <a:lstStyle/>
          <a:p>
            <a:pPr algn="ctr" eaLnBrk="0" hangingPunct="0"/>
            <a:r>
              <a:rPr lang="en-US" sz="2000" b="1">
                <a:solidFill>
                  <a:srgbClr val="000000"/>
                </a:solidFill>
                <a:latin typeface="Arial" charset="0"/>
              </a:rPr>
              <a:t>PAJAK PENGHASILAN ATAS </a:t>
            </a:r>
          </a:p>
          <a:p>
            <a:pPr algn="ctr" eaLnBrk="0" hangingPunct="0"/>
            <a:r>
              <a:rPr lang="en-US" sz="2000" b="1">
                <a:solidFill>
                  <a:srgbClr val="000000"/>
                </a:solidFill>
                <a:latin typeface="Arial" charset="0"/>
              </a:rPr>
              <a:t>PENGHASILAN ATAS USAHA JASA KONSTRUKSI</a:t>
            </a:r>
          </a:p>
        </p:txBody>
      </p:sp>
      <p:sp>
        <p:nvSpPr>
          <p:cNvPr id="128014" name="AutoShape 13"/>
          <p:cNvSpPr>
            <a:spLocks noChangeArrowheads="1"/>
          </p:cNvSpPr>
          <p:nvPr/>
        </p:nvSpPr>
        <p:spPr bwMode="auto">
          <a:xfrm>
            <a:off x="3581400" y="2476500"/>
            <a:ext cx="2032000" cy="342900"/>
          </a:xfrm>
          <a:prstGeom prst="downArrow">
            <a:avLst>
              <a:gd name="adj1" fmla="val 75009"/>
              <a:gd name="adj2" fmla="val 58481"/>
            </a:avLst>
          </a:prstGeom>
          <a:solidFill>
            <a:schemeClr val="tx1"/>
          </a:solidFill>
          <a:ln w="9525">
            <a:solidFill>
              <a:schemeClr val="tx1"/>
            </a:solidFill>
            <a:miter lim="800000"/>
            <a:headEnd/>
            <a:tailEnd/>
          </a:ln>
        </p:spPr>
        <p:txBody>
          <a:bodyPr wrap="none" anchor="ctr"/>
          <a:lstStyle/>
          <a:p>
            <a:endParaRPr lang="en-US"/>
          </a:p>
        </p:txBody>
      </p:sp>
      <p:sp>
        <p:nvSpPr>
          <p:cNvPr id="128015" name="AutoShape 14"/>
          <p:cNvSpPr>
            <a:spLocks noChangeArrowheads="1"/>
          </p:cNvSpPr>
          <p:nvPr/>
        </p:nvSpPr>
        <p:spPr bwMode="auto">
          <a:xfrm>
            <a:off x="1930400" y="2819400"/>
            <a:ext cx="5486400" cy="762000"/>
          </a:xfrm>
          <a:prstGeom prst="roundRect">
            <a:avLst>
              <a:gd name="adj" fmla="val 2556"/>
            </a:avLst>
          </a:prstGeom>
          <a:solidFill>
            <a:srgbClr val="CCFFFF"/>
          </a:solidFill>
          <a:ln w="12700">
            <a:solidFill>
              <a:schemeClr val="tx1"/>
            </a:solidFill>
            <a:round/>
            <a:headEnd/>
            <a:tailEnd/>
          </a:ln>
        </p:spPr>
        <p:txBody>
          <a:bodyPr wrap="none" lIns="90488" tIns="44450" rIns="90488" bIns="44450" anchor="ctr"/>
          <a:lstStyle/>
          <a:p>
            <a:pPr marL="381000" indent="-279400" algn="ctr" eaLnBrk="0" hangingPunct="0"/>
            <a:r>
              <a:rPr lang="en-US" sz="1400" b="1">
                <a:solidFill>
                  <a:srgbClr val="000000"/>
                </a:solidFill>
                <a:latin typeface="Arial" charset="0"/>
              </a:rPr>
              <a:t>PERATURAN PEMERINTAH NOMOR 51 TAHUN 2008</a:t>
            </a:r>
          </a:p>
          <a:p>
            <a:pPr marL="381000" indent="-279400" algn="ctr" eaLnBrk="0" hangingPunct="0"/>
            <a:r>
              <a:rPr lang="en-US" sz="1400" b="1">
                <a:solidFill>
                  <a:srgbClr val="000000"/>
                </a:solidFill>
                <a:latin typeface="Arial" charset="0"/>
              </a:rPr>
              <a:t>DAN PERUBAHANNYA YAITU PERATURAN PEMERINTAH </a:t>
            </a:r>
          </a:p>
          <a:p>
            <a:pPr marL="381000" indent="-279400" algn="ctr" eaLnBrk="0" hangingPunct="0"/>
            <a:r>
              <a:rPr lang="en-US" sz="1400" b="1">
                <a:solidFill>
                  <a:srgbClr val="000000"/>
                </a:solidFill>
                <a:latin typeface="Arial" charset="0"/>
              </a:rPr>
              <a:t>NOMOR 40 TAHUN 2009</a:t>
            </a:r>
          </a:p>
        </p:txBody>
      </p:sp>
      <p:pic>
        <p:nvPicPr>
          <p:cNvPr id="128016" name="Picture 15" descr="backhoe"/>
          <p:cNvPicPr>
            <a:picLocks noChangeAspect="1" noChangeArrowheads="1" noCrop="1"/>
          </p:cNvPicPr>
          <p:nvPr/>
        </p:nvPicPr>
        <p:blipFill>
          <a:blip r:embed="rId5" cstate="print"/>
          <a:srcRect/>
          <a:stretch>
            <a:fillRect/>
          </a:stretch>
        </p:blipFill>
        <p:spPr bwMode="auto">
          <a:xfrm>
            <a:off x="2133600" y="4572000"/>
            <a:ext cx="4038600" cy="2057400"/>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p:spPr>
        <p:txBody>
          <a:bodyPr/>
          <a:lstStyle/>
          <a:p>
            <a:fld id="{87764D3A-9C1A-4D20-AEC3-3907B1917759}" type="slidenum">
              <a:rPr lang="en-US"/>
              <a:pPr/>
              <a:t>24</a:t>
            </a:fld>
            <a:endParaRPr lang="en-US"/>
          </a:p>
        </p:txBody>
      </p:sp>
      <p:sp>
        <p:nvSpPr>
          <p:cNvPr id="129027"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9028"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9029"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29030"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29031" name="Rectangle 6"/>
          <p:cNvSpPr>
            <a:spLocks noGrp="1" noChangeArrowheads="1"/>
          </p:cNvSpPr>
          <p:nvPr>
            <p:ph type="title"/>
          </p:nvPr>
        </p:nvSpPr>
        <p:spPr>
          <a:xfrm>
            <a:off x="1308100" y="152400"/>
            <a:ext cx="7027333" cy="486966"/>
          </a:xfrm>
          <a:solidFill>
            <a:schemeClr val="accent1"/>
          </a:solidFill>
          <a:ln w="12700">
            <a:solidFill>
              <a:srgbClr val="993300"/>
            </a:solidFill>
          </a:ln>
        </p:spPr>
        <p:txBody>
          <a:bodyPr lIns="90488" tIns="44450" rIns="90488" bIns="44450" anchor="ctr"/>
          <a:lstStyle/>
          <a:p>
            <a:pPr eaLnBrk="1" hangingPunct="1"/>
            <a:r>
              <a:rPr lang="en-US" sz="2300" b="1" smtClean="0">
                <a:solidFill>
                  <a:schemeClr val="bg1"/>
                </a:solidFill>
                <a:latin typeface="Arial" charset="0"/>
              </a:rPr>
              <a:t>PENGERTIAN-PENGERTIAN</a:t>
            </a:r>
          </a:p>
        </p:txBody>
      </p:sp>
      <p:sp>
        <p:nvSpPr>
          <p:cNvPr id="129032" name="Rectangle 7"/>
          <p:cNvSpPr>
            <a:spLocks noChangeArrowheads="1"/>
          </p:cNvSpPr>
          <p:nvPr/>
        </p:nvSpPr>
        <p:spPr bwMode="auto">
          <a:xfrm>
            <a:off x="797985" y="775098"/>
            <a:ext cx="8005233" cy="834628"/>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sz="1600" b="1">
                <a:solidFill>
                  <a:srgbClr val="000000"/>
                </a:solidFill>
                <a:latin typeface="Arial" charset="0"/>
              </a:rPr>
              <a:t>Jasa Konstruksi adalah layanan jasa konsultansi perencanaan pekerjaan konstruksi, layanan jasa pelaksanaan pekerjaan konstruksi, dan layanan jasa konsultansi pengawasan konstruksi.</a:t>
            </a:r>
          </a:p>
        </p:txBody>
      </p:sp>
      <p:sp>
        <p:nvSpPr>
          <p:cNvPr id="129033" name="Rectangle 8"/>
          <p:cNvSpPr>
            <a:spLocks noChangeArrowheads="1"/>
          </p:cNvSpPr>
          <p:nvPr/>
        </p:nvSpPr>
        <p:spPr bwMode="auto">
          <a:xfrm>
            <a:off x="797985" y="4299348"/>
            <a:ext cx="8005233" cy="2097881"/>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sz="1600" b="1">
                <a:solidFill>
                  <a:srgbClr val="000000"/>
                </a:solidFill>
                <a:latin typeface="Arial" charset="0"/>
              </a:rPr>
              <a:t>Pelaksanaan Konstruksi adalah pemberian jasa oleh orang pribadi atau badan yang dinyatakan ahli yg p[rofesional di bidang pelaksanaan jasa konstruksi yg mampu menyelenggarakan kegiatannya utk mewujudkan suatu hasil perencanaan menjadi bentuk bangunan atau bentuk fisik lain, termasuk di dalamnya pekerjaan konstruksi terintegrasi yaitu penggabungan fungsi layanan dlm model penggabungan perencanaan, pengadaan, dan pembangunan (engineering, procurement and construction) serta model penggabungan perencanaan dan pembangunan (design and build).</a:t>
            </a:r>
          </a:p>
        </p:txBody>
      </p:sp>
      <p:sp>
        <p:nvSpPr>
          <p:cNvPr id="129034" name="Rectangle 9"/>
          <p:cNvSpPr>
            <a:spLocks noChangeArrowheads="1"/>
          </p:cNvSpPr>
          <p:nvPr/>
        </p:nvSpPr>
        <p:spPr bwMode="auto">
          <a:xfrm>
            <a:off x="787401" y="1689497"/>
            <a:ext cx="8005233" cy="1320874"/>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sz="1600" b="1">
                <a:solidFill>
                  <a:srgbClr val="000000"/>
                </a:solidFill>
                <a:latin typeface="Arial" charset="0"/>
              </a:rPr>
              <a:t>Pekerjaan Konstruksi adalah keseluruhan atau sebagian rangkaian kegiatan perencanaan dan/atau pelaksanaan beserta pengawasan yang mencakup pekerjaan arsitektural, sipil, mekanikal, elektrikal, dan tata lingkungan masing-masing beserta kelengkapannya, untuk mewujudkan suatu bangunan atau bentuk fisik lain.</a:t>
            </a:r>
          </a:p>
        </p:txBody>
      </p:sp>
      <p:pic>
        <p:nvPicPr>
          <p:cNvPr id="129035" name="Picture 10" descr="31"/>
          <p:cNvPicPr>
            <a:picLocks noChangeAspect="1" noChangeArrowheads="1" noCrop="1"/>
          </p:cNvPicPr>
          <p:nvPr/>
        </p:nvPicPr>
        <p:blipFill>
          <a:blip r:embed="rId3" cstate="print"/>
          <a:srcRect/>
          <a:stretch>
            <a:fillRect/>
          </a:stretch>
        </p:blipFill>
        <p:spPr bwMode="auto">
          <a:xfrm>
            <a:off x="0" y="6096000"/>
            <a:ext cx="762000" cy="762000"/>
          </a:xfrm>
          <a:prstGeom prst="rect">
            <a:avLst/>
          </a:prstGeom>
          <a:noFill/>
          <a:ln w="9525">
            <a:noFill/>
            <a:miter lim="800000"/>
            <a:headEnd/>
            <a:tailEnd/>
          </a:ln>
        </p:spPr>
      </p:pic>
      <p:sp>
        <p:nvSpPr>
          <p:cNvPr id="129036" name="Rectangle 11"/>
          <p:cNvSpPr>
            <a:spLocks noChangeArrowheads="1"/>
          </p:cNvSpPr>
          <p:nvPr/>
        </p:nvSpPr>
        <p:spPr bwMode="auto">
          <a:xfrm>
            <a:off x="787401" y="3111104"/>
            <a:ext cx="8005233" cy="1074653"/>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sz="1600" b="1">
                <a:solidFill>
                  <a:srgbClr val="000000"/>
                </a:solidFill>
                <a:latin typeface="Arial" charset="0"/>
              </a:rPr>
              <a:t>Perencanaan Konstruksi adalah pemberian jasa oleh orang pribadi  atau badan yang dinyatakan ahli yg profesional di bidang perencanaan jasa konstruksi yg mampu mewujudkan pekerjaan dalam bentuk dokumen perencanaan bangunan fisik lain.</a:t>
            </a:r>
          </a:p>
        </p:txBody>
      </p:sp>
    </p:spTree>
  </p:cSld>
  <p:clrMapOvr>
    <a:masterClrMapping/>
  </p:clrMapOvr>
  <p:transition spd="slow">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p>
            <a:fld id="{8A4C43C9-DBC0-42F4-BF72-2EE2614FFBD9}" type="slidenum">
              <a:rPr lang="en-US"/>
              <a:pPr/>
              <a:t>25</a:t>
            </a:fld>
            <a:endParaRPr lang="en-US"/>
          </a:p>
        </p:txBody>
      </p:sp>
      <p:sp>
        <p:nvSpPr>
          <p:cNvPr id="130051" name="Rectangle 2"/>
          <p:cNvSpPr>
            <a:spLocks noChangeArrowheads="1"/>
          </p:cNvSpPr>
          <p:nvPr/>
        </p:nvSpPr>
        <p:spPr bwMode="auto">
          <a:xfrm>
            <a:off x="711200" y="6610350"/>
            <a:ext cx="1828800" cy="514350"/>
          </a:xfrm>
          <a:prstGeom prst="rect">
            <a:avLst/>
          </a:prstGeom>
          <a:noFill/>
          <a:ln w="9525">
            <a:noFill/>
            <a:miter lim="800000"/>
            <a:headEnd/>
            <a:tailEnd/>
          </a:ln>
        </p:spPr>
        <p:txBody>
          <a:bodyPr wrap="none" anchor="ctr"/>
          <a:lstStyle/>
          <a:p>
            <a:endParaRPr lang="en-US"/>
          </a:p>
        </p:txBody>
      </p:sp>
      <p:sp>
        <p:nvSpPr>
          <p:cNvPr id="130052" name="Rectangle 3"/>
          <p:cNvSpPr>
            <a:spLocks noChangeArrowheads="1"/>
          </p:cNvSpPr>
          <p:nvPr/>
        </p:nvSpPr>
        <p:spPr bwMode="auto">
          <a:xfrm>
            <a:off x="3149600" y="6610350"/>
            <a:ext cx="2844800" cy="514350"/>
          </a:xfrm>
          <a:prstGeom prst="rect">
            <a:avLst/>
          </a:prstGeom>
          <a:noFill/>
          <a:ln w="9525">
            <a:noFill/>
            <a:miter lim="800000"/>
            <a:headEnd/>
            <a:tailEnd/>
          </a:ln>
        </p:spPr>
        <p:txBody>
          <a:bodyPr wrap="none" anchor="ctr"/>
          <a:lstStyle/>
          <a:p>
            <a:endParaRPr lang="en-US"/>
          </a:p>
        </p:txBody>
      </p:sp>
      <p:sp>
        <p:nvSpPr>
          <p:cNvPr id="130053" name="Rectangle 4"/>
          <p:cNvSpPr>
            <a:spLocks noChangeArrowheads="1"/>
          </p:cNvSpPr>
          <p:nvPr/>
        </p:nvSpPr>
        <p:spPr bwMode="auto">
          <a:xfrm>
            <a:off x="711200" y="6610350"/>
            <a:ext cx="1828800" cy="514350"/>
          </a:xfrm>
          <a:prstGeom prst="rect">
            <a:avLst/>
          </a:prstGeom>
          <a:noFill/>
          <a:ln w="9525">
            <a:noFill/>
            <a:miter lim="800000"/>
            <a:headEnd/>
            <a:tailEnd/>
          </a:ln>
        </p:spPr>
        <p:txBody>
          <a:bodyPr wrap="none" anchor="ctr"/>
          <a:lstStyle/>
          <a:p>
            <a:endParaRPr lang="en-US"/>
          </a:p>
        </p:txBody>
      </p:sp>
      <p:sp>
        <p:nvSpPr>
          <p:cNvPr id="130054" name="Rectangle 5"/>
          <p:cNvSpPr>
            <a:spLocks noChangeArrowheads="1"/>
          </p:cNvSpPr>
          <p:nvPr/>
        </p:nvSpPr>
        <p:spPr bwMode="auto">
          <a:xfrm>
            <a:off x="3149600" y="6610350"/>
            <a:ext cx="2844800" cy="514350"/>
          </a:xfrm>
          <a:prstGeom prst="rect">
            <a:avLst/>
          </a:prstGeom>
          <a:noFill/>
          <a:ln w="9525">
            <a:noFill/>
            <a:miter lim="800000"/>
            <a:headEnd/>
            <a:tailEnd/>
          </a:ln>
        </p:spPr>
        <p:txBody>
          <a:bodyPr wrap="none" anchor="ctr"/>
          <a:lstStyle/>
          <a:p>
            <a:endParaRPr lang="en-US"/>
          </a:p>
        </p:txBody>
      </p:sp>
      <p:sp>
        <p:nvSpPr>
          <p:cNvPr id="130055" name="Rectangle 6"/>
          <p:cNvSpPr>
            <a:spLocks noGrp="1" noChangeArrowheads="1"/>
          </p:cNvSpPr>
          <p:nvPr>
            <p:ph type="title"/>
          </p:nvPr>
        </p:nvSpPr>
        <p:spPr>
          <a:xfrm>
            <a:off x="859367" y="304800"/>
            <a:ext cx="7454900" cy="532210"/>
          </a:xfrm>
          <a:solidFill>
            <a:srgbClr val="CCECFF"/>
          </a:solidFill>
          <a:ln w="12700">
            <a:solidFill>
              <a:schemeClr val="tx1"/>
            </a:solidFill>
          </a:ln>
        </p:spPr>
        <p:txBody>
          <a:bodyPr lIns="90488" tIns="44450" rIns="90488" bIns="44450" anchor="ctr"/>
          <a:lstStyle/>
          <a:p>
            <a:pPr eaLnBrk="1" hangingPunct="1"/>
            <a:r>
              <a:rPr lang="en-US" sz="2300" b="1" smtClean="0">
                <a:solidFill>
                  <a:schemeClr val="tx1"/>
                </a:solidFill>
                <a:latin typeface="Arial" charset="0"/>
              </a:rPr>
              <a:t>PENGERTIAN-PENGERTIAN</a:t>
            </a:r>
          </a:p>
        </p:txBody>
      </p:sp>
      <p:sp>
        <p:nvSpPr>
          <p:cNvPr id="130056" name="Rectangle 7"/>
          <p:cNvSpPr>
            <a:spLocks noChangeArrowheads="1"/>
          </p:cNvSpPr>
          <p:nvPr/>
        </p:nvSpPr>
        <p:spPr bwMode="auto">
          <a:xfrm>
            <a:off x="757768" y="5292328"/>
            <a:ext cx="8005233" cy="643766"/>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b="1">
                <a:latin typeface="Arial" charset="0"/>
              </a:rPr>
              <a:t>Nilai Kontrak Jasa Konstruksi adalah nilai yang tercantum dalam suatu kontrak jasa konstruksi secara keseluruhan</a:t>
            </a:r>
          </a:p>
        </p:txBody>
      </p:sp>
      <p:pic>
        <p:nvPicPr>
          <p:cNvPr id="130057" name="Picture 8" descr="31"/>
          <p:cNvPicPr>
            <a:picLocks noChangeAspect="1" noChangeArrowheads="1" noCrop="1"/>
          </p:cNvPicPr>
          <p:nvPr/>
        </p:nvPicPr>
        <p:blipFill>
          <a:blip r:embed="rId3" cstate="print"/>
          <a:srcRect/>
          <a:stretch>
            <a:fillRect/>
          </a:stretch>
        </p:blipFill>
        <p:spPr bwMode="auto">
          <a:xfrm>
            <a:off x="0" y="6019800"/>
            <a:ext cx="762000" cy="762000"/>
          </a:xfrm>
          <a:prstGeom prst="rect">
            <a:avLst/>
          </a:prstGeom>
          <a:noFill/>
          <a:ln w="9525">
            <a:noFill/>
            <a:miter lim="800000"/>
            <a:headEnd/>
            <a:tailEnd/>
          </a:ln>
        </p:spPr>
      </p:pic>
      <p:sp>
        <p:nvSpPr>
          <p:cNvPr id="130058" name="Rectangle 9"/>
          <p:cNvSpPr>
            <a:spLocks noChangeArrowheads="1"/>
          </p:cNvSpPr>
          <p:nvPr/>
        </p:nvSpPr>
        <p:spPr bwMode="auto">
          <a:xfrm>
            <a:off x="762001" y="1420416"/>
            <a:ext cx="8005233" cy="1474763"/>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b="1">
                <a:latin typeface="Arial" charset="0"/>
              </a:rPr>
              <a:t>Pengawasan Konstruksi adalah pemberian jasa oleh orang pribadi  atau badan yang dinyatakan ahli yg profesional di bidang pengawasan jasa konstruksi, yg mampu melaksanakan pekerjaan pengawasan sejak awal pelaksanaan pekerjaan konstruksi sampai selesai dan diserahterimakan.</a:t>
            </a:r>
          </a:p>
        </p:txBody>
      </p:sp>
      <p:sp>
        <p:nvSpPr>
          <p:cNvPr id="130059" name="Rectangle 10"/>
          <p:cNvSpPr>
            <a:spLocks noChangeArrowheads="1"/>
          </p:cNvSpPr>
          <p:nvPr/>
        </p:nvSpPr>
        <p:spPr bwMode="auto">
          <a:xfrm>
            <a:off x="762000" y="3082528"/>
            <a:ext cx="8001000" cy="643766"/>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b="1">
                <a:latin typeface="Arial" charset="0"/>
              </a:rPr>
              <a:t>Pengguna Jasa adalah orang pribadi atau badan termasuk bentuk usaha tetap yang memerlukan layanan jasa konstruksi.</a:t>
            </a:r>
          </a:p>
        </p:txBody>
      </p:sp>
      <p:sp>
        <p:nvSpPr>
          <p:cNvPr id="130060" name="Rectangle 11"/>
          <p:cNvSpPr>
            <a:spLocks noChangeArrowheads="1"/>
          </p:cNvSpPr>
          <p:nvPr/>
        </p:nvSpPr>
        <p:spPr bwMode="auto">
          <a:xfrm>
            <a:off x="762000" y="3886200"/>
            <a:ext cx="8001000" cy="1197764"/>
          </a:xfrm>
          <a:prstGeom prst="rect">
            <a:avLst/>
          </a:prstGeom>
          <a:solidFill>
            <a:srgbClr val="FFFFA8"/>
          </a:solidFill>
          <a:ln w="12700">
            <a:solidFill>
              <a:schemeClr val="tx1"/>
            </a:solidFill>
            <a:miter lim="800000"/>
            <a:headEnd/>
            <a:tailEnd/>
          </a:ln>
        </p:spPr>
        <p:txBody>
          <a:bodyPr lIns="90488" tIns="44450" rIns="90488" bIns="44450">
            <a:spAutoFit/>
          </a:bodyPr>
          <a:lstStyle/>
          <a:p>
            <a:pPr algn="just" eaLnBrk="0" hangingPunct="0">
              <a:spcBef>
                <a:spcPct val="50000"/>
              </a:spcBef>
            </a:pPr>
            <a:r>
              <a:rPr lang="en-US" b="1">
                <a:latin typeface="Arial" charset="0"/>
              </a:rPr>
              <a:t>Penyedia jasa adalah orang perseorangan atau badan termasuk bentuk usaha tetap</a:t>
            </a:r>
            <a:r>
              <a:rPr lang="en-US">
                <a:latin typeface="Arial" charset="0"/>
              </a:rPr>
              <a:t>, </a:t>
            </a:r>
            <a:r>
              <a:rPr lang="en-US" b="1">
                <a:latin typeface="Arial" charset="0"/>
              </a:rPr>
              <a:t>yang kegiatan usahanya menyediakan layanan jasa kontruksi baik sebagai perencana konstruksi, pelaksana konstruksi, dan pengawas konstruksi maupun sub-subnya</a:t>
            </a:r>
          </a:p>
        </p:txBody>
      </p:sp>
    </p:spTree>
  </p:cSld>
  <p:clrMapOvr>
    <a:masterClrMapping/>
  </p:clrMapOvr>
  <p:transition spd="slow">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a:noFill/>
        </p:spPr>
        <p:txBody>
          <a:bodyPr/>
          <a:lstStyle/>
          <a:p>
            <a:fld id="{9CF40E8A-F43A-4FEA-9B48-C822EF8E8E6D}" type="slidenum">
              <a:rPr lang="en-US"/>
              <a:pPr/>
              <a:t>26</a:t>
            </a:fld>
            <a:endParaRPr lang="en-US"/>
          </a:p>
        </p:txBody>
      </p:sp>
      <p:sp>
        <p:nvSpPr>
          <p:cNvPr id="131075" name="AutoShape 2"/>
          <p:cNvSpPr>
            <a:spLocks noChangeArrowheads="1"/>
          </p:cNvSpPr>
          <p:nvPr/>
        </p:nvSpPr>
        <p:spPr bwMode="auto">
          <a:xfrm>
            <a:off x="4288368" y="3086100"/>
            <a:ext cx="512233" cy="1028700"/>
          </a:xfrm>
          <a:prstGeom prst="downArrow">
            <a:avLst>
              <a:gd name="adj1" fmla="val 50000"/>
              <a:gd name="adj2" fmla="val 40165"/>
            </a:avLst>
          </a:prstGeom>
          <a:solidFill>
            <a:schemeClr val="bg2"/>
          </a:solidFill>
          <a:ln w="9525">
            <a:noFill/>
            <a:miter lim="800000"/>
            <a:headEnd/>
            <a:tailEnd/>
          </a:ln>
        </p:spPr>
        <p:txBody>
          <a:bodyPr wrap="none" anchor="ctr"/>
          <a:lstStyle/>
          <a:p>
            <a:endParaRPr lang="en-US"/>
          </a:p>
        </p:txBody>
      </p:sp>
      <p:sp>
        <p:nvSpPr>
          <p:cNvPr id="131076" name="AutoShape 3"/>
          <p:cNvSpPr>
            <a:spLocks noChangeArrowheads="1"/>
          </p:cNvSpPr>
          <p:nvPr/>
        </p:nvSpPr>
        <p:spPr bwMode="auto">
          <a:xfrm>
            <a:off x="7209368" y="3048000"/>
            <a:ext cx="512233" cy="1028700"/>
          </a:xfrm>
          <a:prstGeom prst="downArrow">
            <a:avLst>
              <a:gd name="adj1" fmla="val 50000"/>
              <a:gd name="adj2" fmla="val 40165"/>
            </a:avLst>
          </a:prstGeom>
          <a:solidFill>
            <a:schemeClr val="bg2"/>
          </a:solidFill>
          <a:ln w="9525">
            <a:noFill/>
            <a:miter lim="800000"/>
            <a:headEnd/>
            <a:tailEnd/>
          </a:ln>
        </p:spPr>
        <p:txBody>
          <a:bodyPr wrap="none" anchor="ctr"/>
          <a:lstStyle/>
          <a:p>
            <a:endParaRPr lang="en-US"/>
          </a:p>
        </p:txBody>
      </p:sp>
      <p:sp>
        <p:nvSpPr>
          <p:cNvPr id="131077" name="AutoShape 4"/>
          <p:cNvSpPr>
            <a:spLocks noChangeArrowheads="1"/>
          </p:cNvSpPr>
          <p:nvPr/>
        </p:nvSpPr>
        <p:spPr bwMode="auto">
          <a:xfrm>
            <a:off x="1524001" y="3048000"/>
            <a:ext cx="512233" cy="1028700"/>
          </a:xfrm>
          <a:prstGeom prst="downArrow">
            <a:avLst>
              <a:gd name="adj1" fmla="val 50000"/>
              <a:gd name="adj2" fmla="val 40165"/>
            </a:avLst>
          </a:prstGeom>
          <a:solidFill>
            <a:schemeClr val="bg2"/>
          </a:solidFill>
          <a:ln w="9525">
            <a:noFill/>
            <a:miter lim="800000"/>
            <a:headEnd/>
            <a:tailEnd/>
          </a:ln>
        </p:spPr>
        <p:txBody>
          <a:bodyPr wrap="none" anchor="ctr"/>
          <a:lstStyle/>
          <a:p>
            <a:endParaRPr lang="en-US"/>
          </a:p>
        </p:txBody>
      </p:sp>
      <p:sp>
        <p:nvSpPr>
          <p:cNvPr id="131078" name="Rectangle 5"/>
          <p:cNvSpPr>
            <a:spLocks noChangeArrowheads="1"/>
          </p:cNvSpPr>
          <p:nvPr/>
        </p:nvSpPr>
        <p:spPr bwMode="auto">
          <a:xfrm>
            <a:off x="1989667" y="1371600"/>
            <a:ext cx="5200651" cy="504825"/>
          </a:xfrm>
          <a:prstGeom prst="rect">
            <a:avLst/>
          </a:prstGeom>
          <a:solidFill>
            <a:srgbClr val="CCECFF"/>
          </a:solidFill>
          <a:ln w="12700">
            <a:solidFill>
              <a:schemeClr val="tx1"/>
            </a:solidFill>
            <a:miter lim="800000"/>
            <a:headEnd/>
            <a:tailEnd/>
          </a:ln>
        </p:spPr>
        <p:txBody>
          <a:bodyPr wrap="none" lIns="90488" tIns="44450" rIns="90488" bIns="44450" anchor="ctr"/>
          <a:lstStyle/>
          <a:p>
            <a:pPr algn="ctr" eaLnBrk="0" hangingPunct="0"/>
            <a:r>
              <a:rPr lang="en-US" sz="2000" b="1">
                <a:solidFill>
                  <a:srgbClr val="000000"/>
                </a:solidFill>
                <a:latin typeface="Arial" charset="0"/>
              </a:rPr>
              <a:t>SUBJEK PAJAK</a:t>
            </a:r>
          </a:p>
        </p:txBody>
      </p:sp>
      <p:sp>
        <p:nvSpPr>
          <p:cNvPr id="131079" name="AutoShape 6"/>
          <p:cNvSpPr>
            <a:spLocks noChangeArrowheads="1"/>
          </p:cNvSpPr>
          <p:nvPr/>
        </p:nvSpPr>
        <p:spPr bwMode="auto">
          <a:xfrm>
            <a:off x="444500" y="2628900"/>
            <a:ext cx="2514600" cy="447675"/>
          </a:xfrm>
          <a:prstGeom prst="roundRect">
            <a:avLst>
              <a:gd name="adj" fmla="val 12421"/>
            </a:avLst>
          </a:prstGeom>
          <a:solidFill>
            <a:srgbClr val="6699FF"/>
          </a:solidFill>
          <a:ln w="12700">
            <a:solidFill>
              <a:schemeClr val="tx1"/>
            </a:solidFill>
            <a:round/>
            <a:headEnd/>
            <a:tailEnd/>
          </a:ln>
        </p:spPr>
        <p:txBody>
          <a:bodyPr wrap="none" lIns="90488" tIns="44450" rIns="90488" bIns="44450" anchor="ctr"/>
          <a:lstStyle/>
          <a:p>
            <a:pPr algn="ctr" eaLnBrk="0" hangingPunct="0"/>
            <a:r>
              <a:rPr lang="en-US" sz="2000" b="1">
                <a:latin typeface="Arial" charset="0"/>
              </a:rPr>
              <a:t>WP Orang Pribadi</a:t>
            </a:r>
          </a:p>
        </p:txBody>
      </p:sp>
      <p:sp>
        <p:nvSpPr>
          <p:cNvPr id="131080" name="AutoShape 7"/>
          <p:cNvSpPr>
            <a:spLocks noChangeArrowheads="1"/>
          </p:cNvSpPr>
          <p:nvPr/>
        </p:nvSpPr>
        <p:spPr bwMode="auto">
          <a:xfrm>
            <a:off x="5969000" y="2615804"/>
            <a:ext cx="2514600" cy="447675"/>
          </a:xfrm>
          <a:prstGeom prst="roundRect">
            <a:avLst>
              <a:gd name="adj" fmla="val 12421"/>
            </a:avLst>
          </a:prstGeom>
          <a:solidFill>
            <a:srgbClr val="6699FF"/>
          </a:solidFill>
          <a:ln w="12700">
            <a:solidFill>
              <a:schemeClr val="tx1"/>
            </a:solidFill>
            <a:round/>
            <a:headEnd/>
            <a:tailEnd/>
          </a:ln>
        </p:spPr>
        <p:txBody>
          <a:bodyPr wrap="none" lIns="90488" tIns="44450" rIns="90488" bIns="44450" anchor="ctr"/>
          <a:lstStyle/>
          <a:p>
            <a:pPr algn="ctr" eaLnBrk="0" hangingPunct="0"/>
            <a:r>
              <a:rPr lang="en-US" sz="2000" b="1">
                <a:latin typeface="Arial" charset="0"/>
              </a:rPr>
              <a:t>BUT</a:t>
            </a:r>
          </a:p>
        </p:txBody>
      </p:sp>
      <p:sp>
        <p:nvSpPr>
          <p:cNvPr id="131081" name="Rectangle 8"/>
          <p:cNvSpPr>
            <a:spLocks noChangeArrowheads="1"/>
          </p:cNvSpPr>
          <p:nvPr/>
        </p:nvSpPr>
        <p:spPr bwMode="auto">
          <a:xfrm>
            <a:off x="1016000" y="4286250"/>
            <a:ext cx="7232651" cy="1085850"/>
          </a:xfrm>
          <a:prstGeom prst="rect">
            <a:avLst/>
          </a:prstGeom>
          <a:solidFill>
            <a:srgbClr val="FFFFCC"/>
          </a:solidFill>
          <a:ln w="12700">
            <a:solidFill>
              <a:schemeClr val="tx1"/>
            </a:solidFill>
            <a:miter lim="800000"/>
            <a:headEnd/>
            <a:tailEnd/>
          </a:ln>
        </p:spPr>
        <p:txBody>
          <a:bodyPr wrap="none" lIns="90488" tIns="44450" rIns="90488" bIns="44450" anchor="ctr"/>
          <a:lstStyle/>
          <a:p>
            <a:pPr marL="381000" indent="-190500" eaLnBrk="0" hangingPunct="0"/>
            <a:r>
              <a:rPr lang="en-US" sz="2000" b="1">
                <a:solidFill>
                  <a:srgbClr val="336600"/>
                </a:solidFill>
                <a:latin typeface="Arial" charset="0"/>
              </a:rPr>
              <a:t>- 	JASA PERENCANAAN KONSTRUKSI</a:t>
            </a:r>
          </a:p>
          <a:p>
            <a:pPr marL="381000" indent="-190500" eaLnBrk="0" hangingPunct="0"/>
            <a:r>
              <a:rPr lang="en-US" sz="2000" b="1">
                <a:solidFill>
                  <a:srgbClr val="336600"/>
                </a:solidFill>
                <a:latin typeface="Arial" charset="0"/>
              </a:rPr>
              <a:t>- 	JASA PELAKSANAAN KONSTRUKSI</a:t>
            </a:r>
          </a:p>
          <a:p>
            <a:pPr marL="381000" indent="-190500" eaLnBrk="0" hangingPunct="0"/>
            <a:r>
              <a:rPr lang="en-US" sz="2000" b="1">
                <a:solidFill>
                  <a:srgbClr val="336600"/>
                </a:solidFill>
                <a:latin typeface="Arial" charset="0"/>
              </a:rPr>
              <a:t>- 	JASA PENGAWASAN KONSTRUKSI</a:t>
            </a:r>
          </a:p>
        </p:txBody>
      </p:sp>
      <p:sp>
        <p:nvSpPr>
          <p:cNvPr id="131082" name="AutoShape 9"/>
          <p:cNvSpPr>
            <a:spLocks noChangeArrowheads="1"/>
          </p:cNvSpPr>
          <p:nvPr/>
        </p:nvSpPr>
        <p:spPr bwMode="auto">
          <a:xfrm>
            <a:off x="914400" y="3429000"/>
            <a:ext cx="7416800" cy="395288"/>
          </a:xfrm>
          <a:prstGeom prst="roundRect">
            <a:avLst>
              <a:gd name="adj" fmla="val 12421"/>
            </a:avLst>
          </a:prstGeom>
          <a:solidFill>
            <a:srgbClr val="FFFFA8"/>
          </a:solidFill>
          <a:ln w="12700">
            <a:solidFill>
              <a:schemeClr val="tx1"/>
            </a:solidFill>
            <a:round/>
            <a:headEnd/>
            <a:tailEnd/>
          </a:ln>
        </p:spPr>
        <p:txBody>
          <a:bodyPr wrap="none" lIns="90488" tIns="44450" rIns="90488" bIns="44450" anchor="ctr"/>
          <a:lstStyle/>
          <a:p>
            <a:pPr algn="ctr" eaLnBrk="0" hangingPunct="0"/>
            <a:r>
              <a:rPr lang="en-US" sz="2000" b="1">
                <a:solidFill>
                  <a:srgbClr val="000000"/>
                </a:solidFill>
                <a:latin typeface="Arial" charset="0"/>
              </a:rPr>
              <a:t>YANG BERGERAK DI BIDANG</a:t>
            </a:r>
          </a:p>
        </p:txBody>
      </p:sp>
      <p:sp>
        <p:nvSpPr>
          <p:cNvPr id="131083" name="Rectangle 10"/>
          <p:cNvSpPr>
            <a:spLocks noChangeArrowheads="1"/>
          </p:cNvSpPr>
          <p:nvPr/>
        </p:nvSpPr>
        <p:spPr bwMode="auto">
          <a:xfrm>
            <a:off x="2438400" y="2057400"/>
            <a:ext cx="4191000" cy="152400"/>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1084" name="AutoShape 11"/>
          <p:cNvSpPr>
            <a:spLocks noChangeArrowheads="1"/>
          </p:cNvSpPr>
          <p:nvPr/>
        </p:nvSpPr>
        <p:spPr bwMode="auto">
          <a:xfrm>
            <a:off x="2338917" y="21717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31085" name="AutoShape 12"/>
          <p:cNvSpPr>
            <a:spLocks noChangeArrowheads="1"/>
          </p:cNvSpPr>
          <p:nvPr/>
        </p:nvSpPr>
        <p:spPr bwMode="auto">
          <a:xfrm>
            <a:off x="6320367" y="21717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31086" name="Rectangle 13"/>
          <p:cNvSpPr>
            <a:spLocks noChangeArrowheads="1"/>
          </p:cNvSpPr>
          <p:nvPr/>
        </p:nvSpPr>
        <p:spPr bwMode="auto">
          <a:xfrm>
            <a:off x="1422400" y="342900"/>
            <a:ext cx="6197600" cy="742950"/>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sz="2400" b="1">
                <a:solidFill>
                  <a:srgbClr val="000000"/>
                </a:solidFill>
                <a:latin typeface="Arial" charset="0"/>
              </a:rPr>
              <a:t>SUBJEK PAJAK </a:t>
            </a:r>
          </a:p>
          <a:p>
            <a:pPr algn="ctr" eaLnBrk="0" hangingPunct="0"/>
            <a:r>
              <a:rPr lang="en-US" sz="2400" b="1">
                <a:solidFill>
                  <a:srgbClr val="000000"/>
                </a:solidFill>
                <a:latin typeface="Arial" charset="0"/>
              </a:rPr>
              <a:t>USAHA JASA KONSTRUKSI</a:t>
            </a:r>
          </a:p>
        </p:txBody>
      </p:sp>
      <p:pic>
        <p:nvPicPr>
          <p:cNvPr id="131087" name="Picture 18" descr="bd05085_"/>
          <p:cNvPicPr>
            <a:picLocks noChangeAspect="1" noChangeArrowheads="1"/>
          </p:cNvPicPr>
          <p:nvPr/>
        </p:nvPicPr>
        <p:blipFill>
          <a:blip r:embed="rId3" cstate="print"/>
          <a:srcRect/>
          <a:stretch>
            <a:fillRect/>
          </a:stretch>
        </p:blipFill>
        <p:spPr bwMode="auto">
          <a:xfrm>
            <a:off x="381001" y="5562600"/>
            <a:ext cx="2148417" cy="1058466"/>
          </a:xfrm>
          <a:prstGeom prst="rect">
            <a:avLst/>
          </a:prstGeom>
          <a:noFill/>
          <a:ln w="9525">
            <a:noFill/>
            <a:miter lim="800000"/>
            <a:headEnd/>
            <a:tailEnd/>
          </a:ln>
        </p:spPr>
      </p:pic>
      <p:pic>
        <p:nvPicPr>
          <p:cNvPr id="131088" name="Picture 15" descr="backhoe"/>
          <p:cNvPicPr>
            <a:picLocks noChangeAspect="1" noChangeArrowheads="1" noCrop="1"/>
          </p:cNvPicPr>
          <p:nvPr/>
        </p:nvPicPr>
        <p:blipFill>
          <a:blip r:embed="rId4" cstate="print"/>
          <a:srcRect/>
          <a:stretch>
            <a:fillRect/>
          </a:stretch>
        </p:blipFill>
        <p:spPr bwMode="auto">
          <a:xfrm>
            <a:off x="0" y="5638800"/>
            <a:ext cx="2133600" cy="1028700"/>
          </a:xfrm>
          <a:prstGeom prst="rect">
            <a:avLst/>
          </a:prstGeom>
          <a:noFill/>
          <a:ln w="9525">
            <a:noFill/>
            <a:miter lim="800000"/>
            <a:headEnd/>
            <a:tailEnd/>
          </a:ln>
        </p:spPr>
      </p:pic>
      <p:pic>
        <p:nvPicPr>
          <p:cNvPr id="131089" name="Picture 16" descr="2_workers"/>
          <p:cNvPicPr>
            <a:picLocks noChangeAspect="1" noChangeArrowheads="1" noCrop="1"/>
          </p:cNvPicPr>
          <p:nvPr/>
        </p:nvPicPr>
        <p:blipFill>
          <a:blip r:embed="rId5" cstate="print"/>
          <a:srcRect/>
          <a:stretch>
            <a:fillRect/>
          </a:stretch>
        </p:blipFill>
        <p:spPr bwMode="auto">
          <a:xfrm>
            <a:off x="2057400" y="6172200"/>
            <a:ext cx="6858000" cy="685800"/>
          </a:xfrm>
          <a:prstGeom prst="rect">
            <a:avLst/>
          </a:prstGeom>
          <a:noFill/>
          <a:ln w="9525">
            <a:noFill/>
            <a:miter lim="800000"/>
            <a:headEnd/>
            <a:tailEnd/>
          </a:ln>
        </p:spPr>
      </p:pic>
      <p:sp>
        <p:nvSpPr>
          <p:cNvPr id="131090" name="AutoShape 17"/>
          <p:cNvSpPr>
            <a:spLocks noChangeArrowheads="1"/>
          </p:cNvSpPr>
          <p:nvPr/>
        </p:nvSpPr>
        <p:spPr bwMode="auto">
          <a:xfrm>
            <a:off x="3200400" y="2625329"/>
            <a:ext cx="2514600" cy="447675"/>
          </a:xfrm>
          <a:prstGeom prst="roundRect">
            <a:avLst>
              <a:gd name="adj" fmla="val 12421"/>
            </a:avLst>
          </a:prstGeom>
          <a:solidFill>
            <a:srgbClr val="6699FF"/>
          </a:solidFill>
          <a:ln w="12700">
            <a:solidFill>
              <a:schemeClr val="tx1"/>
            </a:solidFill>
            <a:round/>
            <a:headEnd/>
            <a:tailEnd/>
          </a:ln>
        </p:spPr>
        <p:txBody>
          <a:bodyPr wrap="none" lIns="90488" tIns="44450" rIns="90488" bIns="44450" anchor="ctr"/>
          <a:lstStyle/>
          <a:p>
            <a:pPr algn="ctr" eaLnBrk="0" hangingPunct="0"/>
            <a:r>
              <a:rPr lang="en-US" sz="2000" b="1">
                <a:latin typeface="Arial" charset="0"/>
              </a:rPr>
              <a:t>WP Badan</a:t>
            </a:r>
          </a:p>
        </p:txBody>
      </p:sp>
      <p:sp>
        <p:nvSpPr>
          <p:cNvPr id="131091" name="AutoShape 18"/>
          <p:cNvSpPr>
            <a:spLocks noChangeArrowheads="1"/>
          </p:cNvSpPr>
          <p:nvPr/>
        </p:nvSpPr>
        <p:spPr bwMode="auto">
          <a:xfrm>
            <a:off x="4191000" y="2158604"/>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Tree>
  </p:cSld>
  <p:clrMapOvr>
    <a:masterClrMapping/>
  </p:clrMapOvr>
  <p:transition spd="slow">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2"/>
          </p:nvPr>
        </p:nvSpPr>
        <p:spPr>
          <a:noFill/>
        </p:spPr>
        <p:txBody>
          <a:bodyPr/>
          <a:lstStyle/>
          <a:p>
            <a:fld id="{75E08D59-ADE9-445F-BD50-86A2D8D4DEF3}" type="slidenum">
              <a:rPr lang="en-US"/>
              <a:pPr/>
              <a:t>27</a:t>
            </a:fld>
            <a:endParaRPr lang="en-US"/>
          </a:p>
        </p:txBody>
      </p:sp>
      <p:sp>
        <p:nvSpPr>
          <p:cNvPr id="132099"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2100"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2101"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2102"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2103" name="Rectangle 6"/>
          <p:cNvSpPr>
            <a:spLocks noChangeArrowheads="1"/>
          </p:cNvSpPr>
          <p:nvPr/>
        </p:nvSpPr>
        <p:spPr bwMode="auto">
          <a:xfrm>
            <a:off x="3149600" y="5886450"/>
            <a:ext cx="2844800" cy="514350"/>
          </a:xfrm>
          <a:prstGeom prst="rect">
            <a:avLst/>
          </a:prstGeom>
          <a:noFill/>
          <a:ln w="9525">
            <a:noFill/>
            <a:miter lim="800000"/>
            <a:headEnd/>
            <a:tailEnd/>
          </a:ln>
        </p:spPr>
        <p:txBody>
          <a:bodyPr wrap="none" anchor="ctr"/>
          <a:lstStyle/>
          <a:p>
            <a:endParaRPr lang="en-US"/>
          </a:p>
        </p:txBody>
      </p:sp>
      <p:sp>
        <p:nvSpPr>
          <p:cNvPr id="132104" name="Rectangle 7"/>
          <p:cNvSpPr>
            <a:spLocks noGrp="1" noChangeArrowheads="1"/>
          </p:cNvSpPr>
          <p:nvPr>
            <p:ph type="title"/>
          </p:nvPr>
        </p:nvSpPr>
        <p:spPr>
          <a:xfrm>
            <a:off x="1308100" y="152400"/>
            <a:ext cx="6942667" cy="829866"/>
          </a:xfrm>
          <a:solidFill>
            <a:srgbClr val="A0FFA0"/>
          </a:solidFill>
          <a:ln w="12700">
            <a:solidFill>
              <a:schemeClr val="tx1"/>
            </a:solidFill>
          </a:ln>
        </p:spPr>
        <p:txBody>
          <a:bodyPr lIns="90488" tIns="44450" rIns="90488" bIns="44450" anchor="ctr"/>
          <a:lstStyle/>
          <a:p>
            <a:pPr algn="ctr" eaLnBrk="1" hangingPunct="1"/>
            <a:r>
              <a:rPr lang="en-US" sz="2000" b="1" smtClean="0">
                <a:solidFill>
                  <a:srgbClr val="660066"/>
                </a:solidFill>
                <a:latin typeface="Arial" charset="0"/>
              </a:rPr>
              <a:t>TARIF DAN DASAR PENGENAAN PPh</a:t>
            </a:r>
            <a:br>
              <a:rPr lang="en-US" sz="2000" b="1" smtClean="0">
                <a:solidFill>
                  <a:srgbClr val="660066"/>
                </a:solidFill>
                <a:latin typeface="Arial" charset="0"/>
              </a:rPr>
            </a:br>
            <a:r>
              <a:rPr lang="en-US" sz="2000" b="1" smtClean="0">
                <a:solidFill>
                  <a:srgbClr val="660066"/>
                </a:solidFill>
                <a:latin typeface="Arial" charset="0"/>
              </a:rPr>
              <a:t>USAHA JASA KONSTRUKSI</a:t>
            </a:r>
          </a:p>
        </p:txBody>
      </p:sp>
      <p:sp>
        <p:nvSpPr>
          <p:cNvPr id="132105" name="Rectangle 8"/>
          <p:cNvSpPr>
            <a:spLocks noChangeArrowheads="1"/>
          </p:cNvSpPr>
          <p:nvPr/>
        </p:nvSpPr>
        <p:spPr bwMode="auto">
          <a:xfrm>
            <a:off x="3170768" y="1101329"/>
            <a:ext cx="2925233" cy="643766"/>
          </a:xfrm>
          <a:prstGeom prst="rect">
            <a:avLst/>
          </a:prstGeom>
          <a:solidFill>
            <a:schemeClr val="hlink"/>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b="1">
                <a:latin typeface="Arial" charset="0"/>
              </a:rPr>
              <a:t>IMBALAN JASA KONSTRUKSI</a:t>
            </a:r>
          </a:p>
        </p:txBody>
      </p:sp>
      <p:sp>
        <p:nvSpPr>
          <p:cNvPr id="132106" name="Rectangle 9"/>
          <p:cNvSpPr>
            <a:spLocks noChangeArrowheads="1"/>
          </p:cNvSpPr>
          <p:nvPr/>
        </p:nvSpPr>
        <p:spPr bwMode="auto">
          <a:xfrm>
            <a:off x="1731434" y="6085285"/>
            <a:ext cx="5685367" cy="520655"/>
          </a:xfrm>
          <a:prstGeom prst="rect">
            <a:avLst/>
          </a:prstGeom>
          <a:solidFill>
            <a:srgbClr val="CCE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400" b="1">
                <a:solidFill>
                  <a:srgbClr val="660066"/>
                </a:solidFill>
                <a:latin typeface="Arial" charset="0"/>
              </a:rPr>
              <a:t>DARI JUMLAH PEMBAYARAN ATAU JUMLAH PENERIMAAN YG MERUPAKAN BAGIAN NILAI KONTRAK TIDAK TERMASUK PPN</a:t>
            </a:r>
          </a:p>
        </p:txBody>
      </p:sp>
      <p:sp>
        <p:nvSpPr>
          <p:cNvPr id="132107" name="AutoShape 10"/>
          <p:cNvSpPr>
            <a:spLocks noChangeArrowheads="1"/>
          </p:cNvSpPr>
          <p:nvPr/>
        </p:nvSpPr>
        <p:spPr bwMode="auto">
          <a:xfrm>
            <a:off x="4419600" y="1752600"/>
            <a:ext cx="406400" cy="228600"/>
          </a:xfrm>
          <a:prstGeom prst="downArrow">
            <a:avLst>
              <a:gd name="adj1" fmla="val 50000"/>
              <a:gd name="adj2" fmla="val 37579"/>
            </a:avLst>
          </a:prstGeom>
          <a:solidFill>
            <a:srgbClr val="CCCCFF"/>
          </a:solidFill>
          <a:ln w="9525">
            <a:noFill/>
            <a:miter lim="800000"/>
            <a:headEnd/>
            <a:tailEnd/>
          </a:ln>
        </p:spPr>
        <p:txBody>
          <a:bodyPr wrap="none" anchor="ctr"/>
          <a:lstStyle/>
          <a:p>
            <a:endParaRPr lang="en-US"/>
          </a:p>
        </p:txBody>
      </p:sp>
      <p:sp>
        <p:nvSpPr>
          <p:cNvPr id="132108" name="Rectangle 11"/>
          <p:cNvSpPr>
            <a:spLocks noChangeArrowheads="1"/>
          </p:cNvSpPr>
          <p:nvPr/>
        </p:nvSpPr>
        <p:spPr bwMode="auto">
          <a:xfrm>
            <a:off x="3124201" y="1981200"/>
            <a:ext cx="2925233" cy="366767"/>
          </a:xfrm>
          <a:prstGeom prst="rect">
            <a:avLst/>
          </a:prstGeom>
          <a:solidFill>
            <a:schemeClr val="accent1"/>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b="1">
                <a:latin typeface="Arial" charset="0"/>
              </a:rPr>
              <a:t>FINAL</a:t>
            </a:r>
          </a:p>
        </p:txBody>
      </p:sp>
      <p:sp>
        <p:nvSpPr>
          <p:cNvPr id="132109" name="Rectangle 12"/>
          <p:cNvSpPr>
            <a:spLocks noChangeArrowheads="1"/>
          </p:cNvSpPr>
          <p:nvPr/>
        </p:nvSpPr>
        <p:spPr bwMode="auto">
          <a:xfrm>
            <a:off x="762000" y="5804297"/>
            <a:ext cx="7239000" cy="76200"/>
          </a:xfrm>
          <a:prstGeom prst="rect">
            <a:avLst/>
          </a:prstGeom>
          <a:solidFill>
            <a:srgbClr val="CCCCFF"/>
          </a:solidFill>
          <a:ln w="9525">
            <a:noFill/>
            <a:miter lim="800000"/>
            <a:headEnd/>
            <a:tailEnd/>
          </a:ln>
        </p:spPr>
        <p:txBody>
          <a:bodyPr wrap="none" anchor="ctr"/>
          <a:lstStyle/>
          <a:p>
            <a:endParaRPr lang="en-US"/>
          </a:p>
        </p:txBody>
      </p:sp>
      <p:sp>
        <p:nvSpPr>
          <p:cNvPr id="132110" name="Freeform 13"/>
          <p:cNvSpPr>
            <a:spLocks/>
          </p:cNvSpPr>
          <p:nvPr/>
        </p:nvSpPr>
        <p:spPr bwMode="auto">
          <a:xfrm>
            <a:off x="609601" y="3810000"/>
            <a:ext cx="649817" cy="515541"/>
          </a:xfrm>
          <a:custGeom>
            <a:avLst/>
            <a:gdLst>
              <a:gd name="T0" fmla="*/ 0 w 307"/>
              <a:gd name="T1" fmla="*/ 283 h 433"/>
              <a:gd name="T2" fmla="*/ 92 w 307"/>
              <a:gd name="T3" fmla="*/ 283 h 433"/>
              <a:gd name="T4" fmla="*/ 92 w 307"/>
              <a:gd name="T5" fmla="*/ 0 h 433"/>
              <a:gd name="T6" fmla="*/ 214 w 307"/>
              <a:gd name="T7" fmla="*/ 0 h 433"/>
              <a:gd name="T8" fmla="*/ 214 w 307"/>
              <a:gd name="T9" fmla="*/ 283 h 433"/>
              <a:gd name="T10" fmla="*/ 306 w 307"/>
              <a:gd name="T11" fmla="*/ 283 h 433"/>
              <a:gd name="T12" fmla="*/ 153 w 307"/>
              <a:gd name="T13" fmla="*/ 432 h 433"/>
              <a:gd name="T14" fmla="*/ 0 w 307"/>
              <a:gd name="T15" fmla="*/ 283 h 433"/>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433"/>
              <a:gd name="T26" fmla="*/ 307 w 30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433">
                <a:moveTo>
                  <a:pt x="0" y="283"/>
                </a:moveTo>
                <a:lnTo>
                  <a:pt x="92" y="283"/>
                </a:lnTo>
                <a:lnTo>
                  <a:pt x="92" y="0"/>
                </a:lnTo>
                <a:lnTo>
                  <a:pt x="214" y="0"/>
                </a:lnTo>
                <a:lnTo>
                  <a:pt x="214" y="283"/>
                </a:lnTo>
                <a:lnTo>
                  <a:pt x="306" y="283"/>
                </a:lnTo>
                <a:lnTo>
                  <a:pt x="153" y="432"/>
                </a:lnTo>
                <a:lnTo>
                  <a:pt x="0" y="283"/>
                </a:lnTo>
              </a:path>
            </a:pathLst>
          </a:custGeom>
          <a:solidFill>
            <a:srgbClr val="CCCCFF"/>
          </a:solidFill>
          <a:ln w="9525" cap="rnd">
            <a:noFill/>
            <a:round/>
            <a:headEnd/>
            <a:tailEnd/>
          </a:ln>
        </p:spPr>
        <p:txBody>
          <a:bodyPr/>
          <a:lstStyle/>
          <a:p>
            <a:endParaRPr lang="en-US"/>
          </a:p>
        </p:txBody>
      </p:sp>
      <p:sp>
        <p:nvSpPr>
          <p:cNvPr id="132111" name="Rectangle 14"/>
          <p:cNvSpPr>
            <a:spLocks noChangeArrowheads="1"/>
          </p:cNvSpPr>
          <p:nvPr/>
        </p:nvSpPr>
        <p:spPr bwMode="auto">
          <a:xfrm>
            <a:off x="1752600" y="2514600"/>
            <a:ext cx="5689600" cy="152400"/>
          </a:xfrm>
          <a:prstGeom prst="rect">
            <a:avLst/>
          </a:prstGeom>
          <a:solidFill>
            <a:srgbClr val="CCCCFF"/>
          </a:solidFill>
          <a:ln w="9525">
            <a:noFill/>
            <a:miter lim="800000"/>
            <a:headEnd/>
            <a:tailEnd/>
          </a:ln>
        </p:spPr>
        <p:txBody>
          <a:bodyPr wrap="none" anchor="ctr"/>
          <a:lstStyle/>
          <a:p>
            <a:endParaRPr lang="en-US"/>
          </a:p>
        </p:txBody>
      </p:sp>
      <p:sp>
        <p:nvSpPr>
          <p:cNvPr id="132112" name="AutoShape 15"/>
          <p:cNvSpPr>
            <a:spLocks noChangeArrowheads="1"/>
          </p:cNvSpPr>
          <p:nvPr/>
        </p:nvSpPr>
        <p:spPr bwMode="auto">
          <a:xfrm>
            <a:off x="4419600" y="2362200"/>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13" name="AutoShape 16"/>
          <p:cNvSpPr>
            <a:spLocks noChangeArrowheads="1"/>
          </p:cNvSpPr>
          <p:nvPr/>
        </p:nvSpPr>
        <p:spPr bwMode="auto">
          <a:xfrm>
            <a:off x="660400" y="5638800"/>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14" name="AutoShape 17"/>
          <p:cNvSpPr>
            <a:spLocks noChangeArrowheads="1"/>
          </p:cNvSpPr>
          <p:nvPr/>
        </p:nvSpPr>
        <p:spPr bwMode="auto">
          <a:xfrm>
            <a:off x="1651000" y="2590800"/>
            <a:ext cx="406400" cy="304800"/>
          </a:xfrm>
          <a:prstGeom prst="downArrow">
            <a:avLst>
              <a:gd name="adj1" fmla="val 50000"/>
              <a:gd name="adj2" fmla="val 37580"/>
            </a:avLst>
          </a:prstGeom>
          <a:solidFill>
            <a:srgbClr val="CCCCFF"/>
          </a:solidFill>
          <a:ln w="9525">
            <a:noFill/>
            <a:miter lim="800000"/>
            <a:headEnd/>
            <a:tailEnd/>
          </a:ln>
        </p:spPr>
        <p:txBody>
          <a:bodyPr wrap="none" anchor="ctr"/>
          <a:lstStyle/>
          <a:p>
            <a:endParaRPr lang="en-US"/>
          </a:p>
        </p:txBody>
      </p:sp>
      <p:sp>
        <p:nvSpPr>
          <p:cNvPr id="132115" name="AutoShape 18"/>
          <p:cNvSpPr>
            <a:spLocks noChangeArrowheads="1"/>
          </p:cNvSpPr>
          <p:nvPr/>
        </p:nvSpPr>
        <p:spPr bwMode="auto">
          <a:xfrm>
            <a:off x="7137400" y="2590800"/>
            <a:ext cx="406400" cy="304800"/>
          </a:xfrm>
          <a:prstGeom prst="downArrow">
            <a:avLst>
              <a:gd name="adj1" fmla="val 50000"/>
              <a:gd name="adj2" fmla="val 37580"/>
            </a:avLst>
          </a:prstGeom>
          <a:solidFill>
            <a:srgbClr val="CCCCFF"/>
          </a:solidFill>
          <a:ln w="9525">
            <a:noFill/>
            <a:miter lim="800000"/>
            <a:headEnd/>
            <a:tailEnd/>
          </a:ln>
        </p:spPr>
        <p:txBody>
          <a:bodyPr wrap="none" anchor="ctr"/>
          <a:lstStyle/>
          <a:p>
            <a:endParaRPr lang="en-US"/>
          </a:p>
        </p:txBody>
      </p:sp>
      <p:sp>
        <p:nvSpPr>
          <p:cNvPr id="132116" name="Freeform 19"/>
          <p:cNvSpPr>
            <a:spLocks/>
          </p:cNvSpPr>
          <p:nvPr/>
        </p:nvSpPr>
        <p:spPr bwMode="auto">
          <a:xfrm>
            <a:off x="2362201" y="3810000"/>
            <a:ext cx="649817" cy="515541"/>
          </a:xfrm>
          <a:custGeom>
            <a:avLst/>
            <a:gdLst>
              <a:gd name="T0" fmla="*/ 0 w 307"/>
              <a:gd name="T1" fmla="*/ 283 h 433"/>
              <a:gd name="T2" fmla="*/ 92 w 307"/>
              <a:gd name="T3" fmla="*/ 283 h 433"/>
              <a:gd name="T4" fmla="*/ 92 w 307"/>
              <a:gd name="T5" fmla="*/ 0 h 433"/>
              <a:gd name="T6" fmla="*/ 214 w 307"/>
              <a:gd name="T7" fmla="*/ 0 h 433"/>
              <a:gd name="T8" fmla="*/ 214 w 307"/>
              <a:gd name="T9" fmla="*/ 283 h 433"/>
              <a:gd name="T10" fmla="*/ 306 w 307"/>
              <a:gd name="T11" fmla="*/ 283 h 433"/>
              <a:gd name="T12" fmla="*/ 153 w 307"/>
              <a:gd name="T13" fmla="*/ 432 h 433"/>
              <a:gd name="T14" fmla="*/ 0 w 307"/>
              <a:gd name="T15" fmla="*/ 283 h 433"/>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433"/>
              <a:gd name="T26" fmla="*/ 307 w 30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433">
                <a:moveTo>
                  <a:pt x="0" y="283"/>
                </a:moveTo>
                <a:lnTo>
                  <a:pt x="92" y="283"/>
                </a:lnTo>
                <a:lnTo>
                  <a:pt x="92" y="0"/>
                </a:lnTo>
                <a:lnTo>
                  <a:pt x="214" y="0"/>
                </a:lnTo>
                <a:lnTo>
                  <a:pt x="214" y="283"/>
                </a:lnTo>
                <a:lnTo>
                  <a:pt x="306" y="283"/>
                </a:lnTo>
                <a:lnTo>
                  <a:pt x="153" y="432"/>
                </a:lnTo>
                <a:lnTo>
                  <a:pt x="0" y="283"/>
                </a:lnTo>
              </a:path>
            </a:pathLst>
          </a:custGeom>
          <a:solidFill>
            <a:srgbClr val="CCCCFF"/>
          </a:solidFill>
          <a:ln w="9525" cap="rnd">
            <a:noFill/>
            <a:round/>
            <a:headEnd/>
            <a:tailEnd/>
          </a:ln>
        </p:spPr>
        <p:txBody>
          <a:bodyPr/>
          <a:lstStyle/>
          <a:p>
            <a:endParaRPr lang="en-US"/>
          </a:p>
        </p:txBody>
      </p:sp>
      <p:sp>
        <p:nvSpPr>
          <p:cNvPr id="132117" name="Freeform 20"/>
          <p:cNvSpPr>
            <a:spLocks/>
          </p:cNvSpPr>
          <p:nvPr/>
        </p:nvSpPr>
        <p:spPr bwMode="auto">
          <a:xfrm>
            <a:off x="3962401" y="3810000"/>
            <a:ext cx="649817" cy="515541"/>
          </a:xfrm>
          <a:custGeom>
            <a:avLst/>
            <a:gdLst>
              <a:gd name="T0" fmla="*/ 0 w 307"/>
              <a:gd name="T1" fmla="*/ 283 h 433"/>
              <a:gd name="T2" fmla="*/ 92 w 307"/>
              <a:gd name="T3" fmla="*/ 283 h 433"/>
              <a:gd name="T4" fmla="*/ 92 w 307"/>
              <a:gd name="T5" fmla="*/ 0 h 433"/>
              <a:gd name="T6" fmla="*/ 214 w 307"/>
              <a:gd name="T7" fmla="*/ 0 h 433"/>
              <a:gd name="T8" fmla="*/ 214 w 307"/>
              <a:gd name="T9" fmla="*/ 283 h 433"/>
              <a:gd name="T10" fmla="*/ 306 w 307"/>
              <a:gd name="T11" fmla="*/ 283 h 433"/>
              <a:gd name="T12" fmla="*/ 153 w 307"/>
              <a:gd name="T13" fmla="*/ 432 h 433"/>
              <a:gd name="T14" fmla="*/ 0 w 307"/>
              <a:gd name="T15" fmla="*/ 283 h 433"/>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433"/>
              <a:gd name="T26" fmla="*/ 307 w 30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433">
                <a:moveTo>
                  <a:pt x="0" y="283"/>
                </a:moveTo>
                <a:lnTo>
                  <a:pt x="92" y="283"/>
                </a:lnTo>
                <a:lnTo>
                  <a:pt x="92" y="0"/>
                </a:lnTo>
                <a:lnTo>
                  <a:pt x="214" y="0"/>
                </a:lnTo>
                <a:lnTo>
                  <a:pt x="214" y="283"/>
                </a:lnTo>
                <a:lnTo>
                  <a:pt x="306" y="283"/>
                </a:lnTo>
                <a:lnTo>
                  <a:pt x="153" y="432"/>
                </a:lnTo>
                <a:lnTo>
                  <a:pt x="0" y="283"/>
                </a:lnTo>
              </a:path>
            </a:pathLst>
          </a:custGeom>
          <a:solidFill>
            <a:srgbClr val="CCCCFF"/>
          </a:solidFill>
          <a:ln w="9525" cap="rnd">
            <a:noFill/>
            <a:round/>
            <a:headEnd/>
            <a:tailEnd/>
          </a:ln>
        </p:spPr>
        <p:txBody>
          <a:bodyPr/>
          <a:lstStyle/>
          <a:p>
            <a:endParaRPr lang="en-US"/>
          </a:p>
        </p:txBody>
      </p:sp>
      <p:sp>
        <p:nvSpPr>
          <p:cNvPr id="132118" name="Rectangle 21"/>
          <p:cNvSpPr>
            <a:spLocks noChangeArrowheads="1"/>
          </p:cNvSpPr>
          <p:nvPr/>
        </p:nvSpPr>
        <p:spPr bwMode="auto">
          <a:xfrm>
            <a:off x="3581400" y="4343400"/>
            <a:ext cx="1905000" cy="828432"/>
          </a:xfrm>
          <a:prstGeom prst="rect">
            <a:avLst/>
          </a:prstGeom>
          <a:solidFill>
            <a:srgbClr val="FFFFA8"/>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200" b="1">
                <a:solidFill>
                  <a:srgbClr val="000000"/>
                </a:solidFill>
                <a:latin typeface="Arial" charset="0"/>
              </a:rPr>
              <a:t>YG MEMILIKI KUALIFIKASI USAHA MENENGAH ATAU KUALIFIKASI BESAR </a:t>
            </a:r>
          </a:p>
        </p:txBody>
      </p:sp>
      <p:sp>
        <p:nvSpPr>
          <p:cNvPr id="132119" name="Rectangle 22"/>
          <p:cNvSpPr>
            <a:spLocks noChangeArrowheads="1"/>
          </p:cNvSpPr>
          <p:nvPr/>
        </p:nvSpPr>
        <p:spPr bwMode="auto">
          <a:xfrm>
            <a:off x="660400" y="2984897"/>
            <a:ext cx="3911600" cy="951543"/>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800" b="1">
                <a:solidFill>
                  <a:schemeClr val="bg1"/>
                </a:solidFill>
                <a:latin typeface="Arial" charset="0"/>
              </a:rPr>
              <a:t>JASA PELAKSANAAN</a:t>
            </a:r>
          </a:p>
        </p:txBody>
      </p:sp>
      <p:sp>
        <p:nvSpPr>
          <p:cNvPr id="132120" name="AutoShape 23"/>
          <p:cNvSpPr>
            <a:spLocks noChangeArrowheads="1"/>
          </p:cNvSpPr>
          <p:nvPr/>
        </p:nvSpPr>
        <p:spPr bwMode="auto">
          <a:xfrm>
            <a:off x="4191000" y="5181600"/>
            <a:ext cx="406400" cy="152400"/>
          </a:xfrm>
          <a:prstGeom prst="downArrow">
            <a:avLst>
              <a:gd name="adj1" fmla="val 50000"/>
              <a:gd name="adj2" fmla="val 37579"/>
            </a:avLst>
          </a:prstGeom>
          <a:solidFill>
            <a:srgbClr val="CCCCFF"/>
          </a:solidFill>
          <a:ln w="9525">
            <a:noFill/>
            <a:miter lim="800000"/>
            <a:headEnd/>
            <a:tailEnd/>
          </a:ln>
        </p:spPr>
        <p:txBody>
          <a:bodyPr wrap="none" anchor="ctr"/>
          <a:lstStyle/>
          <a:p>
            <a:endParaRPr lang="en-US"/>
          </a:p>
        </p:txBody>
      </p:sp>
      <p:sp>
        <p:nvSpPr>
          <p:cNvPr id="132121" name="AutoShape 24"/>
          <p:cNvSpPr>
            <a:spLocks noChangeArrowheads="1"/>
          </p:cNvSpPr>
          <p:nvPr/>
        </p:nvSpPr>
        <p:spPr bwMode="auto">
          <a:xfrm>
            <a:off x="2438400" y="4953001"/>
            <a:ext cx="406400" cy="394097"/>
          </a:xfrm>
          <a:prstGeom prst="downArrow">
            <a:avLst>
              <a:gd name="adj1" fmla="val 50000"/>
              <a:gd name="adj2" fmla="val 37616"/>
            </a:avLst>
          </a:prstGeom>
          <a:solidFill>
            <a:srgbClr val="CCCCFF"/>
          </a:solidFill>
          <a:ln w="9525">
            <a:noFill/>
            <a:miter lim="800000"/>
            <a:headEnd/>
            <a:tailEnd/>
          </a:ln>
        </p:spPr>
        <p:txBody>
          <a:bodyPr wrap="none" anchor="ctr"/>
          <a:lstStyle/>
          <a:p>
            <a:endParaRPr lang="en-US"/>
          </a:p>
        </p:txBody>
      </p:sp>
      <p:sp>
        <p:nvSpPr>
          <p:cNvPr id="132122" name="AutoShape 25"/>
          <p:cNvSpPr>
            <a:spLocks noChangeArrowheads="1"/>
          </p:cNvSpPr>
          <p:nvPr/>
        </p:nvSpPr>
        <p:spPr bwMode="auto">
          <a:xfrm>
            <a:off x="685800" y="5029200"/>
            <a:ext cx="406400" cy="304800"/>
          </a:xfrm>
          <a:prstGeom prst="downArrow">
            <a:avLst>
              <a:gd name="adj1" fmla="val 50000"/>
              <a:gd name="adj2" fmla="val 37580"/>
            </a:avLst>
          </a:prstGeom>
          <a:solidFill>
            <a:srgbClr val="CCCCFF"/>
          </a:solidFill>
          <a:ln w="9525">
            <a:noFill/>
            <a:miter lim="800000"/>
            <a:headEnd/>
            <a:tailEnd/>
          </a:ln>
        </p:spPr>
        <p:txBody>
          <a:bodyPr wrap="none" anchor="ctr"/>
          <a:lstStyle/>
          <a:p>
            <a:endParaRPr lang="en-US"/>
          </a:p>
        </p:txBody>
      </p:sp>
      <p:sp>
        <p:nvSpPr>
          <p:cNvPr id="132123" name="Rectangle 26"/>
          <p:cNvSpPr>
            <a:spLocks noChangeArrowheads="1"/>
          </p:cNvSpPr>
          <p:nvPr/>
        </p:nvSpPr>
        <p:spPr bwMode="auto">
          <a:xfrm>
            <a:off x="533400" y="5308997"/>
            <a:ext cx="685800" cy="335989"/>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600" b="1">
                <a:solidFill>
                  <a:srgbClr val="000000"/>
                </a:solidFill>
                <a:latin typeface="Arial" charset="0"/>
              </a:rPr>
              <a:t>2% </a:t>
            </a:r>
          </a:p>
        </p:txBody>
      </p:sp>
      <p:sp>
        <p:nvSpPr>
          <p:cNvPr id="132124" name="Rectangle 27"/>
          <p:cNvSpPr>
            <a:spLocks noChangeArrowheads="1"/>
          </p:cNvSpPr>
          <p:nvPr/>
        </p:nvSpPr>
        <p:spPr bwMode="auto">
          <a:xfrm>
            <a:off x="2286000" y="5334000"/>
            <a:ext cx="685800" cy="335989"/>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600" b="1">
                <a:solidFill>
                  <a:srgbClr val="000000"/>
                </a:solidFill>
                <a:latin typeface="Arial" charset="0"/>
              </a:rPr>
              <a:t>4% </a:t>
            </a:r>
          </a:p>
        </p:txBody>
      </p:sp>
      <p:sp>
        <p:nvSpPr>
          <p:cNvPr id="132125" name="Rectangle 28"/>
          <p:cNvSpPr>
            <a:spLocks noChangeArrowheads="1"/>
          </p:cNvSpPr>
          <p:nvPr/>
        </p:nvSpPr>
        <p:spPr bwMode="auto">
          <a:xfrm>
            <a:off x="4038600" y="5334000"/>
            <a:ext cx="685800" cy="335989"/>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600" b="1">
                <a:solidFill>
                  <a:srgbClr val="000000"/>
                </a:solidFill>
                <a:latin typeface="Arial" charset="0"/>
              </a:rPr>
              <a:t>3% </a:t>
            </a:r>
          </a:p>
        </p:txBody>
      </p:sp>
      <p:sp>
        <p:nvSpPr>
          <p:cNvPr id="132126" name="AutoShape 29"/>
          <p:cNvSpPr>
            <a:spLocks noChangeArrowheads="1"/>
          </p:cNvSpPr>
          <p:nvPr/>
        </p:nvSpPr>
        <p:spPr bwMode="auto">
          <a:xfrm>
            <a:off x="4203700" y="5867400"/>
            <a:ext cx="406400" cy="228600"/>
          </a:xfrm>
          <a:prstGeom prst="downArrow">
            <a:avLst>
              <a:gd name="adj1" fmla="val 50000"/>
              <a:gd name="adj2" fmla="val 37579"/>
            </a:avLst>
          </a:prstGeom>
          <a:solidFill>
            <a:srgbClr val="CCCCFF"/>
          </a:solidFill>
          <a:ln w="9525">
            <a:noFill/>
            <a:miter lim="800000"/>
            <a:headEnd/>
            <a:tailEnd/>
          </a:ln>
        </p:spPr>
        <p:txBody>
          <a:bodyPr wrap="none" anchor="ctr"/>
          <a:lstStyle/>
          <a:p>
            <a:endParaRPr lang="en-US"/>
          </a:p>
        </p:txBody>
      </p:sp>
      <p:sp>
        <p:nvSpPr>
          <p:cNvPr id="132127" name="AutoShape 30"/>
          <p:cNvSpPr>
            <a:spLocks noChangeArrowheads="1"/>
          </p:cNvSpPr>
          <p:nvPr/>
        </p:nvSpPr>
        <p:spPr bwMode="auto">
          <a:xfrm>
            <a:off x="2438400" y="5676900"/>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28" name="AutoShape 31"/>
          <p:cNvSpPr>
            <a:spLocks noChangeArrowheads="1"/>
          </p:cNvSpPr>
          <p:nvPr/>
        </p:nvSpPr>
        <p:spPr bwMode="auto">
          <a:xfrm>
            <a:off x="4191000" y="5689997"/>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29" name="AutoShape 32"/>
          <p:cNvSpPr>
            <a:spLocks noChangeArrowheads="1"/>
          </p:cNvSpPr>
          <p:nvPr/>
        </p:nvSpPr>
        <p:spPr bwMode="auto">
          <a:xfrm>
            <a:off x="7696200" y="5638800"/>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30" name="Rectangle 33"/>
          <p:cNvSpPr>
            <a:spLocks noChangeArrowheads="1"/>
          </p:cNvSpPr>
          <p:nvPr/>
        </p:nvSpPr>
        <p:spPr bwMode="auto">
          <a:xfrm>
            <a:off x="6413500" y="5334000"/>
            <a:ext cx="685800" cy="335989"/>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600" b="1">
                <a:solidFill>
                  <a:srgbClr val="000000"/>
                </a:solidFill>
                <a:latin typeface="Arial" charset="0"/>
              </a:rPr>
              <a:t>4% </a:t>
            </a:r>
          </a:p>
        </p:txBody>
      </p:sp>
      <p:sp>
        <p:nvSpPr>
          <p:cNvPr id="132131" name="Rectangle 34"/>
          <p:cNvSpPr>
            <a:spLocks noChangeArrowheads="1"/>
          </p:cNvSpPr>
          <p:nvPr/>
        </p:nvSpPr>
        <p:spPr bwMode="auto">
          <a:xfrm>
            <a:off x="7556500" y="5334000"/>
            <a:ext cx="685800" cy="335989"/>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600" b="1">
                <a:solidFill>
                  <a:srgbClr val="000000"/>
                </a:solidFill>
                <a:latin typeface="Arial" charset="0"/>
              </a:rPr>
              <a:t>6% </a:t>
            </a:r>
          </a:p>
        </p:txBody>
      </p:sp>
      <p:sp>
        <p:nvSpPr>
          <p:cNvPr id="132132" name="AutoShape 35"/>
          <p:cNvSpPr>
            <a:spLocks noChangeArrowheads="1"/>
          </p:cNvSpPr>
          <p:nvPr/>
        </p:nvSpPr>
        <p:spPr bwMode="auto">
          <a:xfrm>
            <a:off x="6578600" y="5689997"/>
            <a:ext cx="406400" cy="171450"/>
          </a:xfrm>
          <a:prstGeom prst="downArrow">
            <a:avLst>
              <a:gd name="adj1" fmla="val 50000"/>
              <a:gd name="adj2" fmla="val 0"/>
            </a:avLst>
          </a:prstGeom>
          <a:solidFill>
            <a:srgbClr val="CCCCFF"/>
          </a:solidFill>
          <a:ln w="9525">
            <a:noFill/>
            <a:miter lim="800000"/>
            <a:headEnd/>
            <a:tailEnd/>
          </a:ln>
        </p:spPr>
        <p:txBody>
          <a:bodyPr wrap="none" anchor="ctr"/>
          <a:lstStyle/>
          <a:p>
            <a:endParaRPr lang="en-US"/>
          </a:p>
        </p:txBody>
      </p:sp>
      <p:sp>
        <p:nvSpPr>
          <p:cNvPr id="132133" name="Rectangle 36"/>
          <p:cNvSpPr>
            <a:spLocks noChangeArrowheads="1"/>
          </p:cNvSpPr>
          <p:nvPr/>
        </p:nvSpPr>
        <p:spPr bwMode="auto">
          <a:xfrm>
            <a:off x="1828800" y="4343401"/>
            <a:ext cx="1701800" cy="643766"/>
          </a:xfrm>
          <a:prstGeom prst="rect">
            <a:avLst/>
          </a:prstGeom>
          <a:solidFill>
            <a:srgbClr val="FFFFA8"/>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200" b="1">
                <a:solidFill>
                  <a:srgbClr val="000000"/>
                </a:solidFill>
                <a:latin typeface="Arial" charset="0"/>
              </a:rPr>
              <a:t>YG TIDAK MEMILIKI KUALIFIKASI USAHA  </a:t>
            </a:r>
          </a:p>
        </p:txBody>
      </p:sp>
      <p:sp>
        <p:nvSpPr>
          <p:cNvPr id="132134" name="Rectangle 37"/>
          <p:cNvSpPr>
            <a:spLocks noChangeArrowheads="1"/>
          </p:cNvSpPr>
          <p:nvPr/>
        </p:nvSpPr>
        <p:spPr bwMode="auto">
          <a:xfrm>
            <a:off x="101600" y="4330304"/>
            <a:ext cx="1651000" cy="736099"/>
          </a:xfrm>
          <a:prstGeom prst="rect">
            <a:avLst/>
          </a:prstGeom>
          <a:solidFill>
            <a:srgbClr val="FFFFA8"/>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400" b="1">
                <a:solidFill>
                  <a:srgbClr val="000000"/>
                </a:solidFill>
                <a:latin typeface="Arial" charset="0"/>
              </a:rPr>
              <a:t>YG MEMILIKI KUALIFIKASI USAHA KECIL </a:t>
            </a:r>
          </a:p>
        </p:txBody>
      </p:sp>
      <p:sp>
        <p:nvSpPr>
          <p:cNvPr id="132135" name="Freeform 38"/>
          <p:cNvSpPr>
            <a:spLocks/>
          </p:cNvSpPr>
          <p:nvPr/>
        </p:nvSpPr>
        <p:spPr bwMode="auto">
          <a:xfrm>
            <a:off x="6400801" y="3886200"/>
            <a:ext cx="649817" cy="457200"/>
          </a:xfrm>
          <a:custGeom>
            <a:avLst/>
            <a:gdLst>
              <a:gd name="T0" fmla="*/ 0 w 307"/>
              <a:gd name="T1" fmla="*/ 283 h 433"/>
              <a:gd name="T2" fmla="*/ 92 w 307"/>
              <a:gd name="T3" fmla="*/ 283 h 433"/>
              <a:gd name="T4" fmla="*/ 92 w 307"/>
              <a:gd name="T5" fmla="*/ 0 h 433"/>
              <a:gd name="T6" fmla="*/ 214 w 307"/>
              <a:gd name="T7" fmla="*/ 0 h 433"/>
              <a:gd name="T8" fmla="*/ 214 w 307"/>
              <a:gd name="T9" fmla="*/ 283 h 433"/>
              <a:gd name="T10" fmla="*/ 306 w 307"/>
              <a:gd name="T11" fmla="*/ 283 h 433"/>
              <a:gd name="T12" fmla="*/ 153 w 307"/>
              <a:gd name="T13" fmla="*/ 432 h 433"/>
              <a:gd name="T14" fmla="*/ 0 w 307"/>
              <a:gd name="T15" fmla="*/ 283 h 433"/>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433"/>
              <a:gd name="T26" fmla="*/ 307 w 30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433">
                <a:moveTo>
                  <a:pt x="0" y="283"/>
                </a:moveTo>
                <a:lnTo>
                  <a:pt x="92" y="283"/>
                </a:lnTo>
                <a:lnTo>
                  <a:pt x="92" y="0"/>
                </a:lnTo>
                <a:lnTo>
                  <a:pt x="214" y="0"/>
                </a:lnTo>
                <a:lnTo>
                  <a:pt x="214" y="283"/>
                </a:lnTo>
                <a:lnTo>
                  <a:pt x="306" y="283"/>
                </a:lnTo>
                <a:lnTo>
                  <a:pt x="153" y="432"/>
                </a:lnTo>
                <a:lnTo>
                  <a:pt x="0" y="283"/>
                </a:lnTo>
              </a:path>
            </a:pathLst>
          </a:custGeom>
          <a:solidFill>
            <a:srgbClr val="CCCCFF"/>
          </a:solidFill>
          <a:ln w="9525" cap="rnd">
            <a:noFill/>
            <a:round/>
            <a:headEnd/>
            <a:tailEnd/>
          </a:ln>
        </p:spPr>
        <p:txBody>
          <a:bodyPr/>
          <a:lstStyle/>
          <a:p>
            <a:endParaRPr lang="en-US"/>
          </a:p>
        </p:txBody>
      </p:sp>
      <p:sp>
        <p:nvSpPr>
          <p:cNvPr id="132136" name="Freeform 39"/>
          <p:cNvSpPr>
            <a:spLocks/>
          </p:cNvSpPr>
          <p:nvPr/>
        </p:nvSpPr>
        <p:spPr bwMode="auto">
          <a:xfrm>
            <a:off x="7696201" y="3886200"/>
            <a:ext cx="649817" cy="457200"/>
          </a:xfrm>
          <a:custGeom>
            <a:avLst/>
            <a:gdLst>
              <a:gd name="T0" fmla="*/ 0 w 307"/>
              <a:gd name="T1" fmla="*/ 283 h 433"/>
              <a:gd name="T2" fmla="*/ 92 w 307"/>
              <a:gd name="T3" fmla="*/ 283 h 433"/>
              <a:gd name="T4" fmla="*/ 92 w 307"/>
              <a:gd name="T5" fmla="*/ 0 h 433"/>
              <a:gd name="T6" fmla="*/ 214 w 307"/>
              <a:gd name="T7" fmla="*/ 0 h 433"/>
              <a:gd name="T8" fmla="*/ 214 w 307"/>
              <a:gd name="T9" fmla="*/ 283 h 433"/>
              <a:gd name="T10" fmla="*/ 306 w 307"/>
              <a:gd name="T11" fmla="*/ 283 h 433"/>
              <a:gd name="T12" fmla="*/ 153 w 307"/>
              <a:gd name="T13" fmla="*/ 432 h 433"/>
              <a:gd name="T14" fmla="*/ 0 w 307"/>
              <a:gd name="T15" fmla="*/ 283 h 433"/>
              <a:gd name="T16" fmla="*/ 0 60000 65536"/>
              <a:gd name="T17" fmla="*/ 0 60000 65536"/>
              <a:gd name="T18" fmla="*/ 0 60000 65536"/>
              <a:gd name="T19" fmla="*/ 0 60000 65536"/>
              <a:gd name="T20" fmla="*/ 0 60000 65536"/>
              <a:gd name="T21" fmla="*/ 0 60000 65536"/>
              <a:gd name="T22" fmla="*/ 0 60000 65536"/>
              <a:gd name="T23" fmla="*/ 0 60000 65536"/>
              <a:gd name="T24" fmla="*/ 0 w 307"/>
              <a:gd name="T25" fmla="*/ 0 h 433"/>
              <a:gd name="T26" fmla="*/ 307 w 307"/>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 h="433">
                <a:moveTo>
                  <a:pt x="0" y="283"/>
                </a:moveTo>
                <a:lnTo>
                  <a:pt x="92" y="283"/>
                </a:lnTo>
                <a:lnTo>
                  <a:pt x="92" y="0"/>
                </a:lnTo>
                <a:lnTo>
                  <a:pt x="214" y="0"/>
                </a:lnTo>
                <a:lnTo>
                  <a:pt x="214" y="283"/>
                </a:lnTo>
                <a:lnTo>
                  <a:pt x="306" y="283"/>
                </a:lnTo>
                <a:lnTo>
                  <a:pt x="153" y="432"/>
                </a:lnTo>
                <a:lnTo>
                  <a:pt x="0" y="283"/>
                </a:lnTo>
              </a:path>
            </a:pathLst>
          </a:custGeom>
          <a:solidFill>
            <a:srgbClr val="CCCCFF"/>
          </a:solidFill>
          <a:ln w="9525" cap="rnd">
            <a:noFill/>
            <a:round/>
            <a:headEnd/>
            <a:tailEnd/>
          </a:ln>
        </p:spPr>
        <p:txBody>
          <a:bodyPr/>
          <a:lstStyle/>
          <a:p>
            <a:endParaRPr lang="en-US"/>
          </a:p>
        </p:txBody>
      </p:sp>
      <p:sp>
        <p:nvSpPr>
          <p:cNvPr id="132137" name="Rectangle 40"/>
          <p:cNvSpPr>
            <a:spLocks noChangeArrowheads="1"/>
          </p:cNvSpPr>
          <p:nvPr/>
        </p:nvSpPr>
        <p:spPr bwMode="auto">
          <a:xfrm>
            <a:off x="6096000" y="2971801"/>
            <a:ext cx="2438400" cy="1013098"/>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2000" b="1">
                <a:solidFill>
                  <a:schemeClr val="bg1"/>
                </a:solidFill>
                <a:latin typeface="Arial" charset="0"/>
              </a:rPr>
              <a:t>JASA PERENCANAAN  &amp; PENGAWASAN </a:t>
            </a:r>
          </a:p>
        </p:txBody>
      </p:sp>
      <p:sp>
        <p:nvSpPr>
          <p:cNvPr id="132138" name="AutoShape 41"/>
          <p:cNvSpPr>
            <a:spLocks noChangeArrowheads="1"/>
          </p:cNvSpPr>
          <p:nvPr/>
        </p:nvSpPr>
        <p:spPr bwMode="auto">
          <a:xfrm>
            <a:off x="6553200" y="4953001"/>
            <a:ext cx="406400" cy="394097"/>
          </a:xfrm>
          <a:prstGeom prst="downArrow">
            <a:avLst>
              <a:gd name="adj1" fmla="val 50000"/>
              <a:gd name="adj2" fmla="val 37616"/>
            </a:avLst>
          </a:prstGeom>
          <a:solidFill>
            <a:srgbClr val="CCCCFF"/>
          </a:solidFill>
          <a:ln w="9525">
            <a:noFill/>
            <a:miter lim="800000"/>
            <a:headEnd/>
            <a:tailEnd/>
          </a:ln>
        </p:spPr>
        <p:txBody>
          <a:bodyPr wrap="none" anchor="ctr"/>
          <a:lstStyle/>
          <a:p>
            <a:endParaRPr lang="en-US"/>
          </a:p>
        </p:txBody>
      </p:sp>
      <p:sp>
        <p:nvSpPr>
          <p:cNvPr id="132139" name="AutoShape 42"/>
          <p:cNvSpPr>
            <a:spLocks noChangeArrowheads="1"/>
          </p:cNvSpPr>
          <p:nvPr/>
        </p:nvSpPr>
        <p:spPr bwMode="auto">
          <a:xfrm>
            <a:off x="7772400" y="4953001"/>
            <a:ext cx="406400" cy="394097"/>
          </a:xfrm>
          <a:prstGeom prst="downArrow">
            <a:avLst>
              <a:gd name="adj1" fmla="val 50000"/>
              <a:gd name="adj2" fmla="val 37616"/>
            </a:avLst>
          </a:prstGeom>
          <a:solidFill>
            <a:srgbClr val="CCCCFF"/>
          </a:solidFill>
          <a:ln w="9525">
            <a:noFill/>
            <a:miter lim="800000"/>
            <a:headEnd/>
            <a:tailEnd/>
          </a:ln>
        </p:spPr>
        <p:txBody>
          <a:bodyPr wrap="none" anchor="ctr"/>
          <a:lstStyle/>
          <a:p>
            <a:endParaRPr lang="en-US"/>
          </a:p>
        </p:txBody>
      </p:sp>
      <p:sp>
        <p:nvSpPr>
          <p:cNvPr id="132140" name="Rectangle 43"/>
          <p:cNvSpPr>
            <a:spLocks noChangeArrowheads="1"/>
          </p:cNvSpPr>
          <p:nvPr/>
        </p:nvSpPr>
        <p:spPr bwMode="auto">
          <a:xfrm>
            <a:off x="7239000" y="4356498"/>
            <a:ext cx="1676400" cy="643766"/>
          </a:xfrm>
          <a:prstGeom prst="rect">
            <a:avLst/>
          </a:prstGeom>
          <a:solidFill>
            <a:srgbClr val="FFFFA8"/>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200" b="1">
                <a:solidFill>
                  <a:srgbClr val="000000"/>
                </a:solidFill>
                <a:latin typeface="Arial" charset="0"/>
              </a:rPr>
              <a:t>YG TIDAK MEMILIKI KUALIFIKASI USAHA</a:t>
            </a:r>
            <a:endParaRPr lang="en-US" sz="1600" b="1">
              <a:solidFill>
                <a:srgbClr val="000000"/>
              </a:solidFill>
              <a:latin typeface="Arial" charset="0"/>
            </a:endParaRPr>
          </a:p>
        </p:txBody>
      </p:sp>
      <p:sp>
        <p:nvSpPr>
          <p:cNvPr id="132141" name="Rectangle 44"/>
          <p:cNvSpPr>
            <a:spLocks noChangeArrowheads="1"/>
          </p:cNvSpPr>
          <p:nvPr/>
        </p:nvSpPr>
        <p:spPr bwMode="auto">
          <a:xfrm>
            <a:off x="5638800" y="4343400"/>
            <a:ext cx="1524000" cy="643766"/>
          </a:xfrm>
          <a:prstGeom prst="rect">
            <a:avLst/>
          </a:prstGeom>
          <a:solidFill>
            <a:srgbClr val="FFFFA8"/>
          </a:solidFill>
          <a:ln w="12700">
            <a:solidFill>
              <a:schemeClr val="tx1"/>
            </a:solidFill>
            <a:miter lim="800000"/>
            <a:headEnd/>
            <a:tailEnd/>
          </a:ln>
        </p:spPr>
        <p:txBody>
          <a:bodyPr lIns="90488" tIns="44450" rIns="90488" bIns="44450">
            <a:spAutoFit/>
          </a:bodyPr>
          <a:lstStyle/>
          <a:p>
            <a:pPr algn="ctr" eaLnBrk="0" hangingPunct="0">
              <a:spcBef>
                <a:spcPct val="50000"/>
              </a:spcBef>
            </a:pPr>
            <a:r>
              <a:rPr lang="en-US" sz="1200" b="1">
                <a:solidFill>
                  <a:srgbClr val="000000"/>
                </a:solidFill>
                <a:latin typeface="Arial" charset="0"/>
              </a:rPr>
              <a:t>YG MEMILIKI KUALIFIKASI USAHA</a:t>
            </a:r>
            <a:endParaRPr lang="en-US" sz="1600" b="1">
              <a:solidFill>
                <a:srgbClr val="000000"/>
              </a:solidFill>
              <a:latin typeface="Arial" charset="0"/>
            </a:endParaRPr>
          </a:p>
        </p:txBody>
      </p:sp>
    </p:spTree>
  </p:cSld>
  <p:clrMapOvr>
    <a:masterClrMapping/>
  </p:clrMapOvr>
  <p:transition spd="slow">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4"/>
          <p:cNvSpPr>
            <a:spLocks noGrp="1"/>
          </p:cNvSpPr>
          <p:nvPr>
            <p:ph type="sldNum" sz="quarter" idx="12"/>
          </p:nvPr>
        </p:nvSpPr>
        <p:spPr>
          <a:noFill/>
        </p:spPr>
        <p:txBody>
          <a:bodyPr/>
          <a:lstStyle/>
          <a:p>
            <a:fld id="{C0246BB3-36B3-4831-88CD-EF7A8F7A193E}" type="slidenum">
              <a:rPr lang="en-US"/>
              <a:pPr/>
              <a:t>28</a:t>
            </a:fld>
            <a:endParaRPr lang="en-US"/>
          </a:p>
        </p:txBody>
      </p:sp>
      <p:sp>
        <p:nvSpPr>
          <p:cNvPr id="133123"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3124"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3125"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3126"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3127" name="Rectangle 6"/>
          <p:cNvSpPr>
            <a:spLocks noChangeArrowheads="1"/>
          </p:cNvSpPr>
          <p:nvPr/>
        </p:nvSpPr>
        <p:spPr bwMode="auto">
          <a:xfrm>
            <a:off x="711200" y="5829300"/>
            <a:ext cx="1828800" cy="514350"/>
          </a:xfrm>
          <a:prstGeom prst="rect">
            <a:avLst/>
          </a:prstGeom>
          <a:noFill/>
          <a:ln w="9525">
            <a:noFill/>
            <a:miter lim="800000"/>
            <a:headEnd/>
            <a:tailEnd/>
          </a:ln>
        </p:spPr>
        <p:txBody>
          <a:bodyPr wrap="none" anchor="ctr"/>
          <a:lstStyle/>
          <a:p>
            <a:endParaRPr lang="en-US"/>
          </a:p>
        </p:txBody>
      </p:sp>
      <p:sp>
        <p:nvSpPr>
          <p:cNvPr id="133128" name="Rectangle 7"/>
          <p:cNvSpPr>
            <a:spLocks noChangeArrowheads="1"/>
          </p:cNvSpPr>
          <p:nvPr/>
        </p:nvSpPr>
        <p:spPr bwMode="auto">
          <a:xfrm>
            <a:off x="3149600" y="5829300"/>
            <a:ext cx="2844800" cy="514350"/>
          </a:xfrm>
          <a:prstGeom prst="rect">
            <a:avLst/>
          </a:prstGeom>
          <a:noFill/>
          <a:ln w="9525">
            <a:noFill/>
            <a:miter lim="800000"/>
            <a:headEnd/>
            <a:tailEnd/>
          </a:ln>
        </p:spPr>
        <p:txBody>
          <a:bodyPr wrap="none" anchor="ctr"/>
          <a:lstStyle/>
          <a:p>
            <a:endParaRPr lang="en-US"/>
          </a:p>
        </p:txBody>
      </p:sp>
      <p:sp>
        <p:nvSpPr>
          <p:cNvPr id="133129" name="Rectangle 8"/>
          <p:cNvSpPr>
            <a:spLocks noGrp="1" noChangeArrowheads="1"/>
          </p:cNvSpPr>
          <p:nvPr>
            <p:ph type="title"/>
          </p:nvPr>
        </p:nvSpPr>
        <p:spPr>
          <a:xfrm>
            <a:off x="859368" y="327422"/>
            <a:ext cx="7457017" cy="438150"/>
          </a:xfrm>
          <a:solidFill>
            <a:schemeClr val="accent1"/>
          </a:solidFill>
          <a:ln w="12700">
            <a:solidFill>
              <a:schemeClr val="tx1"/>
            </a:solidFill>
          </a:ln>
        </p:spPr>
        <p:txBody>
          <a:bodyPr lIns="90488" tIns="44450" rIns="90488" bIns="44450" anchor="ctr"/>
          <a:lstStyle/>
          <a:p>
            <a:pPr eaLnBrk="1" hangingPunct="1"/>
            <a:r>
              <a:rPr lang="en-US" sz="2400" b="1" smtClean="0">
                <a:solidFill>
                  <a:schemeClr val="tx1"/>
                </a:solidFill>
                <a:latin typeface="Arial" charset="0"/>
              </a:rPr>
              <a:t>PELUNASAN PPh USAHA JASA KONSTRUKSI</a:t>
            </a:r>
          </a:p>
        </p:txBody>
      </p:sp>
      <p:sp>
        <p:nvSpPr>
          <p:cNvPr id="133130" name="Rectangle 9"/>
          <p:cNvSpPr>
            <a:spLocks noChangeArrowheads="1"/>
          </p:cNvSpPr>
          <p:nvPr/>
        </p:nvSpPr>
        <p:spPr bwMode="auto">
          <a:xfrm>
            <a:off x="315385" y="5423298"/>
            <a:ext cx="4144433" cy="643766"/>
          </a:xfrm>
          <a:prstGeom prst="rect">
            <a:avLst/>
          </a:prstGeom>
          <a:solidFill>
            <a:schemeClr val="accent1"/>
          </a:solidFill>
          <a:ln w="12700">
            <a:solidFill>
              <a:schemeClr val="tx1"/>
            </a:solidFill>
            <a:miter lim="800000"/>
            <a:headEnd/>
            <a:tailEnd/>
          </a:ln>
        </p:spPr>
        <p:txBody>
          <a:bodyPr lIns="90488" tIns="44450" rIns="90488" bIns="44450">
            <a:spAutoFit/>
          </a:bodyPr>
          <a:lstStyle/>
          <a:p>
            <a:pPr algn="ctr" eaLnBrk="0" hangingPunct="0"/>
            <a:r>
              <a:rPr lang="en-US" b="1">
                <a:latin typeface="Arial" charset="0"/>
              </a:rPr>
              <a:t>PEMOTONGAN  OLEH</a:t>
            </a:r>
          </a:p>
          <a:p>
            <a:pPr algn="ctr" eaLnBrk="0" hangingPunct="0"/>
            <a:r>
              <a:rPr lang="en-US" b="1">
                <a:latin typeface="Arial" charset="0"/>
              </a:rPr>
              <a:t>PEMBERI HASIL</a:t>
            </a:r>
          </a:p>
        </p:txBody>
      </p:sp>
      <p:sp>
        <p:nvSpPr>
          <p:cNvPr id="133131" name="Rectangle 10"/>
          <p:cNvSpPr>
            <a:spLocks noChangeArrowheads="1"/>
          </p:cNvSpPr>
          <p:nvPr/>
        </p:nvSpPr>
        <p:spPr bwMode="auto">
          <a:xfrm>
            <a:off x="4684185" y="5423298"/>
            <a:ext cx="4144433" cy="643766"/>
          </a:xfrm>
          <a:prstGeom prst="rect">
            <a:avLst/>
          </a:prstGeom>
          <a:solidFill>
            <a:schemeClr val="accent1"/>
          </a:solidFill>
          <a:ln w="12700">
            <a:solidFill>
              <a:schemeClr val="tx1"/>
            </a:solidFill>
            <a:miter lim="800000"/>
            <a:headEnd/>
            <a:tailEnd/>
          </a:ln>
        </p:spPr>
        <p:txBody>
          <a:bodyPr lIns="90488" tIns="44450" rIns="90488" bIns="44450">
            <a:spAutoFit/>
          </a:bodyPr>
          <a:lstStyle/>
          <a:p>
            <a:pPr algn="ctr" eaLnBrk="0" hangingPunct="0"/>
            <a:r>
              <a:rPr lang="en-US" b="1">
                <a:latin typeface="Arial" charset="0"/>
              </a:rPr>
              <a:t>PENYETORAN SENDIRI OLEH PEMBERI JASA</a:t>
            </a:r>
          </a:p>
        </p:txBody>
      </p:sp>
      <p:sp>
        <p:nvSpPr>
          <p:cNvPr id="133132" name="Rectangle 11"/>
          <p:cNvSpPr>
            <a:spLocks noChangeArrowheads="1"/>
          </p:cNvSpPr>
          <p:nvPr/>
        </p:nvSpPr>
        <p:spPr bwMode="auto">
          <a:xfrm>
            <a:off x="3327401" y="1075135"/>
            <a:ext cx="1990931" cy="366767"/>
          </a:xfrm>
          <a:prstGeom prst="rect">
            <a:avLst/>
          </a:prstGeom>
          <a:noFill/>
          <a:ln w="12700">
            <a:solidFill>
              <a:schemeClr val="tx1"/>
            </a:solidFill>
            <a:miter lim="800000"/>
            <a:headEnd/>
            <a:tailEnd/>
          </a:ln>
        </p:spPr>
        <p:txBody>
          <a:bodyPr wrap="none" lIns="90488" tIns="44450" rIns="90488" bIns="44450">
            <a:spAutoFit/>
          </a:bodyPr>
          <a:lstStyle/>
          <a:p>
            <a:pPr eaLnBrk="0" hangingPunct="0"/>
            <a:r>
              <a:rPr lang="en-US" b="1">
                <a:latin typeface="Arial" charset="0"/>
              </a:rPr>
              <a:t>PEMBERI HASIL</a:t>
            </a:r>
          </a:p>
        </p:txBody>
      </p:sp>
      <p:grpSp>
        <p:nvGrpSpPr>
          <p:cNvPr id="133133" name="Group 12"/>
          <p:cNvGrpSpPr>
            <a:grpSpLocks/>
          </p:cNvGrpSpPr>
          <p:nvPr/>
        </p:nvGrpSpPr>
        <p:grpSpPr bwMode="auto">
          <a:xfrm>
            <a:off x="2336800" y="1428750"/>
            <a:ext cx="4368800" cy="514350"/>
            <a:chOff x="1104" y="1200"/>
            <a:chExt cx="2064" cy="432"/>
          </a:xfrm>
        </p:grpSpPr>
        <p:sp>
          <p:nvSpPr>
            <p:cNvPr id="133139" name="Rectangle 13"/>
            <p:cNvSpPr>
              <a:spLocks noChangeArrowheads="1"/>
            </p:cNvSpPr>
            <p:nvPr/>
          </p:nvSpPr>
          <p:spPr bwMode="auto">
            <a:xfrm>
              <a:off x="1152" y="1296"/>
              <a:ext cx="1968" cy="96"/>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3140" name="AutoShape 14"/>
            <p:cNvSpPr>
              <a:spLocks noChangeArrowheads="1"/>
            </p:cNvSpPr>
            <p:nvPr/>
          </p:nvSpPr>
          <p:spPr bwMode="auto">
            <a:xfrm>
              <a:off x="2064" y="1200"/>
              <a:ext cx="192" cy="144"/>
            </a:xfrm>
            <a:prstGeom prst="downArrow">
              <a:avLst>
                <a:gd name="adj1" fmla="val 50000"/>
                <a:gd name="adj2" fmla="val 0"/>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sp>
          <p:nvSpPr>
            <p:cNvPr id="133141" name="AutoShape 15"/>
            <p:cNvSpPr>
              <a:spLocks noChangeArrowheads="1"/>
            </p:cNvSpPr>
            <p:nvPr/>
          </p:nvSpPr>
          <p:spPr bwMode="auto">
            <a:xfrm>
              <a:off x="2976" y="1296"/>
              <a:ext cx="192" cy="336"/>
            </a:xfrm>
            <a:prstGeom prst="downArrow">
              <a:avLst>
                <a:gd name="adj1" fmla="val 50000"/>
                <a:gd name="adj2" fmla="val 65763"/>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sp>
          <p:nvSpPr>
            <p:cNvPr id="133142" name="AutoShape 16"/>
            <p:cNvSpPr>
              <a:spLocks noChangeArrowheads="1"/>
            </p:cNvSpPr>
            <p:nvPr/>
          </p:nvSpPr>
          <p:spPr bwMode="auto">
            <a:xfrm>
              <a:off x="1104" y="1296"/>
              <a:ext cx="192" cy="336"/>
            </a:xfrm>
            <a:prstGeom prst="downArrow">
              <a:avLst>
                <a:gd name="adj1" fmla="val 50000"/>
                <a:gd name="adj2" fmla="val 65763"/>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grpSp>
      <p:sp>
        <p:nvSpPr>
          <p:cNvPr id="133134" name="AutoShape 17"/>
          <p:cNvSpPr>
            <a:spLocks noChangeArrowheads="1"/>
          </p:cNvSpPr>
          <p:nvPr/>
        </p:nvSpPr>
        <p:spPr bwMode="auto">
          <a:xfrm>
            <a:off x="6908800" y="4514850"/>
            <a:ext cx="406400" cy="857250"/>
          </a:xfrm>
          <a:prstGeom prst="downArrow">
            <a:avLst>
              <a:gd name="adj1" fmla="val 50000"/>
              <a:gd name="adj2" fmla="val 22309"/>
            </a:avLst>
          </a:prstGeom>
          <a:solidFill>
            <a:srgbClr val="CC3300"/>
          </a:solidFill>
          <a:ln w="9525">
            <a:noFill/>
            <a:miter lim="800000"/>
            <a:headEnd/>
            <a:tailEnd/>
          </a:ln>
        </p:spPr>
        <p:txBody>
          <a:bodyPr wrap="none" anchor="ctr"/>
          <a:lstStyle/>
          <a:p>
            <a:endParaRPr lang="en-US"/>
          </a:p>
        </p:txBody>
      </p:sp>
      <p:sp>
        <p:nvSpPr>
          <p:cNvPr id="133135" name="AutoShape 18"/>
          <p:cNvSpPr>
            <a:spLocks noChangeArrowheads="1"/>
          </p:cNvSpPr>
          <p:nvPr/>
        </p:nvSpPr>
        <p:spPr bwMode="auto">
          <a:xfrm>
            <a:off x="1930400" y="4514850"/>
            <a:ext cx="406400" cy="857250"/>
          </a:xfrm>
          <a:prstGeom prst="downArrow">
            <a:avLst>
              <a:gd name="adj1" fmla="val 50000"/>
              <a:gd name="adj2" fmla="val 31806"/>
            </a:avLst>
          </a:prstGeom>
          <a:solidFill>
            <a:srgbClr val="CC3300"/>
          </a:solidFill>
          <a:ln w="9525">
            <a:noFill/>
            <a:miter lim="800000"/>
            <a:headEnd/>
            <a:tailEnd/>
          </a:ln>
        </p:spPr>
        <p:txBody>
          <a:bodyPr wrap="none" anchor="ctr"/>
          <a:lstStyle/>
          <a:p>
            <a:endParaRPr lang="en-US"/>
          </a:p>
        </p:txBody>
      </p:sp>
      <p:sp>
        <p:nvSpPr>
          <p:cNvPr id="133136" name="Rectangle 19"/>
          <p:cNvSpPr>
            <a:spLocks noChangeArrowheads="1"/>
          </p:cNvSpPr>
          <p:nvPr/>
        </p:nvSpPr>
        <p:spPr bwMode="auto">
          <a:xfrm>
            <a:off x="315385" y="4794647"/>
            <a:ext cx="8513233" cy="366767"/>
          </a:xfrm>
          <a:prstGeom prst="rect">
            <a:avLst/>
          </a:prstGeom>
          <a:solidFill>
            <a:srgbClr val="6699FF"/>
          </a:solidFill>
          <a:ln w="12700">
            <a:solidFill>
              <a:schemeClr val="tx1"/>
            </a:solidFill>
            <a:miter lim="800000"/>
            <a:headEnd/>
            <a:tailEnd/>
          </a:ln>
        </p:spPr>
        <p:txBody>
          <a:bodyPr lIns="90488" tIns="44450" rIns="90488" bIns="44450">
            <a:spAutoFit/>
          </a:bodyPr>
          <a:lstStyle/>
          <a:p>
            <a:pPr algn="ctr" eaLnBrk="0" hangingPunct="0"/>
            <a:r>
              <a:rPr lang="en-US" b="1">
                <a:latin typeface="Arial" charset="0"/>
              </a:rPr>
              <a:t>PELUNASAN PPh MELALUI</a:t>
            </a:r>
          </a:p>
        </p:txBody>
      </p:sp>
      <p:sp>
        <p:nvSpPr>
          <p:cNvPr id="133137" name="Rectangle 20"/>
          <p:cNvSpPr>
            <a:spLocks noChangeArrowheads="1"/>
          </p:cNvSpPr>
          <p:nvPr/>
        </p:nvSpPr>
        <p:spPr bwMode="auto">
          <a:xfrm>
            <a:off x="4684185" y="1870473"/>
            <a:ext cx="4144433" cy="2798202"/>
          </a:xfrm>
          <a:prstGeom prst="rect">
            <a:avLst/>
          </a:prstGeom>
          <a:solidFill>
            <a:srgbClr val="FFFF66"/>
          </a:solidFill>
          <a:ln w="12700">
            <a:solidFill>
              <a:schemeClr val="tx1"/>
            </a:solidFill>
            <a:miter lim="800000"/>
            <a:headEnd/>
            <a:tailEnd/>
          </a:ln>
        </p:spPr>
        <p:txBody>
          <a:bodyPr lIns="90488" tIns="44450" rIns="90488" bIns="44450">
            <a:spAutoFit/>
          </a:bodyPr>
          <a:lstStyle/>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r>
              <a:rPr lang="en-US" sz="1600" b="1">
                <a:solidFill>
                  <a:srgbClr val="660066"/>
                </a:solidFill>
                <a:latin typeface="Arial" charset="0"/>
              </a:rPr>
              <a:t>ORANG PRIBADI</a:t>
            </a:r>
          </a:p>
          <a:p>
            <a:pPr marL="201613" indent="-201613" eaLnBrk="0" hangingPunct="0">
              <a:buFontTx/>
              <a:buChar char="•"/>
            </a:pPr>
            <a:r>
              <a:rPr lang="en-US" sz="1600" b="1">
                <a:solidFill>
                  <a:srgbClr val="660066"/>
                </a:solidFill>
                <a:latin typeface="Arial" charset="0"/>
              </a:rPr>
              <a:t>BUKAN SUBJEK PAJAK</a:t>
            </a: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p:txBody>
      </p:sp>
      <p:sp>
        <p:nvSpPr>
          <p:cNvPr id="133138" name="Rectangle 21"/>
          <p:cNvSpPr>
            <a:spLocks noChangeArrowheads="1"/>
          </p:cNvSpPr>
          <p:nvPr/>
        </p:nvSpPr>
        <p:spPr bwMode="auto">
          <a:xfrm>
            <a:off x="304801" y="1860948"/>
            <a:ext cx="4178300" cy="2798202"/>
          </a:xfrm>
          <a:prstGeom prst="rect">
            <a:avLst/>
          </a:prstGeom>
          <a:solidFill>
            <a:srgbClr val="FFFF66"/>
          </a:solidFill>
          <a:ln w="12700">
            <a:solidFill>
              <a:schemeClr val="tx1"/>
            </a:solidFill>
            <a:miter lim="800000"/>
            <a:headEnd/>
            <a:tailEnd/>
          </a:ln>
        </p:spPr>
        <p:txBody>
          <a:bodyPr lIns="90488" tIns="44450" rIns="90488" bIns="44450">
            <a:spAutoFit/>
          </a:bodyPr>
          <a:lstStyle/>
          <a:p>
            <a:pPr marL="201613" indent="-201613" eaLnBrk="0" hangingPunct="0">
              <a:buFontTx/>
              <a:buChar char="•"/>
            </a:pPr>
            <a:r>
              <a:rPr lang="en-US" sz="1600" b="1">
                <a:solidFill>
                  <a:srgbClr val="660066"/>
                </a:solidFill>
                <a:latin typeface="Arial" charset="0"/>
              </a:rPr>
              <a:t>BADAN PEMERINTAH, </a:t>
            </a:r>
          </a:p>
          <a:p>
            <a:pPr marL="201613" indent="-201613" eaLnBrk="0" hangingPunct="0">
              <a:buFontTx/>
              <a:buChar char="•"/>
            </a:pPr>
            <a:r>
              <a:rPr lang="en-US" sz="1600" b="1">
                <a:solidFill>
                  <a:srgbClr val="660066"/>
                </a:solidFill>
                <a:latin typeface="Arial" charset="0"/>
              </a:rPr>
              <a:t>SUBJEK PAJAK BADAN DALAM  NEGERI,</a:t>
            </a:r>
          </a:p>
          <a:p>
            <a:pPr marL="201613" indent="-201613" eaLnBrk="0" hangingPunct="0">
              <a:buFontTx/>
              <a:buChar char="•"/>
            </a:pPr>
            <a:r>
              <a:rPr lang="en-US" sz="1600" b="1">
                <a:solidFill>
                  <a:srgbClr val="660066"/>
                </a:solidFill>
                <a:latin typeface="Arial" charset="0"/>
              </a:rPr>
              <a:t>PENYELENGGARA KEGIATAN</a:t>
            </a:r>
          </a:p>
          <a:p>
            <a:pPr marL="201613" indent="-201613" eaLnBrk="0" hangingPunct="0">
              <a:buFontTx/>
              <a:buChar char="•"/>
            </a:pPr>
            <a:r>
              <a:rPr lang="en-US" sz="1600" b="1">
                <a:solidFill>
                  <a:srgbClr val="660066"/>
                </a:solidFill>
                <a:latin typeface="Arial" charset="0"/>
              </a:rPr>
              <a:t>BUT</a:t>
            </a:r>
          </a:p>
          <a:p>
            <a:pPr marL="201613" indent="-201613" eaLnBrk="0" hangingPunct="0">
              <a:buFontTx/>
              <a:buChar char="•"/>
            </a:pPr>
            <a:r>
              <a:rPr lang="en-US" sz="1600" b="1">
                <a:solidFill>
                  <a:srgbClr val="660066"/>
                </a:solidFill>
                <a:latin typeface="Arial" charset="0"/>
              </a:rPr>
              <a:t>KERJASAMA OPERASI</a:t>
            </a:r>
          </a:p>
          <a:p>
            <a:pPr marL="201613" indent="-201613" eaLnBrk="0" hangingPunct="0">
              <a:buFontTx/>
              <a:buChar char="•"/>
            </a:pPr>
            <a:r>
              <a:rPr lang="en-US" sz="1600" b="1">
                <a:solidFill>
                  <a:srgbClr val="660066"/>
                </a:solidFill>
                <a:latin typeface="Arial" charset="0"/>
              </a:rPr>
              <a:t>PERWAKILAN PERUSAHAAN LUAR NEGERI  LAINNYA</a:t>
            </a:r>
          </a:p>
          <a:p>
            <a:pPr marL="201613" indent="-201613" eaLnBrk="0" hangingPunct="0">
              <a:buFontTx/>
              <a:buChar char="•"/>
            </a:pPr>
            <a:r>
              <a:rPr lang="en-US" sz="1600" b="1">
                <a:solidFill>
                  <a:srgbClr val="660066"/>
                </a:solidFill>
                <a:latin typeface="Arial" charset="0"/>
              </a:rPr>
              <a:t>ORANG PRIBADI YANG DITETAPKAN OLEH </a:t>
            </a:r>
          </a:p>
          <a:p>
            <a:pPr marL="201613" indent="-201613" eaLnBrk="0" hangingPunct="0"/>
            <a:r>
              <a:rPr lang="en-US" sz="1600" b="1">
                <a:solidFill>
                  <a:srgbClr val="660066"/>
                </a:solidFill>
                <a:latin typeface="Arial" charset="0"/>
              </a:rPr>
              <a:t>    DIRJEN PAJAK</a:t>
            </a:r>
          </a:p>
        </p:txBody>
      </p:sp>
    </p:spTree>
  </p:cSld>
  <p:clrMapOvr>
    <a:masterClrMapping/>
  </p:clrMapOvr>
  <p:transition spd="slow">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4"/>
          <p:cNvSpPr>
            <a:spLocks noGrp="1"/>
          </p:cNvSpPr>
          <p:nvPr>
            <p:ph type="sldNum" sz="quarter" idx="12"/>
          </p:nvPr>
        </p:nvSpPr>
        <p:spPr>
          <a:noFill/>
        </p:spPr>
        <p:txBody>
          <a:bodyPr/>
          <a:lstStyle/>
          <a:p>
            <a:fld id="{DC22D72E-F621-4240-A45B-068B76DE02A3}" type="slidenum">
              <a:rPr lang="en-US"/>
              <a:pPr/>
              <a:t>29</a:t>
            </a:fld>
            <a:endParaRPr lang="en-US"/>
          </a:p>
        </p:txBody>
      </p:sp>
      <p:sp>
        <p:nvSpPr>
          <p:cNvPr id="134147"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4148"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4149"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4150"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4151" name="Rectangle 6"/>
          <p:cNvSpPr>
            <a:spLocks noChangeArrowheads="1"/>
          </p:cNvSpPr>
          <p:nvPr/>
        </p:nvSpPr>
        <p:spPr bwMode="auto">
          <a:xfrm>
            <a:off x="711200" y="5829300"/>
            <a:ext cx="1828800" cy="514350"/>
          </a:xfrm>
          <a:prstGeom prst="rect">
            <a:avLst/>
          </a:prstGeom>
          <a:noFill/>
          <a:ln w="9525">
            <a:noFill/>
            <a:miter lim="800000"/>
            <a:headEnd/>
            <a:tailEnd/>
          </a:ln>
        </p:spPr>
        <p:txBody>
          <a:bodyPr wrap="none" anchor="ctr"/>
          <a:lstStyle/>
          <a:p>
            <a:endParaRPr lang="en-US"/>
          </a:p>
        </p:txBody>
      </p:sp>
      <p:sp>
        <p:nvSpPr>
          <p:cNvPr id="134152" name="Rectangle 7"/>
          <p:cNvSpPr>
            <a:spLocks noChangeArrowheads="1"/>
          </p:cNvSpPr>
          <p:nvPr/>
        </p:nvSpPr>
        <p:spPr bwMode="auto">
          <a:xfrm>
            <a:off x="3149600" y="5829300"/>
            <a:ext cx="2844800" cy="514350"/>
          </a:xfrm>
          <a:prstGeom prst="rect">
            <a:avLst/>
          </a:prstGeom>
          <a:noFill/>
          <a:ln w="9525">
            <a:noFill/>
            <a:miter lim="800000"/>
            <a:headEnd/>
            <a:tailEnd/>
          </a:ln>
        </p:spPr>
        <p:txBody>
          <a:bodyPr wrap="none" anchor="ctr"/>
          <a:lstStyle/>
          <a:p>
            <a:endParaRPr lang="en-US"/>
          </a:p>
        </p:txBody>
      </p:sp>
      <p:sp>
        <p:nvSpPr>
          <p:cNvPr id="134153" name="Rectangle 8"/>
          <p:cNvSpPr>
            <a:spLocks noGrp="1" noChangeArrowheads="1"/>
          </p:cNvSpPr>
          <p:nvPr>
            <p:ph type="title"/>
          </p:nvPr>
        </p:nvSpPr>
        <p:spPr>
          <a:xfrm>
            <a:off x="1064684" y="228600"/>
            <a:ext cx="7044267" cy="685800"/>
          </a:xfrm>
          <a:solidFill>
            <a:schemeClr val="accent1"/>
          </a:solidFill>
          <a:ln w="12700">
            <a:solidFill>
              <a:schemeClr val="tx1"/>
            </a:solidFill>
          </a:ln>
        </p:spPr>
        <p:txBody>
          <a:bodyPr lIns="90488" tIns="44450" rIns="90488" bIns="44450" anchor="ctr"/>
          <a:lstStyle/>
          <a:p>
            <a:pPr eaLnBrk="1" hangingPunct="1"/>
            <a:r>
              <a:rPr lang="en-US" sz="2000" b="1" smtClean="0">
                <a:solidFill>
                  <a:schemeClr val="tx1"/>
                </a:solidFill>
                <a:latin typeface="Arial" charset="0"/>
              </a:rPr>
              <a:t>KEKURANGAN PPh USAHA JASA KONSTRUKSI</a:t>
            </a:r>
          </a:p>
        </p:txBody>
      </p:sp>
      <p:sp>
        <p:nvSpPr>
          <p:cNvPr id="134154" name="Rectangle 9"/>
          <p:cNvSpPr>
            <a:spLocks noChangeArrowheads="1"/>
          </p:cNvSpPr>
          <p:nvPr/>
        </p:nvSpPr>
        <p:spPr bwMode="auto">
          <a:xfrm>
            <a:off x="2563285" y="5520929"/>
            <a:ext cx="4142316" cy="643766"/>
          </a:xfrm>
          <a:prstGeom prst="rect">
            <a:avLst/>
          </a:prstGeom>
          <a:solidFill>
            <a:schemeClr val="accent1"/>
          </a:solidFill>
          <a:ln w="12700">
            <a:solidFill>
              <a:schemeClr val="tx1"/>
            </a:solidFill>
            <a:miter lim="800000"/>
            <a:headEnd/>
            <a:tailEnd/>
          </a:ln>
        </p:spPr>
        <p:txBody>
          <a:bodyPr lIns="90488" tIns="44450" rIns="90488" bIns="44450">
            <a:spAutoFit/>
          </a:bodyPr>
          <a:lstStyle/>
          <a:p>
            <a:pPr algn="ctr" eaLnBrk="0" hangingPunct="0"/>
            <a:r>
              <a:rPr lang="en-US" b="1">
                <a:latin typeface="Arial" charset="0"/>
              </a:rPr>
              <a:t>PENYETORAN SENDIRI OLEH PENYEDIA JASA</a:t>
            </a:r>
          </a:p>
        </p:txBody>
      </p:sp>
      <p:sp>
        <p:nvSpPr>
          <p:cNvPr id="134155" name="Rectangle 10"/>
          <p:cNvSpPr>
            <a:spLocks noChangeArrowheads="1"/>
          </p:cNvSpPr>
          <p:nvPr/>
        </p:nvSpPr>
        <p:spPr bwMode="auto">
          <a:xfrm>
            <a:off x="3327401" y="1075135"/>
            <a:ext cx="1990931" cy="366767"/>
          </a:xfrm>
          <a:prstGeom prst="rect">
            <a:avLst/>
          </a:prstGeom>
          <a:noFill/>
          <a:ln w="12700">
            <a:solidFill>
              <a:schemeClr val="tx1"/>
            </a:solidFill>
            <a:miter lim="800000"/>
            <a:headEnd/>
            <a:tailEnd/>
          </a:ln>
        </p:spPr>
        <p:txBody>
          <a:bodyPr wrap="none" lIns="90488" tIns="44450" rIns="90488" bIns="44450">
            <a:spAutoFit/>
          </a:bodyPr>
          <a:lstStyle/>
          <a:p>
            <a:pPr eaLnBrk="0" hangingPunct="0"/>
            <a:r>
              <a:rPr lang="en-US" b="1">
                <a:latin typeface="Arial" charset="0"/>
              </a:rPr>
              <a:t>PEMBERI HASIL</a:t>
            </a:r>
          </a:p>
        </p:txBody>
      </p:sp>
      <p:grpSp>
        <p:nvGrpSpPr>
          <p:cNvPr id="134156" name="Group 11"/>
          <p:cNvGrpSpPr>
            <a:grpSpLocks/>
          </p:cNvGrpSpPr>
          <p:nvPr/>
        </p:nvGrpSpPr>
        <p:grpSpPr bwMode="auto">
          <a:xfrm>
            <a:off x="2336800" y="1428750"/>
            <a:ext cx="4368800" cy="514350"/>
            <a:chOff x="1104" y="1200"/>
            <a:chExt cx="2064" cy="432"/>
          </a:xfrm>
        </p:grpSpPr>
        <p:sp>
          <p:nvSpPr>
            <p:cNvPr id="134161" name="Rectangle 12"/>
            <p:cNvSpPr>
              <a:spLocks noChangeArrowheads="1"/>
            </p:cNvSpPr>
            <p:nvPr/>
          </p:nvSpPr>
          <p:spPr bwMode="auto">
            <a:xfrm>
              <a:off x="1152" y="1296"/>
              <a:ext cx="1968" cy="96"/>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4162" name="AutoShape 13"/>
            <p:cNvSpPr>
              <a:spLocks noChangeArrowheads="1"/>
            </p:cNvSpPr>
            <p:nvPr/>
          </p:nvSpPr>
          <p:spPr bwMode="auto">
            <a:xfrm>
              <a:off x="2064" y="1200"/>
              <a:ext cx="192" cy="144"/>
            </a:xfrm>
            <a:prstGeom prst="downArrow">
              <a:avLst>
                <a:gd name="adj1" fmla="val 50000"/>
                <a:gd name="adj2" fmla="val 0"/>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sp>
          <p:nvSpPr>
            <p:cNvPr id="134163" name="AutoShape 14"/>
            <p:cNvSpPr>
              <a:spLocks noChangeArrowheads="1"/>
            </p:cNvSpPr>
            <p:nvPr/>
          </p:nvSpPr>
          <p:spPr bwMode="auto">
            <a:xfrm>
              <a:off x="2976" y="1296"/>
              <a:ext cx="192" cy="336"/>
            </a:xfrm>
            <a:prstGeom prst="downArrow">
              <a:avLst>
                <a:gd name="adj1" fmla="val 50000"/>
                <a:gd name="adj2" fmla="val 65763"/>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sp>
          <p:nvSpPr>
            <p:cNvPr id="134164" name="AutoShape 15"/>
            <p:cNvSpPr>
              <a:spLocks noChangeArrowheads="1"/>
            </p:cNvSpPr>
            <p:nvPr/>
          </p:nvSpPr>
          <p:spPr bwMode="auto">
            <a:xfrm>
              <a:off x="1104" y="1296"/>
              <a:ext cx="192" cy="336"/>
            </a:xfrm>
            <a:prstGeom prst="downArrow">
              <a:avLst>
                <a:gd name="adj1" fmla="val 50000"/>
                <a:gd name="adj2" fmla="val 65763"/>
              </a:avLst>
            </a:prstGeom>
            <a:gradFill rotWithShape="0">
              <a:gsLst>
                <a:gs pos="0">
                  <a:srgbClr val="004724"/>
                </a:gs>
                <a:gs pos="50000">
                  <a:srgbClr val="006633"/>
                </a:gs>
                <a:gs pos="100000">
                  <a:srgbClr val="004724"/>
                </a:gs>
              </a:gsLst>
              <a:lin ang="0" scaled="1"/>
            </a:gradFill>
            <a:ln w="9525">
              <a:noFill/>
              <a:miter lim="800000"/>
              <a:headEnd/>
              <a:tailEnd/>
            </a:ln>
          </p:spPr>
          <p:txBody>
            <a:bodyPr wrap="none" anchor="ctr"/>
            <a:lstStyle/>
            <a:p>
              <a:endParaRPr lang="en-US"/>
            </a:p>
          </p:txBody>
        </p:sp>
      </p:grpSp>
      <p:sp>
        <p:nvSpPr>
          <p:cNvPr id="134157" name="AutoShape 16"/>
          <p:cNvSpPr>
            <a:spLocks noChangeArrowheads="1"/>
          </p:cNvSpPr>
          <p:nvPr/>
        </p:nvSpPr>
        <p:spPr bwMode="auto">
          <a:xfrm>
            <a:off x="3733800" y="4648200"/>
            <a:ext cx="1600200" cy="838200"/>
          </a:xfrm>
          <a:prstGeom prst="downArrow">
            <a:avLst>
              <a:gd name="adj1" fmla="val 50000"/>
              <a:gd name="adj2" fmla="val 10579"/>
            </a:avLst>
          </a:prstGeom>
          <a:solidFill>
            <a:srgbClr val="CC3300"/>
          </a:solidFill>
          <a:ln w="9525">
            <a:noFill/>
            <a:miter lim="800000"/>
            <a:headEnd/>
            <a:tailEnd/>
          </a:ln>
        </p:spPr>
        <p:txBody>
          <a:bodyPr wrap="none" anchor="ctr"/>
          <a:lstStyle/>
          <a:p>
            <a:endParaRPr lang="en-US"/>
          </a:p>
        </p:txBody>
      </p:sp>
      <p:sp>
        <p:nvSpPr>
          <p:cNvPr id="134158" name="Rectangle 17"/>
          <p:cNvSpPr>
            <a:spLocks noChangeArrowheads="1"/>
          </p:cNvSpPr>
          <p:nvPr/>
        </p:nvSpPr>
        <p:spPr bwMode="auto">
          <a:xfrm>
            <a:off x="1" y="4724400"/>
            <a:ext cx="8513233" cy="366767"/>
          </a:xfrm>
          <a:prstGeom prst="rect">
            <a:avLst/>
          </a:prstGeom>
          <a:solidFill>
            <a:srgbClr val="6699FF"/>
          </a:solidFill>
          <a:ln w="12700">
            <a:solidFill>
              <a:schemeClr val="tx1"/>
            </a:solidFill>
            <a:miter lim="800000"/>
            <a:headEnd/>
            <a:tailEnd/>
          </a:ln>
        </p:spPr>
        <p:txBody>
          <a:bodyPr lIns="90488" tIns="44450" rIns="90488" bIns="44450">
            <a:spAutoFit/>
          </a:bodyPr>
          <a:lstStyle/>
          <a:p>
            <a:pPr algn="ctr" eaLnBrk="0" hangingPunct="0"/>
            <a:r>
              <a:rPr lang="en-US" b="1">
                <a:latin typeface="Arial" charset="0"/>
              </a:rPr>
              <a:t>PELUNASAN PPh MELALUI</a:t>
            </a:r>
          </a:p>
        </p:txBody>
      </p:sp>
      <p:sp>
        <p:nvSpPr>
          <p:cNvPr id="134159" name="Rectangle 18"/>
          <p:cNvSpPr>
            <a:spLocks noChangeArrowheads="1"/>
          </p:cNvSpPr>
          <p:nvPr/>
        </p:nvSpPr>
        <p:spPr bwMode="auto">
          <a:xfrm>
            <a:off x="4684185" y="1870473"/>
            <a:ext cx="4144433" cy="2798202"/>
          </a:xfrm>
          <a:prstGeom prst="rect">
            <a:avLst/>
          </a:prstGeom>
          <a:solidFill>
            <a:srgbClr val="FFFF66"/>
          </a:solidFill>
          <a:ln w="12700">
            <a:solidFill>
              <a:schemeClr val="tx1"/>
            </a:solidFill>
            <a:miter lim="800000"/>
            <a:headEnd/>
            <a:tailEnd/>
          </a:ln>
        </p:spPr>
        <p:txBody>
          <a:bodyPr lIns="90488" tIns="44450" rIns="90488" bIns="44450">
            <a:spAutoFit/>
          </a:bodyPr>
          <a:lstStyle/>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endParaRPr lang="en-US" sz="1600" b="1">
              <a:solidFill>
                <a:srgbClr val="660066"/>
              </a:solidFill>
              <a:latin typeface="Arial" charset="0"/>
            </a:endParaRPr>
          </a:p>
          <a:p>
            <a:pPr marL="201613" indent="-201613" eaLnBrk="0" hangingPunct="0">
              <a:buFontTx/>
              <a:buChar char="•"/>
            </a:pPr>
            <a:r>
              <a:rPr lang="en-US" sz="1600" b="1">
                <a:solidFill>
                  <a:srgbClr val="660066"/>
                </a:solidFill>
                <a:latin typeface="Arial" charset="0"/>
              </a:rPr>
              <a:t>ORANG PRIBADI</a:t>
            </a:r>
          </a:p>
          <a:p>
            <a:pPr marL="201613" indent="-201613" eaLnBrk="0" hangingPunct="0">
              <a:buFontTx/>
              <a:buChar char="•"/>
            </a:pPr>
            <a:r>
              <a:rPr lang="en-US" sz="1600" b="1">
                <a:solidFill>
                  <a:srgbClr val="660066"/>
                </a:solidFill>
                <a:latin typeface="Arial" charset="0"/>
              </a:rPr>
              <a:t>BUKAN SUBJEK PAJAK</a:t>
            </a: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a:p>
            <a:pPr marL="201613" indent="-201613" eaLnBrk="0" hangingPunct="0"/>
            <a:endParaRPr lang="en-US" sz="1600" b="1">
              <a:solidFill>
                <a:srgbClr val="660066"/>
              </a:solidFill>
              <a:latin typeface="Arial" charset="0"/>
            </a:endParaRPr>
          </a:p>
        </p:txBody>
      </p:sp>
      <p:sp>
        <p:nvSpPr>
          <p:cNvPr id="134160" name="Rectangle 19"/>
          <p:cNvSpPr>
            <a:spLocks noChangeArrowheads="1"/>
          </p:cNvSpPr>
          <p:nvPr/>
        </p:nvSpPr>
        <p:spPr bwMode="auto">
          <a:xfrm>
            <a:off x="304801" y="1860948"/>
            <a:ext cx="4178300" cy="2798202"/>
          </a:xfrm>
          <a:prstGeom prst="rect">
            <a:avLst/>
          </a:prstGeom>
          <a:solidFill>
            <a:srgbClr val="FFFF66"/>
          </a:solidFill>
          <a:ln w="12700">
            <a:solidFill>
              <a:schemeClr val="tx1"/>
            </a:solidFill>
            <a:miter lim="800000"/>
            <a:headEnd/>
            <a:tailEnd/>
          </a:ln>
        </p:spPr>
        <p:txBody>
          <a:bodyPr lIns="90488" tIns="44450" rIns="90488" bIns="44450">
            <a:spAutoFit/>
          </a:bodyPr>
          <a:lstStyle/>
          <a:p>
            <a:pPr marL="201613" indent="-201613" eaLnBrk="0" hangingPunct="0">
              <a:buFontTx/>
              <a:buChar char="•"/>
            </a:pPr>
            <a:r>
              <a:rPr lang="en-US" sz="1600" b="1">
                <a:solidFill>
                  <a:srgbClr val="660066"/>
                </a:solidFill>
                <a:latin typeface="Arial" charset="0"/>
              </a:rPr>
              <a:t>BADAN PEMERINTAH, </a:t>
            </a:r>
          </a:p>
          <a:p>
            <a:pPr marL="201613" indent="-201613" eaLnBrk="0" hangingPunct="0">
              <a:buFontTx/>
              <a:buChar char="•"/>
            </a:pPr>
            <a:r>
              <a:rPr lang="en-US" sz="1600" b="1">
                <a:solidFill>
                  <a:srgbClr val="660066"/>
                </a:solidFill>
                <a:latin typeface="Arial" charset="0"/>
              </a:rPr>
              <a:t>SUBJEK PAJAK BADAN DALAM  NEGERI,</a:t>
            </a:r>
          </a:p>
          <a:p>
            <a:pPr marL="201613" indent="-201613" eaLnBrk="0" hangingPunct="0">
              <a:buFontTx/>
              <a:buChar char="•"/>
            </a:pPr>
            <a:r>
              <a:rPr lang="en-US" sz="1600" b="1">
                <a:solidFill>
                  <a:srgbClr val="660066"/>
                </a:solidFill>
                <a:latin typeface="Arial" charset="0"/>
              </a:rPr>
              <a:t>PENYELENGGARA KEGIATAN</a:t>
            </a:r>
          </a:p>
          <a:p>
            <a:pPr marL="201613" indent="-201613" eaLnBrk="0" hangingPunct="0">
              <a:buFontTx/>
              <a:buChar char="•"/>
            </a:pPr>
            <a:r>
              <a:rPr lang="en-US" sz="1600" b="1">
                <a:solidFill>
                  <a:srgbClr val="660066"/>
                </a:solidFill>
                <a:latin typeface="Arial" charset="0"/>
              </a:rPr>
              <a:t>BUT</a:t>
            </a:r>
          </a:p>
          <a:p>
            <a:pPr marL="201613" indent="-201613" eaLnBrk="0" hangingPunct="0">
              <a:buFontTx/>
              <a:buChar char="•"/>
            </a:pPr>
            <a:r>
              <a:rPr lang="en-US" sz="1600" b="1">
                <a:solidFill>
                  <a:srgbClr val="660066"/>
                </a:solidFill>
                <a:latin typeface="Arial" charset="0"/>
              </a:rPr>
              <a:t>KERJASAMA OPERASI</a:t>
            </a:r>
          </a:p>
          <a:p>
            <a:pPr marL="201613" indent="-201613" eaLnBrk="0" hangingPunct="0">
              <a:buFontTx/>
              <a:buChar char="•"/>
            </a:pPr>
            <a:r>
              <a:rPr lang="en-US" sz="1600" b="1">
                <a:solidFill>
                  <a:srgbClr val="660066"/>
                </a:solidFill>
                <a:latin typeface="Arial" charset="0"/>
              </a:rPr>
              <a:t>PERWAKILAN PERUSAHAAN LUAR NEGERI  LAINNYA</a:t>
            </a:r>
          </a:p>
          <a:p>
            <a:pPr marL="201613" indent="-201613" eaLnBrk="0" hangingPunct="0">
              <a:buFontTx/>
              <a:buChar char="•"/>
            </a:pPr>
            <a:r>
              <a:rPr lang="en-US" sz="1600" b="1">
                <a:solidFill>
                  <a:srgbClr val="660066"/>
                </a:solidFill>
                <a:latin typeface="Arial" charset="0"/>
              </a:rPr>
              <a:t>ORANG PRIBADI YANG DITETAPKAN OLEH </a:t>
            </a:r>
          </a:p>
          <a:p>
            <a:pPr marL="201613" indent="-201613" eaLnBrk="0" hangingPunct="0"/>
            <a:r>
              <a:rPr lang="en-US" sz="1600" b="1">
                <a:solidFill>
                  <a:srgbClr val="660066"/>
                </a:solidFill>
                <a:latin typeface="Arial" charset="0"/>
              </a:rPr>
              <a:t>    DIRJEN PAJAK</a:t>
            </a:r>
          </a:p>
        </p:txBody>
      </p:sp>
    </p:spTree>
  </p:cSld>
  <p:clrMapOvr>
    <a:masterClrMapping/>
  </p:clrMapOvr>
  <p:transition spd="slow">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p:spPr>
        <p:txBody>
          <a:bodyPr/>
          <a:lstStyle/>
          <a:p>
            <a:fld id="{55259BCC-644D-401F-AC2D-D5C17D773A54}" type="slidenum">
              <a:rPr lang="en-US"/>
              <a:pPr/>
              <a:t>3</a:t>
            </a:fld>
            <a:endParaRPr lang="en-US" dirty="0"/>
          </a:p>
        </p:txBody>
      </p:sp>
      <p:sp>
        <p:nvSpPr>
          <p:cNvPr id="108547" name="Rectangle 2"/>
          <p:cNvSpPr>
            <a:spLocks noChangeArrowheads="1"/>
          </p:cNvSpPr>
          <p:nvPr/>
        </p:nvSpPr>
        <p:spPr bwMode="auto">
          <a:xfrm>
            <a:off x="423334" y="152400"/>
            <a:ext cx="7736417" cy="615554"/>
          </a:xfrm>
          <a:prstGeom prst="rect">
            <a:avLst/>
          </a:prstGeom>
          <a:solidFill>
            <a:srgbClr val="DDDDDD"/>
          </a:solidFill>
          <a:ln w="12700">
            <a:noFill/>
            <a:miter lim="800000"/>
            <a:headEnd/>
            <a:tailEnd/>
          </a:ln>
        </p:spPr>
        <p:txBody>
          <a:bodyPr wrap="none" lIns="90488" tIns="44450" rIns="90488" bIns="44450" anchor="ctr"/>
          <a:lstStyle/>
          <a:p>
            <a:pPr algn="ctr"/>
            <a:r>
              <a:rPr lang="en-US" sz="2000" b="1">
                <a:solidFill>
                  <a:srgbClr val="000066"/>
                </a:solidFill>
                <a:latin typeface="Arial" charset="0"/>
              </a:rPr>
              <a:t>OBJEK PEMOTONGAN PPh PASAL 4 AYAT (2) </a:t>
            </a:r>
          </a:p>
        </p:txBody>
      </p:sp>
      <p:sp>
        <p:nvSpPr>
          <p:cNvPr id="108548" name="Text Box 6"/>
          <p:cNvSpPr txBox="1">
            <a:spLocks noChangeArrowheads="1"/>
          </p:cNvSpPr>
          <p:nvPr/>
        </p:nvSpPr>
        <p:spPr bwMode="auto">
          <a:xfrm>
            <a:off x="281517" y="1038225"/>
            <a:ext cx="1699683" cy="1490152"/>
          </a:xfrm>
          <a:prstGeom prst="rect">
            <a:avLst/>
          </a:prstGeom>
          <a:solidFill>
            <a:schemeClr val="tx2"/>
          </a:solidFill>
          <a:ln w="28575" algn="ctr">
            <a:solidFill>
              <a:schemeClr val="tx1"/>
            </a:solidFill>
            <a:miter lim="800000"/>
            <a:headEnd/>
            <a:tailEnd/>
          </a:ln>
        </p:spPr>
        <p:txBody>
          <a:bodyPr lIns="90488" tIns="44450" rIns="90488" bIns="44450">
            <a:spAutoFit/>
          </a:bodyPr>
          <a:lstStyle/>
          <a:p>
            <a:pPr algn="ctr"/>
            <a:r>
              <a:rPr lang="en-US" sz="1300" b="1" dirty="0" err="1">
                <a:solidFill>
                  <a:srgbClr val="000000"/>
                </a:solidFill>
                <a:latin typeface="Arial" charset="0"/>
              </a:rPr>
              <a:t>Penghasilan</a:t>
            </a:r>
            <a:r>
              <a:rPr lang="en-US" sz="1300" b="1" dirty="0">
                <a:solidFill>
                  <a:srgbClr val="000000"/>
                </a:solidFill>
                <a:latin typeface="Arial" charset="0"/>
              </a:rPr>
              <a:t> </a:t>
            </a:r>
            <a:r>
              <a:rPr lang="en-US" sz="1300" b="1" dirty="0" err="1">
                <a:solidFill>
                  <a:srgbClr val="000000"/>
                </a:solidFill>
                <a:latin typeface="Arial" charset="0"/>
              </a:rPr>
              <a:t>dari</a:t>
            </a:r>
            <a:r>
              <a:rPr lang="en-US" sz="1300" b="1" dirty="0">
                <a:solidFill>
                  <a:srgbClr val="000000"/>
                </a:solidFill>
                <a:latin typeface="Arial" charset="0"/>
              </a:rPr>
              <a:t> </a:t>
            </a:r>
            <a:r>
              <a:rPr lang="en-US" sz="1300" b="1" dirty="0" err="1">
                <a:solidFill>
                  <a:srgbClr val="000000"/>
                </a:solidFill>
                <a:latin typeface="Arial" charset="0"/>
              </a:rPr>
              <a:t>Transaksi</a:t>
            </a:r>
            <a:r>
              <a:rPr lang="en-US" sz="1300" b="1" dirty="0">
                <a:solidFill>
                  <a:srgbClr val="000000"/>
                </a:solidFill>
                <a:latin typeface="Arial" charset="0"/>
              </a:rPr>
              <a:t> </a:t>
            </a:r>
            <a:r>
              <a:rPr lang="en-US" sz="1300" b="1" dirty="0" err="1">
                <a:solidFill>
                  <a:srgbClr val="000000"/>
                </a:solidFill>
                <a:latin typeface="Arial" charset="0"/>
              </a:rPr>
              <a:t>derivatif</a:t>
            </a:r>
            <a:r>
              <a:rPr lang="en-US" sz="1300" b="1" dirty="0">
                <a:solidFill>
                  <a:srgbClr val="000000"/>
                </a:solidFill>
                <a:latin typeface="Arial" charset="0"/>
              </a:rPr>
              <a:t> </a:t>
            </a:r>
            <a:r>
              <a:rPr lang="en-US" sz="1300" b="1" dirty="0" err="1">
                <a:solidFill>
                  <a:srgbClr val="000000"/>
                </a:solidFill>
                <a:latin typeface="Arial" charset="0"/>
              </a:rPr>
              <a:t>berupa</a:t>
            </a:r>
            <a:r>
              <a:rPr lang="en-US" sz="1300" b="1" dirty="0">
                <a:solidFill>
                  <a:srgbClr val="000000"/>
                </a:solidFill>
                <a:latin typeface="Arial" charset="0"/>
              </a:rPr>
              <a:t> </a:t>
            </a:r>
            <a:r>
              <a:rPr lang="en-US" sz="1300" b="1" dirty="0" err="1">
                <a:solidFill>
                  <a:srgbClr val="000000"/>
                </a:solidFill>
                <a:latin typeface="Arial" charset="0"/>
              </a:rPr>
              <a:t>Kontrak</a:t>
            </a:r>
            <a:r>
              <a:rPr lang="en-US" sz="1300" b="1" dirty="0">
                <a:solidFill>
                  <a:srgbClr val="000000"/>
                </a:solidFill>
                <a:latin typeface="Arial" charset="0"/>
              </a:rPr>
              <a:t> </a:t>
            </a:r>
            <a:r>
              <a:rPr lang="en-US" sz="1300" b="1" dirty="0" err="1">
                <a:solidFill>
                  <a:srgbClr val="000000"/>
                </a:solidFill>
                <a:latin typeface="Arial" charset="0"/>
              </a:rPr>
              <a:t>berjangka</a:t>
            </a:r>
            <a:r>
              <a:rPr lang="en-US" sz="1300" b="1" dirty="0">
                <a:solidFill>
                  <a:srgbClr val="000000"/>
                </a:solidFill>
                <a:latin typeface="Arial" charset="0"/>
              </a:rPr>
              <a:t> </a:t>
            </a:r>
            <a:r>
              <a:rPr lang="en-US" sz="1300" b="1" dirty="0" err="1">
                <a:solidFill>
                  <a:srgbClr val="000000"/>
                </a:solidFill>
                <a:latin typeface="Arial" charset="0"/>
              </a:rPr>
              <a:t>yg</a:t>
            </a:r>
            <a:r>
              <a:rPr lang="en-US" sz="1300" b="1" dirty="0">
                <a:solidFill>
                  <a:srgbClr val="000000"/>
                </a:solidFill>
                <a:latin typeface="Arial" charset="0"/>
              </a:rPr>
              <a:t> </a:t>
            </a:r>
            <a:r>
              <a:rPr lang="en-US" sz="1300" b="1" dirty="0" err="1">
                <a:solidFill>
                  <a:srgbClr val="000000"/>
                </a:solidFill>
                <a:latin typeface="Arial" charset="0"/>
              </a:rPr>
              <a:t>Diperdagangkan</a:t>
            </a:r>
            <a:r>
              <a:rPr lang="en-US" sz="1300" b="1" dirty="0">
                <a:solidFill>
                  <a:srgbClr val="000000"/>
                </a:solidFill>
                <a:latin typeface="Arial" charset="0"/>
              </a:rPr>
              <a:t> </a:t>
            </a:r>
            <a:r>
              <a:rPr lang="en-US" sz="1300" b="1" dirty="0" err="1">
                <a:solidFill>
                  <a:srgbClr val="000000"/>
                </a:solidFill>
                <a:latin typeface="Arial" charset="0"/>
              </a:rPr>
              <a:t>di</a:t>
            </a:r>
            <a:r>
              <a:rPr lang="en-US" sz="1300" b="1" dirty="0">
                <a:solidFill>
                  <a:srgbClr val="000000"/>
                </a:solidFill>
                <a:latin typeface="Arial" charset="0"/>
              </a:rPr>
              <a:t> Bursa </a:t>
            </a:r>
          </a:p>
          <a:p>
            <a:pPr algn="ctr"/>
            <a:endParaRPr lang="en-US" sz="1300" b="1" dirty="0">
              <a:solidFill>
                <a:srgbClr val="000000"/>
              </a:solidFill>
              <a:latin typeface="Arial" charset="0"/>
            </a:endParaRPr>
          </a:p>
        </p:txBody>
      </p:sp>
      <p:sp>
        <p:nvSpPr>
          <p:cNvPr id="108549" name="Text Box 8"/>
          <p:cNvSpPr txBox="1">
            <a:spLocks noChangeArrowheads="1"/>
          </p:cNvSpPr>
          <p:nvPr/>
        </p:nvSpPr>
        <p:spPr bwMode="auto">
          <a:xfrm>
            <a:off x="7391401" y="990601"/>
            <a:ext cx="1682751" cy="1166986"/>
          </a:xfrm>
          <a:prstGeom prst="rect">
            <a:avLst/>
          </a:prstGeom>
          <a:solidFill>
            <a:srgbClr val="66FFCC"/>
          </a:solidFill>
          <a:ln w="28575" algn="ctr">
            <a:solidFill>
              <a:schemeClr val="tx1"/>
            </a:solidFill>
            <a:miter lim="800000"/>
            <a:headEnd/>
            <a:tailEnd/>
          </a:ln>
        </p:spPr>
        <p:txBody>
          <a:bodyPr lIns="90488" tIns="44450" rIns="90488" bIns="44450">
            <a:spAutoFit/>
          </a:bodyPr>
          <a:lstStyle/>
          <a:p>
            <a:pPr algn="ctr"/>
            <a:r>
              <a:rPr lang="en-US" sz="1400" b="1" dirty="0" err="1">
                <a:solidFill>
                  <a:srgbClr val="191901"/>
                </a:solidFill>
                <a:latin typeface="Arial" charset="0"/>
              </a:rPr>
              <a:t>Penghasilan</a:t>
            </a:r>
            <a:r>
              <a:rPr lang="en-US" sz="1400" b="1" dirty="0">
                <a:solidFill>
                  <a:srgbClr val="191901"/>
                </a:solidFill>
                <a:latin typeface="Arial" charset="0"/>
              </a:rPr>
              <a:t> </a:t>
            </a:r>
            <a:r>
              <a:rPr lang="en-US" sz="1400" b="1" dirty="0" err="1">
                <a:solidFill>
                  <a:srgbClr val="191901"/>
                </a:solidFill>
                <a:latin typeface="Arial" charset="0"/>
              </a:rPr>
              <a:t>dari</a:t>
            </a:r>
            <a:endParaRPr lang="en-US" sz="1400" b="1" dirty="0">
              <a:solidFill>
                <a:srgbClr val="191901"/>
              </a:solidFill>
              <a:latin typeface="Arial" charset="0"/>
            </a:endParaRPr>
          </a:p>
          <a:p>
            <a:pPr algn="ctr"/>
            <a:r>
              <a:rPr lang="en-US" sz="1400" b="1" dirty="0" err="1">
                <a:solidFill>
                  <a:srgbClr val="191901"/>
                </a:solidFill>
                <a:latin typeface="Arial" charset="0"/>
              </a:rPr>
              <a:t>Penjualan</a:t>
            </a:r>
            <a:r>
              <a:rPr lang="en-US" sz="1400" b="1" dirty="0">
                <a:solidFill>
                  <a:srgbClr val="191901"/>
                </a:solidFill>
                <a:latin typeface="Arial" charset="0"/>
              </a:rPr>
              <a:t> </a:t>
            </a:r>
            <a:r>
              <a:rPr lang="en-US" sz="1400" b="1" dirty="0" err="1" smtClean="0">
                <a:solidFill>
                  <a:srgbClr val="191901"/>
                </a:solidFill>
                <a:latin typeface="Arial" charset="0"/>
              </a:rPr>
              <a:t>saham</a:t>
            </a:r>
            <a:r>
              <a:rPr lang="en-US" sz="1400" b="1" dirty="0" smtClean="0">
                <a:solidFill>
                  <a:srgbClr val="191901"/>
                </a:solidFill>
                <a:latin typeface="Arial" charset="0"/>
              </a:rPr>
              <a:t>/BURSA EFEK</a:t>
            </a:r>
            <a:endParaRPr lang="en-US" sz="1400" b="1" dirty="0">
              <a:solidFill>
                <a:srgbClr val="191901"/>
              </a:solidFill>
              <a:latin typeface="Arial" charset="0"/>
            </a:endParaRPr>
          </a:p>
          <a:p>
            <a:pPr algn="ctr"/>
            <a:endParaRPr lang="en-US" sz="1400" b="1" dirty="0">
              <a:solidFill>
                <a:srgbClr val="000000"/>
              </a:solidFill>
              <a:latin typeface="Arial" charset="0"/>
            </a:endParaRPr>
          </a:p>
        </p:txBody>
      </p:sp>
      <p:sp>
        <p:nvSpPr>
          <p:cNvPr id="108550" name="AutoShape 9"/>
          <p:cNvSpPr>
            <a:spLocks noChangeArrowheads="1"/>
          </p:cNvSpPr>
          <p:nvPr/>
        </p:nvSpPr>
        <p:spPr bwMode="auto">
          <a:xfrm flipH="1">
            <a:off x="838201" y="2743200"/>
            <a:ext cx="571500" cy="533400"/>
          </a:xfrm>
          <a:prstGeom prst="downArrow">
            <a:avLst>
              <a:gd name="adj1" fmla="val 50000"/>
              <a:gd name="adj2" fmla="val 50016"/>
            </a:avLst>
          </a:prstGeom>
          <a:solidFill>
            <a:schemeClr val="tx2"/>
          </a:solidFill>
          <a:ln w="12700">
            <a:solidFill>
              <a:srgbClr val="000000"/>
            </a:solidFill>
            <a:miter lim="800000"/>
            <a:headEnd/>
            <a:tailEnd/>
          </a:ln>
        </p:spPr>
        <p:txBody>
          <a:bodyPr wrap="none" anchor="ctr"/>
          <a:lstStyle/>
          <a:p>
            <a:endParaRPr lang="id-ID">
              <a:latin typeface="Arial" charset="0"/>
            </a:endParaRPr>
          </a:p>
        </p:txBody>
      </p:sp>
      <p:sp>
        <p:nvSpPr>
          <p:cNvPr id="108551" name="AutoShape 11"/>
          <p:cNvSpPr>
            <a:spLocks noChangeArrowheads="1"/>
          </p:cNvSpPr>
          <p:nvPr/>
        </p:nvSpPr>
        <p:spPr bwMode="auto">
          <a:xfrm flipH="1">
            <a:off x="7886701" y="2362200"/>
            <a:ext cx="571500" cy="914400"/>
          </a:xfrm>
          <a:prstGeom prst="downArrow">
            <a:avLst>
              <a:gd name="adj1" fmla="val 50000"/>
              <a:gd name="adj2" fmla="val 80026"/>
            </a:avLst>
          </a:prstGeom>
          <a:solidFill>
            <a:srgbClr val="66FFCC"/>
          </a:solidFill>
          <a:ln w="12700">
            <a:solidFill>
              <a:srgbClr val="000000"/>
            </a:solidFill>
            <a:miter lim="800000"/>
            <a:headEnd/>
            <a:tailEnd/>
          </a:ln>
        </p:spPr>
        <p:txBody>
          <a:bodyPr wrap="none" anchor="ctr"/>
          <a:lstStyle/>
          <a:p>
            <a:endParaRPr lang="id-ID">
              <a:latin typeface="Arial" charset="0"/>
            </a:endParaRPr>
          </a:p>
        </p:txBody>
      </p:sp>
      <p:sp>
        <p:nvSpPr>
          <p:cNvPr id="108552" name="AutoShape 13"/>
          <p:cNvSpPr>
            <a:spLocks noChangeArrowheads="1"/>
          </p:cNvSpPr>
          <p:nvPr/>
        </p:nvSpPr>
        <p:spPr bwMode="auto">
          <a:xfrm flipH="1">
            <a:off x="838201" y="3810000"/>
            <a:ext cx="571500" cy="457200"/>
          </a:xfrm>
          <a:prstGeom prst="downArrow">
            <a:avLst>
              <a:gd name="adj1" fmla="val 50000"/>
              <a:gd name="adj2" fmla="val 50015"/>
            </a:avLst>
          </a:prstGeom>
          <a:solidFill>
            <a:schemeClr val="tx2"/>
          </a:solidFill>
          <a:ln w="9525">
            <a:solidFill>
              <a:srgbClr val="000000"/>
            </a:solidFill>
            <a:miter lim="800000"/>
            <a:headEnd/>
            <a:tailEnd/>
          </a:ln>
        </p:spPr>
        <p:txBody>
          <a:bodyPr wrap="none" anchor="ctr"/>
          <a:lstStyle/>
          <a:p>
            <a:endParaRPr lang="id-ID">
              <a:latin typeface="Arial" charset="0"/>
            </a:endParaRPr>
          </a:p>
        </p:txBody>
      </p:sp>
      <p:sp>
        <p:nvSpPr>
          <p:cNvPr id="108553" name="AutoShape 15"/>
          <p:cNvSpPr>
            <a:spLocks noChangeArrowheads="1"/>
          </p:cNvSpPr>
          <p:nvPr/>
        </p:nvSpPr>
        <p:spPr bwMode="auto">
          <a:xfrm flipH="1">
            <a:off x="7962901" y="3810000"/>
            <a:ext cx="571500" cy="457200"/>
          </a:xfrm>
          <a:prstGeom prst="downArrow">
            <a:avLst>
              <a:gd name="adj1" fmla="val 50000"/>
              <a:gd name="adj2" fmla="val 50015"/>
            </a:avLst>
          </a:prstGeom>
          <a:solidFill>
            <a:srgbClr val="66FFCC"/>
          </a:solidFill>
          <a:ln w="12700">
            <a:solidFill>
              <a:srgbClr val="000000"/>
            </a:solidFill>
            <a:miter lim="800000"/>
            <a:headEnd/>
            <a:tailEnd/>
          </a:ln>
        </p:spPr>
        <p:txBody>
          <a:bodyPr wrap="none" anchor="ctr"/>
          <a:lstStyle/>
          <a:p>
            <a:pPr algn="ctr"/>
            <a:endParaRPr lang="id-ID">
              <a:latin typeface="Arial" charset="0"/>
            </a:endParaRPr>
          </a:p>
        </p:txBody>
      </p:sp>
      <p:sp>
        <p:nvSpPr>
          <p:cNvPr id="108554" name="Rectangle 16"/>
          <p:cNvSpPr>
            <a:spLocks noChangeArrowheads="1"/>
          </p:cNvSpPr>
          <p:nvPr/>
        </p:nvSpPr>
        <p:spPr bwMode="auto">
          <a:xfrm>
            <a:off x="152400" y="4267200"/>
            <a:ext cx="1905000" cy="1143000"/>
          </a:xfrm>
          <a:prstGeom prst="rect">
            <a:avLst/>
          </a:prstGeom>
          <a:solidFill>
            <a:schemeClr val="tx2"/>
          </a:solidFill>
          <a:ln w="12700">
            <a:solidFill>
              <a:srgbClr val="000000"/>
            </a:solidFill>
            <a:miter lim="800000"/>
            <a:headEnd/>
            <a:tailEnd/>
          </a:ln>
        </p:spPr>
        <p:txBody>
          <a:bodyPr wrap="none" lIns="90488" tIns="44450" rIns="90488" bIns="44450" anchor="ctr"/>
          <a:lstStyle/>
          <a:p>
            <a:pPr algn="ctr"/>
            <a:r>
              <a:rPr lang="en-US" sz="1200" b="1" dirty="0">
                <a:solidFill>
                  <a:srgbClr val="000066"/>
                </a:solidFill>
                <a:latin typeface="Arial" charset="0"/>
              </a:rPr>
              <a:t>DIPUNGUT DGN </a:t>
            </a:r>
            <a:br>
              <a:rPr lang="en-US" sz="1200" b="1" dirty="0">
                <a:solidFill>
                  <a:srgbClr val="000066"/>
                </a:solidFill>
                <a:latin typeface="Arial" charset="0"/>
              </a:rPr>
            </a:br>
            <a:r>
              <a:rPr lang="en-US" sz="1200" b="1" dirty="0">
                <a:solidFill>
                  <a:srgbClr val="000066"/>
                </a:solidFill>
                <a:latin typeface="Arial" charset="0"/>
              </a:rPr>
              <a:t>TARIF </a:t>
            </a:r>
            <a:br>
              <a:rPr lang="en-US" sz="1200" b="1" dirty="0">
                <a:solidFill>
                  <a:srgbClr val="000066"/>
                </a:solidFill>
                <a:latin typeface="Arial" charset="0"/>
              </a:rPr>
            </a:br>
            <a:r>
              <a:rPr lang="en-US" sz="1200" b="1" dirty="0">
                <a:solidFill>
                  <a:srgbClr val="000066"/>
                </a:solidFill>
                <a:latin typeface="Arial" charset="0"/>
              </a:rPr>
              <a:t>2,5% DARI </a:t>
            </a:r>
            <a:br>
              <a:rPr lang="en-US" sz="1200" b="1" dirty="0">
                <a:solidFill>
                  <a:srgbClr val="000066"/>
                </a:solidFill>
                <a:latin typeface="Arial" charset="0"/>
              </a:rPr>
            </a:br>
            <a:r>
              <a:rPr lang="en-US" sz="1200" b="1" dirty="0">
                <a:solidFill>
                  <a:srgbClr val="000066"/>
                </a:solidFill>
                <a:latin typeface="Arial" charset="0"/>
              </a:rPr>
              <a:t>MARGIN AWAL</a:t>
            </a:r>
          </a:p>
          <a:p>
            <a:pPr algn="ctr"/>
            <a:endParaRPr lang="en-US" sz="1200" b="1" dirty="0">
              <a:solidFill>
                <a:srgbClr val="000066"/>
              </a:solidFill>
              <a:latin typeface="Arial" charset="0"/>
            </a:endParaRPr>
          </a:p>
        </p:txBody>
      </p:sp>
      <p:sp>
        <p:nvSpPr>
          <p:cNvPr id="108555" name="Rectangle 18"/>
          <p:cNvSpPr>
            <a:spLocks noChangeArrowheads="1"/>
          </p:cNvSpPr>
          <p:nvPr/>
        </p:nvSpPr>
        <p:spPr bwMode="auto">
          <a:xfrm>
            <a:off x="7533218" y="4419600"/>
            <a:ext cx="1534583" cy="990600"/>
          </a:xfrm>
          <a:prstGeom prst="rect">
            <a:avLst/>
          </a:prstGeom>
          <a:solidFill>
            <a:srgbClr val="66FFCC"/>
          </a:solidFill>
          <a:ln w="12700">
            <a:solidFill>
              <a:srgbClr val="000000"/>
            </a:solidFill>
            <a:miter lim="800000"/>
            <a:headEnd/>
            <a:tailEnd/>
          </a:ln>
        </p:spPr>
        <p:txBody>
          <a:bodyPr wrap="none" lIns="90488" tIns="44450" rIns="90488" bIns="44450" anchor="ctr"/>
          <a:lstStyle/>
          <a:p>
            <a:r>
              <a:rPr lang="en-US" sz="1000" b="1">
                <a:solidFill>
                  <a:srgbClr val="000066"/>
                </a:solidFill>
                <a:latin typeface="Arial" charset="0"/>
              </a:rPr>
              <a:t> </a:t>
            </a:r>
            <a:r>
              <a:rPr lang="en-US" sz="1200" b="1">
                <a:solidFill>
                  <a:srgbClr val="000066"/>
                </a:solidFill>
                <a:latin typeface="Arial" charset="0"/>
              </a:rPr>
              <a:t>DIPOTONG DGN </a:t>
            </a:r>
          </a:p>
          <a:p>
            <a:r>
              <a:rPr lang="en-US" sz="1200" b="1">
                <a:solidFill>
                  <a:srgbClr val="000066"/>
                </a:solidFill>
                <a:latin typeface="Arial" charset="0"/>
              </a:rPr>
              <a:t>TARIF 0,1% DARI </a:t>
            </a:r>
          </a:p>
          <a:p>
            <a:r>
              <a:rPr lang="en-US" sz="1200" b="1">
                <a:solidFill>
                  <a:srgbClr val="000066"/>
                </a:solidFill>
                <a:latin typeface="Arial" charset="0"/>
              </a:rPr>
              <a:t>JUMLAH</a:t>
            </a:r>
          </a:p>
          <a:p>
            <a:r>
              <a:rPr lang="en-US" sz="1200" b="1">
                <a:solidFill>
                  <a:srgbClr val="000066"/>
                </a:solidFill>
                <a:latin typeface="Arial" charset="0"/>
              </a:rPr>
              <a:t> BRUTO* NILAI</a:t>
            </a:r>
          </a:p>
          <a:p>
            <a:r>
              <a:rPr lang="en-US" sz="1200" b="1">
                <a:solidFill>
                  <a:srgbClr val="000066"/>
                </a:solidFill>
                <a:latin typeface="Arial" charset="0"/>
              </a:rPr>
              <a:t> TRANSAKSI</a:t>
            </a:r>
          </a:p>
        </p:txBody>
      </p:sp>
      <p:sp>
        <p:nvSpPr>
          <p:cNvPr id="108556" name="AutoShape 21"/>
          <p:cNvSpPr>
            <a:spLocks noChangeArrowheads="1"/>
          </p:cNvSpPr>
          <p:nvPr/>
        </p:nvSpPr>
        <p:spPr bwMode="auto">
          <a:xfrm flipH="1">
            <a:off x="2667001" y="3886200"/>
            <a:ext cx="571500" cy="381000"/>
          </a:xfrm>
          <a:prstGeom prst="downArrow">
            <a:avLst>
              <a:gd name="adj1" fmla="val 50000"/>
              <a:gd name="adj2" fmla="val 50014"/>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8557" name="Rectangle 22"/>
          <p:cNvSpPr>
            <a:spLocks noChangeArrowheads="1"/>
          </p:cNvSpPr>
          <p:nvPr/>
        </p:nvSpPr>
        <p:spPr bwMode="auto">
          <a:xfrm>
            <a:off x="2095500" y="4318397"/>
            <a:ext cx="1524000" cy="1066800"/>
          </a:xfrm>
          <a:prstGeom prst="rect">
            <a:avLst/>
          </a:prstGeom>
          <a:solidFill>
            <a:srgbClr val="CCFF66"/>
          </a:solidFill>
          <a:ln w="12700">
            <a:solidFill>
              <a:srgbClr val="000000"/>
            </a:solidFill>
            <a:miter lim="800000"/>
            <a:headEnd/>
            <a:tailEnd/>
          </a:ln>
        </p:spPr>
        <p:txBody>
          <a:bodyPr wrap="none" lIns="90488" tIns="44450" rIns="90488" bIns="44450" anchor="ctr"/>
          <a:lstStyle/>
          <a:p>
            <a:pPr marL="342900" indent="-342900" algn="ctr"/>
            <a:endParaRPr lang="en-US" sz="700" b="1">
              <a:latin typeface="Arial" charset="0"/>
            </a:endParaRPr>
          </a:p>
        </p:txBody>
      </p:sp>
      <p:sp>
        <p:nvSpPr>
          <p:cNvPr id="108558" name="Rectangle 12"/>
          <p:cNvSpPr>
            <a:spLocks noChangeArrowheads="1"/>
          </p:cNvSpPr>
          <p:nvPr/>
        </p:nvSpPr>
        <p:spPr bwMode="auto">
          <a:xfrm>
            <a:off x="702734" y="3276600"/>
            <a:ext cx="7880351" cy="615554"/>
          </a:xfrm>
          <a:prstGeom prst="rect">
            <a:avLst/>
          </a:prstGeom>
          <a:solidFill>
            <a:srgbClr val="DDDDDD"/>
          </a:solidFill>
          <a:ln w="12700">
            <a:noFill/>
            <a:miter lim="800000"/>
            <a:headEnd/>
            <a:tailEnd/>
          </a:ln>
        </p:spPr>
        <p:txBody>
          <a:bodyPr wrap="none" lIns="90488" tIns="44450" rIns="90488" bIns="44450" anchor="ctr"/>
          <a:lstStyle/>
          <a:p>
            <a:pPr algn="ctr"/>
            <a:r>
              <a:rPr lang="en-US" sz="2000" b="1">
                <a:solidFill>
                  <a:srgbClr val="000066"/>
                </a:solidFill>
                <a:latin typeface="Arial" charset="0"/>
              </a:rPr>
              <a:t>YANG DITERIMA OLEH PENERIMA PENGHASILAN</a:t>
            </a:r>
          </a:p>
        </p:txBody>
      </p:sp>
      <p:sp>
        <p:nvSpPr>
          <p:cNvPr id="108559" name="Rectangle 16"/>
          <p:cNvSpPr>
            <a:spLocks noChangeArrowheads="1"/>
          </p:cNvSpPr>
          <p:nvPr/>
        </p:nvSpPr>
        <p:spPr bwMode="auto">
          <a:xfrm>
            <a:off x="311152" y="6096000"/>
            <a:ext cx="1898649" cy="685800"/>
          </a:xfrm>
          <a:prstGeom prst="rect">
            <a:avLst/>
          </a:prstGeom>
          <a:solidFill>
            <a:srgbClr val="C0C0C0"/>
          </a:solidFill>
          <a:ln w="12700">
            <a:noFill/>
            <a:miter lim="800000"/>
            <a:headEnd/>
            <a:tailEnd/>
          </a:ln>
        </p:spPr>
        <p:txBody>
          <a:bodyPr wrap="none" lIns="90488" tIns="44450" rIns="90488" bIns="44450" anchor="ctr"/>
          <a:lstStyle/>
          <a:p>
            <a:pPr algn="ctr"/>
            <a:r>
              <a:rPr lang="en-US" sz="1400" b="1">
                <a:solidFill>
                  <a:srgbClr val="000066"/>
                </a:solidFill>
                <a:latin typeface="Arial" charset="0"/>
              </a:rPr>
              <a:t>*jumlah bruto tidak </a:t>
            </a:r>
          </a:p>
          <a:p>
            <a:pPr algn="ctr"/>
            <a:r>
              <a:rPr lang="en-US" sz="1400" b="1">
                <a:solidFill>
                  <a:srgbClr val="000066"/>
                </a:solidFill>
                <a:latin typeface="Arial" charset="0"/>
              </a:rPr>
              <a:t>termasuk PPN</a:t>
            </a:r>
          </a:p>
        </p:txBody>
      </p:sp>
      <p:pic>
        <p:nvPicPr>
          <p:cNvPr id="108560" name="Picture 62" descr="Depkeu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68684" y="228600"/>
            <a:ext cx="491067" cy="457200"/>
          </a:xfrm>
          <a:prstGeom prst="rect">
            <a:avLst/>
          </a:prstGeom>
          <a:noFill/>
          <a:ln w="9525">
            <a:noFill/>
            <a:miter lim="800000"/>
            <a:headEnd/>
            <a:tailEnd/>
          </a:ln>
        </p:spPr>
      </p:pic>
      <p:sp>
        <p:nvSpPr>
          <p:cNvPr id="108561" name="Text Box 6"/>
          <p:cNvSpPr txBox="1">
            <a:spLocks noChangeArrowheads="1"/>
          </p:cNvSpPr>
          <p:nvPr/>
        </p:nvSpPr>
        <p:spPr bwMode="auto">
          <a:xfrm>
            <a:off x="2057400" y="1328738"/>
            <a:ext cx="1600200" cy="1136208"/>
          </a:xfrm>
          <a:prstGeom prst="rect">
            <a:avLst/>
          </a:prstGeom>
          <a:solidFill>
            <a:srgbClr val="CCFF66"/>
          </a:solidFill>
          <a:ln w="28575" algn="ctr">
            <a:solidFill>
              <a:schemeClr val="tx1"/>
            </a:solidFill>
            <a:miter lim="800000"/>
            <a:headEnd/>
            <a:tailEnd/>
          </a:ln>
        </p:spPr>
        <p:txBody>
          <a:bodyPr lIns="90488" tIns="44450" rIns="90488" bIns="44450">
            <a:spAutoFit/>
          </a:bodyPr>
          <a:lstStyle/>
          <a:p>
            <a:pPr algn="ctr"/>
            <a:r>
              <a:rPr lang="en-US" sz="1700" b="1" dirty="0" err="1">
                <a:solidFill>
                  <a:srgbClr val="000000"/>
                </a:solidFill>
                <a:latin typeface="Arial" charset="0"/>
              </a:rPr>
              <a:t>Penghasilan</a:t>
            </a:r>
            <a:r>
              <a:rPr lang="en-US" sz="1700" b="1" dirty="0">
                <a:solidFill>
                  <a:srgbClr val="000000"/>
                </a:solidFill>
                <a:latin typeface="Arial" charset="0"/>
              </a:rPr>
              <a:t> </a:t>
            </a:r>
          </a:p>
          <a:p>
            <a:pPr algn="ctr"/>
            <a:r>
              <a:rPr lang="en-US" sz="1700" b="1" dirty="0" err="1">
                <a:solidFill>
                  <a:srgbClr val="000000"/>
                </a:solidFill>
                <a:latin typeface="Arial" charset="0"/>
              </a:rPr>
              <a:t>dari</a:t>
            </a:r>
            <a:r>
              <a:rPr lang="en-US" sz="1700" b="1" dirty="0">
                <a:solidFill>
                  <a:srgbClr val="000000"/>
                </a:solidFill>
                <a:latin typeface="Arial" charset="0"/>
              </a:rPr>
              <a:t> </a:t>
            </a:r>
            <a:r>
              <a:rPr lang="en-US" sz="1700" b="1" dirty="0" err="1">
                <a:solidFill>
                  <a:srgbClr val="000000"/>
                </a:solidFill>
                <a:latin typeface="Arial" charset="0"/>
              </a:rPr>
              <a:t>Bunga</a:t>
            </a:r>
            <a:r>
              <a:rPr lang="en-US" sz="1700" b="1" dirty="0">
                <a:solidFill>
                  <a:srgbClr val="000000"/>
                </a:solidFill>
                <a:latin typeface="Arial" charset="0"/>
              </a:rPr>
              <a:t> </a:t>
            </a:r>
            <a:r>
              <a:rPr lang="en-US" sz="1700" b="1" dirty="0" err="1">
                <a:solidFill>
                  <a:srgbClr val="000000"/>
                </a:solidFill>
                <a:latin typeface="Arial" charset="0"/>
              </a:rPr>
              <a:t>Obligasi</a:t>
            </a:r>
            <a:r>
              <a:rPr lang="en-US" sz="1700" b="1" dirty="0">
                <a:solidFill>
                  <a:srgbClr val="000000"/>
                </a:solidFill>
                <a:latin typeface="Arial" charset="0"/>
              </a:rPr>
              <a:t> </a:t>
            </a:r>
          </a:p>
          <a:p>
            <a:pPr algn="ctr"/>
            <a:r>
              <a:rPr lang="en-US" sz="1700" b="1" dirty="0" smtClean="0">
                <a:solidFill>
                  <a:srgbClr val="000000"/>
                </a:solidFill>
                <a:latin typeface="Arial" charset="0"/>
              </a:rPr>
              <a:t> </a:t>
            </a:r>
            <a:endParaRPr lang="en-US" sz="1700" b="1" dirty="0">
              <a:solidFill>
                <a:srgbClr val="000000"/>
              </a:solidFill>
              <a:latin typeface="Arial" charset="0"/>
            </a:endParaRPr>
          </a:p>
        </p:txBody>
      </p:sp>
      <p:sp>
        <p:nvSpPr>
          <p:cNvPr id="108562" name="AutoShape 9"/>
          <p:cNvSpPr>
            <a:spLocks noChangeArrowheads="1"/>
          </p:cNvSpPr>
          <p:nvPr/>
        </p:nvSpPr>
        <p:spPr bwMode="auto">
          <a:xfrm flipH="1">
            <a:off x="2667001" y="2743200"/>
            <a:ext cx="571500" cy="381000"/>
          </a:xfrm>
          <a:prstGeom prst="downArrow">
            <a:avLst>
              <a:gd name="adj1" fmla="val 50000"/>
              <a:gd name="adj2" fmla="val 50014"/>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8563" name="Text Box 18"/>
          <p:cNvSpPr txBox="1">
            <a:spLocks noChangeArrowheads="1"/>
          </p:cNvSpPr>
          <p:nvPr/>
        </p:nvSpPr>
        <p:spPr bwMode="auto">
          <a:xfrm>
            <a:off x="2032000" y="4418410"/>
            <a:ext cx="1524000" cy="738664"/>
          </a:xfrm>
          <a:prstGeom prst="rect">
            <a:avLst/>
          </a:prstGeom>
          <a:noFill/>
          <a:ln w="9525">
            <a:noFill/>
            <a:miter lim="800000"/>
            <a:headEnd/>
            <a:tailEnd/>
          </a:ln>
        </p:spPr>
        <p:txBody>
          <a:bodyPr>
            <a:spAutoFit/>
          </a:bodyPr>
          <a:lstStyle/>
          <a:p>
            <a:pPr algn="ctr"/>
            <a:r>
              <a:rPr lang="en-US" sz="1400" b="1" dirty="0">
                <a:solidFill>
                  <a:srgbClr val="000000"/>
                </a:solidFill>
                <a:latin typeface="Arial" charset="0"/>
              </a:rPr>
              <a:t>DIPOTONG</a:t>
            </a:r>
          </a:p>
          <a:p>
            <a:pPr algn="ctr"/>
            <a:r>
              <a:rPr lang="en-US" sz="1400" b="1" dirty="0">
                <a:solidFill>
                  <a:srgbClr val="000000"/>
                </a:solidFill>
                <a:latin typeface="Arial" charset="0"/>
              </a:rPr>
              <a:t>5% </a:t>
            </a:r>
            <a:r>
              <a:rPr lang="en-US" sz="1400" b="1" dirty="0" err="1">
                <a:solidFill>
                  <a:srgbClr val="000000"/>
                </a:solidFill>
                <a:latin typeface="Arial" charset="0"/>
              </a:rPr>
              <a:t>s.d</a:t>
            </a:r>
            <a:r>
              <a:rPr lang="en-US" sz="1400" b="1" dirty="0">
                <a:solidFill>
                  <a:srgbClr val="000000"/>
                </a:solidFill>
                <a:latin typeface="Arial" charset="0"/>
              </a:rPr>
              <a:t> 20%</a:t>
            </a:r>
          </a:p>
          <a:p>
            <a:pPr algn="ctr"/>
            <a:endParaRPr lang="en-US" sz="1400" b="1" dirty="0">
              <a:solidFill>
                <a:srgbClr val="000000"/>
              </a:solidFill>
              <a:latin typeface="Arial" charset="0"/>
            </a:endParaRPr>
          </a:p>
        </p:txBody>
      </p:sp>
      <p:sp>
        <p:nvSpPr>
          <p:cNvPr id="108564" name="AutoShape 21"/>
          <p:cNvSpPr>
            <a:spLocks noChangeArrowheads="1"/>
          </p:cNvSpPr>
          <p:nvPr/>
        </p:nvSpPr>
        <p:spPr bwMode="auto">
          <a:xfrm flipH="1">
            <a:off x="4394201" y="3899297"/>
            <a:ext cx="571500" cy="381000"/>
          </a:xfrm>
          <a:prstGeom prst="downArrow">
            <a:avLst>
              <a:gd name="adj1" fmla="val 50000"/>
              <a:gd name="adj2" fmla="val 50014"/>
            </a:avLst>
          </a:prstGeom>
          <a:solidFill>
            <a:srgbClr val="FFFF99"/>
          </a:solidFill>
          <a:ln w="12700">
            <a:solidFill>
              <a:srgbClr val="000000"/>
            </a:solidFill>
            <a:miter lim="800000"/>
            <a:headEnd/>
            <a:tailEnd/>
          </a:ln>
        </p:spPr>
        <p:txBody>
          <a:bodyPr wrap="none" anchor="ctr"/>
          <a:lstStyle/>
          <a:p>
            <a:endParaRPr lang="id-ID">
              <a:latin typeface="Arial" charset="0"/>
            </a:endParaRPr>
          </a:p>
        </p:txBody>
      </p:sp>
      <p:sp>
        <p:nvSpPr>
          <p:cNvPr id="108565" name="Rectangle 22"/>
          <p:cNvSpPr>
            <a:spLocks noChangeArrowheads="1"/>
          </p:cNvSpPr>
          <p:nvPr/>
        </p:nvSpPr>
        <p:spPr bwMode="auto">
          <a:xfrm>
            <a:off x="3657600" y="4330304"/>
            <a:ext cx="1981200" cy="1524000"/>
          </a:xfrm>
          <a:prstGeom prst="rect">
            <a:avLst/>
          </a:prstGeom>
          <a:solidFill>
            <a:srgbClr val="FFFF99"/>
          </a:solidFill>
          <a:ln w="12700">
            <a:solidFill>
              <a:srgbClr val="000000"/>
            </a:solidFill>
            <a:miter lim="800000"/>
            <a:headEnd/>
            <a:tailEnd/>
          </a:ln>
        </p:spPr>
        <p:txBody>
          <a:bodyPr wrap="none" lIns="90488" tIns="44450" rIns="90488" bIns="44450" anchor="ctr"/>
          <a:lstStyle/>
          <a:p>
            <a:pPr marL="342900" indent="-342900" algn="ctr"/>
            <a:endParaRPr lang="en-US" sz="1200" b="1">
              <a:latin typeface="Arial" charset="0"/>
            </a:endParaRPr>
          </a:p>
        </p:txBody>
      </p:sp>
      <p:sp>
        <p:nvSpPr>
          <p:cNvPr id="108566" name="Text Box 6"/>
          <p:cNvSpPr txBox="1">
            <a:spLocks noChangeArrowheads="1"/>
          </p:cNvSpPr>
          <p:nvPr/>
        </p:nvSpPr>
        <p:spPr bwMode="auto">
          <a:xfrm>
            <a:off x="3746501" y="1013222"/>
            <a:ext cx="1900767" cy="1474763"/>
          </a:xfrm>
          <a:prstGeom prst="rect">
            <a:avLst/>
          </a:prstGeom>
          <a:solidFill>
            <a:srgbClr val="FFFF99"/>
          </a:solidFill>
          <a:ln w="28575" algn="ctr">
            <a:solidFill>
              <a:schemeClr val="tx1"/>
            </a:solidFill>
            <a:miter lim="800000"/>
            <a:headEnd/>
            <a:tailEnd/>
          </a:ln>
        </p:spPr>
        <p:txBody>
          <a:bodyPr lIns="90488" tIns="44450" rIns="90488" bIns="44450">
            <a:spAutoFit/>
          </a:bodyPr>
          <a:lstStyle/>
          <a:p>
            <a:pPr algn="ctr"/>
            <a:r>
              <a:rPr lang="en-US" sz="1500" b="1" dirty="0" err="1">
                <a:solidFill>
                  <a:srgbClr val="000000"/>
                </a:solidFill>
                <a:latin typeface="Arial" charset="0"/>
              </a:rPr>
              <a:t>Penghasilan</a:t>
            </a:r>
            <a:r>
              <a:rPr lang="en-US" sz="1500" b="1" dirty="0">
                <a:solidFill>
                  <a:srgbClr val="000000"/>
                </a:solidFill>
                <a:latin typeface="Arial" charset="0"/>
              </a:rPr>
              <a:t> </a:t>
            </a:r>
          </a:p>
          <a:p>
            <a:pPr algn="ctr"/>
            <a:r>
              <a:rPr lang="en-US" sz="1500" b="1" dirty="0" err="1">
                <a:solidFill>
                  <a:srgbClr val="000000"/>
                </a:solidFill>
                <a:latin typeface="Arial" charset="0"/>
              </a:rPr>
              <a:t>Bunga</a:t>
            </a:r>
            <a:r>
              <a:rPr lang="en-US" sz="1500" b="1" dirty="0">
                <a:solidFill>
                  <a:srgbClr val="000000"/>
                </a:solidFill>
                <a:latin typeface="Arial" charset="0"/>
              </a:rPr>
              <a:t> </a:t>
            </a:r>
            <a:r>
              <a:rPr lang="en-US" sz="1500" b="1" dirty="0" err="1">
                <a:solidFill>
                  <a:srgbClr val="000000"/>
                </a:solidFill>
                <a:latin typeface="Arial" charset="0"/>
              </a:rPr>
              <a:t>Simpanan</a:t>
            </a:r>
            <a:r>
              <a:rPr lang="en-US" sz="1500" b="1" dirty="0">
                <a:solidFill>
                  <a:srgbClr val="000000"/>
                </a:solidFill>
                <a:latin typeface="Arial" charset="0"/>
              </a:rPr>
              <a:t> </a:t>
            </a:r>
            <a:r>
              <a:rPr lang="en-US" sz="1500" b="1" dirty="0" err="1">
                <a:solidFill>
                  <a:srgbClr val="000000"/>
                </a:solidFill>
                <a:latin typeface="Arial" charset="0"/>
              </a:rPr>
              <a:t>Koperasi</a:t>
            </a:r>
            <a:r>
              <a:rPr lang="en-US" sz="1500" b="1" dirty="0">
                <a:solidFill>
                  <a:srgbClr val="000000"/>
                </a:solidFill>
                <a:latin typeface="Arial" charset="0"/>
              </a:rPr>
              <a:t> </a:t>
            </a:r>
            <a:r>
              <a:rPr lang="en-US" sz="1500" b="1" dirty="0" err="1">
                <a:solidFill>
                  <a:srgbClr val="000000"/>
                </a:solidFill>
                <a:latin typeface="Arial" charset="0"/>
              </a:rPr>
              <a:t>yg</a:t>
            </a:r>
            <a:r>
              <a:rPr lang="en-US" sz="1500" b="1" dirty="0">
                <a:solidFill>
                  <a:srgbClr val="000000"/>
                </a:solidFill>
                <a:latin typeface="Arial" charset="0"/>
              </a:rPr>
              <a:t> </a:t>
            </a:r>
            <a:r>
              <a:rPr lang="en-US" sz="1500" b="1" dirty="0" err="1">
                <a:solidFill>
                  <a:srgbClr val="000000"/>
                </a:solidFill>
                <a:latin typeface="Arial" charset="0"/>
              </a:rPr>
              <a:t>dibayar</a:t>
            </a:r>
            <a:r>
              <a:rPr lang="en-US" sz="1500" b="1" dirty="0">
                <a:solidFill>
                  <a:srgbClr val="000000"/>
                </a:solidFill>
                <a:latin typeface="Arial" charset="0"/>
              </a:rPr>
              <a:t> </a:t>
            </a:r>
            <a:r>
              <a:rPr lang="en-US" sz="1500" b="1" dirty="0" err="1">
                <a:solidFill>
                  <a:srgbClr val="000000"/>
                </a:solidFill>
                <a:latin typeface="Arial" charset="0"/>
              </a:rPr>
              <a:t>kpd</a:t>
            </a:r>
            <a:r>
              <a:rPr lang="en-US" sz="1500" b="1" dirty="0">
                <a:solidFill>
                  <a:srgbClr val="000000"/>
                </a:solidFill>
                <a:latin typeface="Arial" charset="0"/>
              </a:rPr>
              <a:t> </a:t>
            </a:r>
            <a:r>
              <a:rPr lang="en-US" sz="1500" b="1" dirty="0" err="1">
                <a:solidFill>
                  <a:srgbClr val="000000"/>
                </a:solidFill>
                <a:latin typeface="Arial" charset="0"/>
              </a:rPr>
              <a:t>anggotanya</a:t>
            </a:r>
            <a:r>
              <a:rPr lang="en-US" sz="1500" b="1" dirty="0">
                <a:solidFill>
                  <a:srgbClr val="000000"/>
                </a:solidFill>
                <a:latin typeface="Arial" charset="0"/>
              </a:rPr>
              <a:t> </a:t>
            </a:r>
          </a:p>
          <a:p>
            <a:pPr algn="ctr"/>
            <a:endParaRPr lang="en-US" sz="1500" b="1" dirty="0">
              <a:solidFill>
                <a:srgbClr val="000000"/>
              </a:solidFill>
              <a:latin typeface="Arial" charset="0"/>
            </a:endParaRPr>
          </a:p>
        </p:txBody>
      </p:sp>
      <p:sp>
        <p:nvSpPr>
          <p:cNvPr id="108567" name="AutoShape 9"/>
          <p:cNvSpPr>
            <a:spLocks noChangeArrowheads="1"/>
          </p:cNvSpPr>
          <p:nvPr/>
        </p:nvSpPr>
        <p:spPr bwMode="auto">
          <a:xfrm flipH="1">
            <a:off x="4381501" y="2743200"/>
            <a:ext cx="571500" cy="381000"/>
          </a:xfrm>
          <a:prstGeom prst="downArrow">
            <a:avLst>
              <a:gd name="adj1" fmla="val 50000"/>
              <a:gd name="adj2" fmla="val 50014"/>
            </a:avLst>
          </a:prstGeom>
          <a:solidFill>
            <a:srgbClr val="FFFF99"/>
          </a:solidFill>
          <a:ln w="12700">
            <a:solidFill>
              <a:srgbClr val="000000"/>
            </a:solidFill>
            <a:miter lim="800000"/>
            <a:headEnd/>
            <a:tailEnd/>
          </a:ln>
        </p:spPr>
        <p:txBody>
          <a:bodyPr wrap="none" anchor="ctr"/>
          <a:lstStyle/>
          <a:p>
            <a:endParaRPr lang="id-ID">
              <a:latin typeface="Arial" charset="0"/>
            </a:endParaRPr>
          </a:p>
        </p:txBody>
      </p:sp>
      <p:sp>
        <p:nvSpPr>
          <p:cNvPr id="108568" name="Text Box 23"/>
          <p:cNvSpPr txBox="1">
            <a:spLocks noChangeArrowheads="1"/>
          </p:cNvSpPr>
          <p:nvPr/>
        </p:nvSpPr>
        <p:spPr bwMode="auto">
          <a:xfrm>
            <a:off x="3742267" y="4408885"/>
            <a:ext cx="1900136" cy="1292662"/>
          </a:xfrm>
          <a:prstGeom prst="rect">
            <a:avLst/>
          </a:prstGeom>
          <a:solidFill>
            <a:srgbClr val="FFFF99"/>
          </a:solidFill>
          <a:ln w="9525">
            <a:noFill/>
            <a:miter lim="800000"/>
            <a:headEnd/>
            <a:tailEnd/>
          </a:ln>
        </p:spPr>
        <p:txBody>
          <a:bodyPr wrap="none">
            <a:spAutoFit/>
          </a:bodyPr>
          <a:lstStyle/>
          <a:p>
            <a:pPr algn="ctr"/>
            <a:r>
              <a:rPr lang="en-US" sz="1300" b="1" dirty="0">
                <a:solidFill>
                  <a:srgbClr val="000000"/>
                </a:solidFill>
                <a:latin typeface="Arial" charset="0"/>
              </a:rPr>
              <a:t>DIPOTONG</a:t>
            </a:r>
          </a:p>
          <a:p>
            <a:pPr algn="ctr"/>
            <a:r>
              <a:rPr lang="en-US" sz="1300" b="1" dirty="0">
                <a:solidFill>
                  <a:srgbClr val="000000"/>
                </a:solidFill>
                <a:latin typeface="Arial" charset="0"/>
              </a:rPr>
              <a:t>20% DARI JUMLAH</a:t>
            </a:r>
          </a:p>
          <a:p>
            <a:pPr algn="ctr"/>
            <a:r>
              <a:rPr lang="en-US" sz="1300" b="1" dirty="0">
                <a:solidFill>
                  <a:srgbClr val="000000"/>
                </a:solidFill>
                <a:latin typeface="Arial" charset="0"/>
              </a:rPr>
              <a:t>BRUTO* UNTUK</a:t>
            </a:r>
          </a:p>
          <a:p>
            <a:pPr algn="ctr"/>
            <a:r>
              <a:rPr lang="en-US" sz="1300" b="1" dirty="0">
                <a:solidFill>
                  <a:srgbClr val="000000"/>
                </a:solidFill>
                <a:latin typeface="Arial" charset="0"/>
              </a:rPr>
              <a:t>BUNGA &gt; </a:t>
            </a:r>
            <a:r>
              <a:rPr lang="en-US" sz="1300" b="1" dirty="0" err="1">
                <a:solidFill>
                  <a:srgbClr val="000000"/>
                </a:solidFill>
                <a:latin typeface="Arial" charset="0"/>
              </a:rPr>
              <a:t>Rp</a:t>
            </a:r>
            <a:r>
              <a:rPr lang="en-US" sz="1300" b="1" dirty="0">
                <a:solidFill>
                  <a:srgbClr val="000000"/>
                </a:solidFill>
                <a:latin typeface="Arial" charset="0"/>
              </a:rPr>
              <a:t> 240.000/</a:t>
            </a:r>
          </a:p>
          <a:p>
            <a:pPr algn="ctr"/>
            <a:r>
              <a:rPr lang="en-US" sz="1300" b="1" dirty="0">
                <a:solidFill>
                  <a:srgbClr val="000000"/>
                </a:solidFill>
                <a:latin typeface="Arial" charset="0"/>
              </a:rPr>
              <a:t>BULAN</a:t>
            </a:r>
          </a:p>
          <a:p>
            <a:pPr algn="ctr"/>
            <a:r>
              <a:rPr lang="en-US" sz="1300" b="1" dirty="0" smtClean="0">
                <a:solidFill>
                  <a:srgbClr val="000000"/>
                </a:solidFill>
                <a:latin typeface="Arial" charset="0"/>
              </a:rPr>
              <a:t>)</a:t>
            </a:r>
            <a:endParaRPr lang="en-US" sz="1300" b="1" dirty="0">
              <a:solidFill>
                <a:srgbClr val="000000"/>
              </a:solidFill>
              <a:latin typeface="Arial" charset="0"/>
            </a:endParaRPr>
          </a:p>
        </p:txBody>
      </p:sp>
      <p:sp>
        <p:nvSpPr>
          <p:cNvPr id="108569" name="AutoShape 21"/>
          <p:cNvSpPr>
            <a:spLocks noChangeArrowheads="1"/>
          </p:cNvSpPr>
          <p:nvPr/>
        </p:nvSpPr>
        <p:spPr bwMode="auto">
          <a:xfrm flipH="1">
            <a:off x="6286501" y="3911204"/>
            <a:ext cx="571500" cy="381000"/>
          </a:xfrm>
          <a:prstGeom prst="downArrow">
            <a:avLst>
              <a:gd name="adj1" fmla="val 50000"/>
              <a:gd name="adj2" fmla="val 50014"/>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8570" name="Text Box 6"/>
          <p:cNvSpPr txBox="1">
            <a:spLocks noChangeArrowheads="1"/>
          </p:cNvSpPr>
          <p:nvPr/>
        </p:nvSpPr>
        <p:spPr bwMode="auto">
          <a:xfrm>
            <a:off x="5715000" y="914400"/>
            <a:ext cx="1600200" cy="1474763"/>
          </a:xfrm>
          <a:prstGeom prst="rect">
            <a:avLst/>
          </a:prstGeom>
          <a:solidFill>
            <a:srgbClr val="CCFF66"/>
          </a:solidFill>
          <a:ln w="28575" algn="ctr">
            <a:solidFill>
              <a:schemeClr val="tx1"/>
            </a:solidFill>
            <a:miter lim="800000"/>
            <a:headEnd/>
            <a:tailEnd/>
          </a:ln>
        </p:spPr>
        <p:txBody>
          <a:bodyPr lIns="90488" tIns="44450" rIns="90488" bIns="44450">
            <a:spAutoFit/>
          </a:bodyPr>
          <a:lstStyle/>
          <a:p>
            <a:pPr algn="ctr"/>
            <a:r>
              <a:rPr lang="en-US" sz="1500" b="1" dirty="0" err="1">
                <a:solidFill>
                  <a:srgbClr val="000000"/>
                </a:solidFill>
                <a:latin typeface="Arial" charset="0"/>
              </a:rPr>
              <a:t>Penghasilan</a:t>
            </a:r>
            <a:r>
              <a:rPr lang="en-US" sz="1500" b="1" dirty="0">
                <a:solidFill>
                  <a:srgbClr val="000000"/>
                </a:solidFill>
                <a:latin typeface="Arial" charset="0"/>
              </a:rPr>
              <a:t> </a:t>
            </a:r>
          </a:p>
          <a:p>
            <a:pPr algn="ctr"/>
            <a:r>
              <a:rPr lang="en-US" sz="1500" b="1" dirty="0" err="1">
                <a:solidFill>
                  <a:srgbClr val="000000"/>
                </a:solidFill>
                <a:latin typeface="Arial" charset="0"/>
              </a:rPr>
              <a:t>dari</a:t>
            </a:r>
            <a:r>
              <a:rPr lang="en-US" sz="1500" b="1" dirty="0">
                <a:solidFill>
                  <a:srgbClr val="000000"/>
                </a:solidFill>
                <a:latin typeface="Arial" charset="0"/>
              </a:rPr>
              <a:t> </a:t>
            </a:r>
            <a:r>
              <a:rPr lang="en-US" sz="1500" b="1" dirty="0" err="1">
                <a:solidFill>
                  <a:srgbClr val="000000"/>
                </a:solidFill>
                <a:latin typeface="Arial" charset="0"/>
              </a:rPr>
              <a:t>Bunga</a:t>
            </a:r>
            <a:r>
              <a:rPr lang="en-US" sz="1500" b="1" dirty="0">
                <a:solidFill>
                  <a:srgbClr val="000000"/>
                </a:solidFill>
                <a:latin typeface="Arial" charset="0"/>
              </a:rPr>
              <a:t> </a:t>
            </a:r>
            <a:r>
              <a:rPr lang="en-US" sz="1500" b="1" dirty="0" err="1">
                <a:solidFill>
                  <a:srgbClr val="000000"/>
                </a:solidFill>
                <a:latin typeface="Arial" charset="0"/>
              </a:rPr>
              <a:t>deposito</a:t>
            </a:r>
            <a:r>
              <a:rPr lang="en-US" sz="1500" b="1" dirty="0">
                <a:solidFill>
                  <a:srgbClr val="000000"/>
                </a:solidFill>
                <a:latin typeface="Arial" charset="0"/>
              </a:rPr>
              <a:t> &amp;</a:t>
            </a:r>
          </a:p>
          <a:p>
            <a:pPr algn="ctr"/>
            <a:r>
              <a:rPr lang="en-US" sz="1500" b="1" dirty="0">
                <a:solidFill>
                  <a:srgbClr val="000000"/>
                </a:solidFill>
                <a:latin typeface="Arial" charset="0"/>
              </a:rPr>
              <a:t>Tabungan </a:t>
            </a:r>
            <a:r>
              <a:rPr lang="en-US" sz="1500" b="1" dirty="0" err="1">
                <a:solidFill>
                  <a:srgbClr val="000000"/>
                </a:solidFill>
                <a:latin typeface="Arial" charset="0"/>
              </a:rPr>
              <a:t>serta</a:t>
            </a:r>
            <a:r>
              <a:rPr lang="en-US" sz="1500" b="1" dirty="0">
                <a:solidFill>
                  <a:srgbClr val="000000"/>
                </a:solidFill>
                <a:latin typeface="Arial" charset="0"/>
              </a:rPr>
              <a:t> </a:t>
            </a:r>
            <a:r>
              <a:rPr lang="en-US" sz="1500" b="1" dirty="0" err="1">
                <a:solidFill>
                  <a:srgbClr val="000000"/>
                </a:solidFill>
                <a:latin typeface="Arial" charset="0"/>
              </a:rPr>
              <a:t>Diskonto</a:t>
            </a:r>
            <a:r>
              <a:rPr lang="en-US" sz="1500" b="1" dirty="0">
                <a:solidFill>
                  <a:srgbClr val="000000"/>
                </a:solidFill>
                <a:latin typeface="Arial" charset="0"/>
              </a:rPr>
              <a:t> SBI</a:t>
            </a:r>
          </a:p>
          <a:p>
            <a:pPr algn="ctr"/>
            <a:endParaRPr lang="en-US" sz="1500" b="1" dirty="0">
              <a:solidFill>
                <a:srgbClr val="000000"/>
              </a:solidFill>
              <a:latin typeface="Arial" charset="0"/>
            </a:endParaRPr>
          </a:p>
        </p:txBody>
      </p:sp>
      <p:sp>
        <p:nvSpPr>
          <p:cNvPr id="108571" name="AutoShape 9"/>
          <p:cNvSpPr>
            <a:spLocks noChangeArrowheads="1"/>
          </p:cNvSpPr>
          <p:nvPr/>
        </p:nvSpPr>
        <p:spPr bwMode="auto">
          <a:xfrm flipH="1">
            <a:off x="6248401" y="2895600"/>
            <a:ext cx="571500" cy="381000"/>
          </a:xfrm>
          <a:prstGeom prst="downArrow">
            <a:avLst>
              <a:gd name="adj1" fmla="val 50000"/>
              <a:gd name="adj2" fmla="val 50014"/>
            </a:avLst>
          </a:prstGeom>
          <a:solidFill>
            <a:srgbClr val="CCFF66"/>
          </a:solidFill>
          <a:ln w="12700">
            <a:solidFill>
              <a:srgbClr val="000000"/>
            </a:solidFill>
            <a:miter lim="800000"/>
            <a:headEnd/>
            <a:tailEnd/>
          </a:ln>
        </p:spPr>
        <p:txBody>
          <a:bodyPr wrap="none" anchor="ctr"/>
          <a:lstStyle/>
          <a:p>
            <a:endParaRPr lang="id-ID">
              <a:latin typeface="Arial" charset="0"/>
            </a:endParaRPr>
          </a:p>
        </p:txBody>
      </p:sp>
      <p:sp>
        <p:nvSpPr>
          <p:cNvPr id="108572" name="Text Box 6"/>
          <p:cNvSpPr txBox="1">
            <a:spLocks noChangeArrowheads="1"/>
          </p:cNvSpPr>
          <p:nvPr/>
        </p:nvSpPr>
        <p:spPr bwMode="auto">
          <a:xfrm>
            <a:off x="5715000" y="4368404"/>
            <a:ext cx="1752600" cy="2490425"/>
          </a:xfrm>
          <a:prstGeom prst="rect">
            <a:avLst/>
          </a:prstGeom>
          <a:solidFill>
            <a:srgbClr val="CCFF66"/>
          </a:solidFill>
          <a:ln w="9525" algn="ctr">
            <a:solidFill>
              <a:schemeClr val="tx1"/>
            </a:solidFill>
            <a:miter lim="800000"/>
            <a:headEnd/>
            <a:tailEnd/>
          </a:ln>
        </p:spPr>
        <p:txBody>
          <a:bodyPr lIns="90488" tIns="44450" rIns="90488" bIns="44450">
            <a:spAutoFit/>
          </a:bodyPr>
          <a:lstStyle/>
          <a:p>
            <a:pPr algn="ctr"/>
            <a:r>
              <a:rPr lang="en-US" sz="1200" b="1" dirty="0">
                <a:solidFill>
                  <a:srgbClr val="000000"/>
                </a:solidFill>
                <a:latin typeface="Arial" charset="0"/>
              </a:rPr>
              <a:t>DIPOTONG 20% DARIJUMLAH BRUTO</a:t>
            </a:r>
            <a:r>
              <a:rPr lang="en-US" sz="1200" b="1" dirty="0" smtClean="0">
                <a:solidFill>
                  <a:srgbClr val="000000"/>
                </a:solidFill>
                <a:latin typeface="Arial" charset="0"/>
              </a:rPr>
              <a:t>,</a:t>
            </a:r>
          </a:p>
          <a:p>
            <a:pPr algn="ctr"/>
            <a:r>
              <a:rPr lang="en-US" sz="1200" b="1" dirty="0" smtClean="0">
                <a:solidFill>
                  <a:srgbClr val="FF0000"/>
                </a:solidFill>
                <a:latin typeface="Arial" charset="0"/>
              </a:rPr>
              <a:t> KECUALI</a:t>
            </a:r>
          </a:p>
          <a:p>
            <a:pPr algn="ctr"/>
            <a:r>
              <a:rPr lang="en-US" sz="1200" b="1" dirty="0" smtClean="0">
                <a:solidFill>
                  <a:srgbClr val="000000"/>
                </a:solidFill>
                <a:latin typeface="Arial" charset="0"/>
              </a:rPr>
              <a:t> </a:t>
            </a:r>
            <a:r>
              <a:rPr lang="en-US" sz="1200" b="1" dirty="0">
                <a:solidFill>
                  <a:srgbClr val="000000"/>
                </a:solidFill>
                <a:latin typeface="Arial" charset="0"/>
              </a:rPr>
              <a:t>JUMLAH DEPO/TAB DAN SBI TIDAK MELEBIHI </a:t>
            </a:r>
            <a:r>
              <a:rPr lang="en-US" sz="1200" b="1" dirty="0" err="1">
                <a:solidFill>
                  <a:srgbClr val="000000"/>
                </a:solidFill>
                <a:latin typeface="Arial" charset="0"/>
              </a:rPr>
              <a:t>Rp</a:t>
            </a:r>
            <a:r>
              <a:rPr lang="en-US" sz="1200" b="1" dirty="0">
                <a:solidFill>
                  <a:srgbClr val="000000"/>
                </a:solidFill>
                <a:latin typeface="Arial" charset="0"/>
              </a:rPr>
              <a:t> </a:t>
            </a:r>
            <a:r>
              <a:rPr lang="en-US" sz="1200" b="1" dirty="0" smtClean="0">
                <a:solidFill>
                  <a:srgbClr val="000000"/>
                </a:solidFill>
                <a:latin typeface="Arial" charset="0"/>
              </a:rPr>
              <a:t>7,5 </a:t>
            </a:r>
            <a:r>
              <a:rPr lang="en-US" sz="1200" b="1" dirty="0">
                <a:solidFill>
                  <a:srgbClr val="000000"/>
                </a:solidFill>
                <a:latin typeface="Arial" charset="0"/>
              </a:rPr>
              <a:t>JUTA &amp; BUNGA YG DITERIMA DANA PENSIUN, PERBANKAN DAN DLM RANGKA RS DAN RSS TERTENTU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4"/>
          <p:cNvSpPr>
            <a:spLocks noGrp="1"/>
          </p:cNvSpPr>
          <p:nvPr>
            <p:ph type="sldNum" sz="quarter" idx="12"/>
          </p:nvPr>
        </p:nvSpPr>
        <p:spPr>
          <a:noFill/>
        </p:spPr>
        <p:txBody>
          <a:bodyPr/>
          <a:lstStyle/>
          <a:p>
            <a:fld id="{474C5F07-F51B-4C61-A784-A61A3A7CE3F9}" type="slidenum">
              <a:rPr lang="en-US"/>
              <a:pPr/>
              <a:t>30</a:t>
            </a:fld>
            <a:endParaRPr lang="en-US"/>
          </a:p>
        </p:txBody>
      </p:sp>
      <p:sp>
        <p:nvSpPr>
          <p:cNvPr id="135171"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5172"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5173"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5174" name="Rectangle 5"/>
          <p:cNvSpPr>
            <a:spLocks noChangeArrowheads="1"/>
          </p:cNvSpPr>
          <p:nvPr/>
        </p:nvSpPr>
        <p:spPr bwMode="auto">
          <a:xfrm>
            <a:off x="711200" y="5829300"/>
            <a:ext cx="1828800" cy="514350"/>
          </a:xfrm>
          <a:prstGeom prst="rect">
            <a:avLst/>
          </a:prstGeom>
          <a:noFill/>
          <a:ln w="9525">
            <a:noFill/>
            <a:miter lim="800000"/>
            <a:headEnd/>
            <a:tailEnd/>
          </a:ln>
        </p:spPr>
        <p:txBody>
          <a:bodyPr wrap="none" anchor="ctr"/>
          <a:lstStyle/>
          <a:p>
            <a:endParaRPr lang="en-US"/>
          </a:p>
        </p:txBody>
      </p:sp>
      <p:sp>
        <p:nvSpPr>
          <p:cNvPr id="135175" name="Rectangle 6"/>
          <p:cNvSpPr>
            <a:spLocks noGrp="1" noChangeArrowheads="1"/>
          </p:cNvSpPr>
          <p:nvPr>
            <p:ph type="title"/>
          </p:nvPr>
        </p:nvSpPr>
        <p:spPr>
          <a:xfrm>
            <a:off x="859368" y="228600"/>
            <a:ext cx="7457017" cy="762000"/>
          </a:xfrm>
          <a:solidFill>
            <a:srgbClr val="FFFF99"/>
          </a:solidFill>
          <a:ln w="12700">
            <a:solidFill>
              <a:schemeClr val="tx1"/>
            </a:solidFill>
          </a:ln>
        </p:spPr>
        <p:txBody>
          <a:bodyPr lIns="90488" tIns="44450" rIns="90488" bIns="44450" anchor="ctr"/>
          <a:lstStyle/>
          <a:p>
            <a:pPr eaLnBrk="1" hangingPunct="1"/>
            <a:r>
              <a:rPr lang="en-US" sz="2400" b="1" smtClean="0">
                <a:solidFill>
                  <a:srgbClr val="993300"/>
                </a:solidFill>
                <a:latin typeface="Arial" charset="0"/>
              </a:rPr>
              <a:t>KEKURANGAN PPh USAHA JASA KONSTRUKSI</a:t>
            </a:r>
            <a:br>
              <a:rPr lang="en-US" sz="2400" b="1" smtClean="0">
                <a:solidFill>
                  <a:srgbClr val="993300"/>
                </a:solidFill>
                <a:latin typeface="Arial" charset="0"/>
              </a:rPr>
            </a:br>
            <a:r>
              <a:rPr lang="en-US" sz="2400" b="1" smtClean="0">
                <a:solidFill>
                  <a:srgbClr val="993300"/>
                </a:solidFill>
                <a:latin typeface="Arial" charset="0"/>
              </a:rPr>
              <a:t>TIDAK DILUNASI</a:t>
            </a:r>
          </a:p>
        </p:txBody>
      </p:sp>
      <p:sp>
        <p:nvSpPr>
          <p:cNvPr id="135176" name="AutoShape 7"/>
          <p:cNvSpPr>
            <a:spLocks noChangeArrowheads="1"/>
          </p:cNvSpPr>
          <p:nvPr/>
        </p:nvSpPr>
        <p:spPr bwMode="auto">
          <a:xfrm>
            <a:off x="3505200" y="1828800"/>
            <a:ext cx="1600200" cy="304800"/>
          </a:xfrm>
          <a:prstGeom prst="downArrow">
            <a:avLst>
              <a:gd name="adj1" fmla="val 50000"/>
              <a:gd name="adj2" fmla="val 10579"/>
            </a:avLst>
          </a:prstGeom>
          <a:solidFill>
            <a:srgbClr val="CCECFF"/>
          </a:solidFill>
          <a:ln w="9525">
            <a:noFill/>
            <a:miter lim="800000"/>
            <a:headEnd/>
            <a:tailEnd/>
          </a:ln>
        </p:spPr>
        <p:txBody>
          <a:bodyPr wrap="none" anchor="ctr"/>
          <a:lstStyle/>
          <a:p>
            <a:endParaRPr lang="en-US"/>
          </a:p>
        </p:txBody>
      </p:sp>
      <p:sp>
        <p:nvSpPr>
          <p:cNvPr id="135177" name="Rectangle 8"/>
          <p:cNvSpPr>
            <a:spLocks noChangeArrowheads="1"/>
          </p:cNvSpPr>
          <p:nvPr/>
        </p:nvSpPr>
        <p:spPr bwMode="auto">
          <a:xfrm>
            <a:off x="2133600" y="2286000"/>
            <a:ext cx="4114800" cy="366767"/>
          </a:xfrm>
          <a:prstGeom prst="rect">
            <a:avLst/>
          </a:prstGeom>
          <a:solidFill>
            <a:srgbClr val="FFCCFF"/>
          </a:solidFill>
          <a:ln w="12700">
            <a:solidFill>
              <a:schemeClr val="tx1"/>
            </a:solidFill>
            <a:miter lim="800000"/>
            <a:headEnd/>
            <a:tailEnd/>
          </a:ln>
        </p:spPr>
        <p:txBody>
          <a:bodyPr lIns="90488" tIns="44450" rIns="90488" bIns="44450">
            <a:spAutoFit/>
          </a:bodyPr>
          <a:lstStyle/>
          <a:p>
            <a:pPr algn="ctr" eaLnBrk="0" hangingPunct="0"/>
            <a:r>
              <a:rPr lang="en-US" b="1">
                <a:solidFill>
                  <a:srgbClr val="000000"/>
                </a:solidFill>
                <a:latin typeface="Arial" charset="0"/>
              </a:rPr>
              <a:t>TIDAK TERUTANG PPh FINAL</a:t>
            </a:r>
          </a:p>
        </p:txBody>
      </p:sp>
      <p:sp>
        <p:nvSpPr>
          <p:cNvPr id="135178" name="Rectangle 9"/>
          <p:cNvSpPr>
            <a:spLocks noChangeArrowheads="1"/>
          </p:cNvSpPr>
          <p:nvPr/>
        </p:nvSpPr>
        <p:spPr bwMode="auto">
          <a:xfrm>
            <a:off x="2133601" y="1219200"/>
            <a:ext cx="4178300" cy="643766"/>
          </a:xfrm>
          <a:prstGeom prst="rect">
            <a:avLst/>
          </a:prstGeom>
          <a:solidFill>
            <a:srgbClr val="CCCCFF"/>
          </a:solidFill>
          <a:ln w="12700">
            <a:solidFill>
              <a:schemeClr val="tx1"/>
            </a:solidFill>
            <a:miter lim="800000"/>
            <a:headEnd/>
            <a:tailEnd/>
          </a:ln>
        </p:spPr>
        <p:txBody>
          <a:bodyPr lIns="90488" tIns="44450" rIns="90488" bIns="44450">
            <a:spAutoFit/>
          </a:bodyPr>
          <a:lstStyle/>
          <a:p>
            <a:pPr marL="201613" indent="-201613" algn="ctr" eaLnBrk="0" hangingPunct="0"/>
            <a:r>
              <a:rPr lang="en-US" b="1">
                <a:solidFill>
                  <a:srgbClr val="660066"/>
                </a:solidFill>
                <a:latin typeface="Arial" charset="0"/>
              </a:rPr>
              <a:t>SELISIH PPh YG TIDAK DIBAYAR PENGGUNA JASA</a:t>
            </a:r>
          </a:p>
        </p:txBody>
      </p:sp>
      <p:sp>
        <p:nvSpPr>
          <p:cNvPr id="135179" name="AutoShape 10"/>
          <p:cNvSpPr>
            <a:spLocks noChangeArrowheads="1"/>
          </p:cNvSpPr>
          <p:nvPr/>
        </p:nvSpPr>
        <p:spPr bwMode="auto">
          <a:xfrm>
            <a:off x="3962400" y="2667000"/>
            <a:ext cx="762000" cy="304800"/>
          </a:xfrm>
          <a:prstGeom prst="downArrow">
            <a:avLst>
              <a:gd name="adj1" fmla="val 50000"/>
              <a:gd name="adj2" fmla="val 25000"/>
            </a:avLst>
          </a:prstGeom>
          <a:solidFill>
            <a:srgbClr val="CCCCFF"/>
          </a:solidFill>
          <a:ln w="12700">
            <a:solidFill>
              <a:schemeClr val="tx1"/>
            </a:solidFill>
            <a:miter lim="800000"/>
            <a:headEnd type="none" w="sm" len="sm"/>
            <a:tailEnd type="none" w="sm" len="sm"/>
          </a:ln>
        </p:spPr>
        <p:txBody>
          <a:bodyPr vert="eaVert" wrap="none" anchor="ctr"/>
          <a:lstStyle/>
          <a:p>
            <a:endParaRPr lang="en-US"/>
          </a:p>
        </p:txBody>
      </p:sp>
      <p:sp>
        <p:nvSpPr>
          <p:cNvPr id="135180" name="AutoShape 11"/>
          <p:cNvSpPr>
            <a:spLocks noChangeArrowheads="1"/>
          </p:cNvSpPr>
          <p:nvPr/>
        </p:nvSpPr>
        <p:spPr bwMode="auto">
          <a:xfrm>
            <a:off x="3505200" y="2971800"/>
            <a:ext cx="1676400" cy="381000"/>
          </a:xfrm>
          <a:prstGeom prst="roundRect">
            <a:avLst>
              <a:gd name="adj" fmla="val 16667"/>
            </a:avLst>
          </a:prstGeom>
          <a:solidFill>
            <a:schemeClr val="accent1"/>
          </a:solidFill>
          <a:ln w="12700">
            <a:solidFill>
              <a:schemeClr val="tx1"/>
            </a:solidFill>
            <a:round/>
            <a:headEnd type="none" w="sm" len="sm"/>
            <a:tailEnd type="none" w="sm" len="sm"/>
          </a:ln>
        </p:spPr>
        <p:txBody>
          <a:bodyPr wrap="none" anchor="ctr"/>
          <a:lstStyle/>
          <a:p>
            <a:pPr algn="ctr"/>
            <a:r>
              <a:rPr lang="en-US">
                <a:latin typeface="Tahoma" charset="0"/>
              </a:rPr>
              <a:t>SYARAT</a:t>
            </a:r>
          </a:p>
        </p:txBody>
      </p:sp>
      <p:sp>
        <p:nvSpPr>
          <p:cNvPr id="135181" name="AutoShape 12"/>
          <p:cNvSpPr>
            <a:spLocks noChangeArrowheads="1"/>
          </p:cNvSpPr>
          <p:nvPr/>
        </p:nvSpPr>
        <p:spPr bwMode="auto">
          <a:xfrm>
            <a:off x="6324600" y="3505200"/>
            <a:ext cx="609600" cy="685800"/>
          </a:xfrm>
          <a:prstGeom prst="rightArrow">
            <a:avLst>
              <a:gd name="adj1" fmla="val 50000"/>
              <a:gd name="adj2" fmla="val 25000"/>
            </a:avLst>
          </a:prstGeom>
          <a:solidFill>
            <a:srgbClr val="CCCCFF"/>
          </a:solidFill>
          <a:ln w="12700">
            <a:solidFill>
              <a:schemeClr val="tx1"/>
            </a:solidFill>
            <a:miter lim="800000"/>
            <a:headEnd type="none" w="sm" len="sm"/>
            <a:tailEnd type="none" w="sm" len="sm"/>
          </a:ln>
        </p:spPr>
        <p:txBody>
          <a:bodyPr wrap="none" anchor="ctr"/>
          <a:lstStyle/>
          <a:p>
            <a:endParaRPr lang="en-US"/>
          </a:p>
        </p:txBody>
      </p:sp>
      <p:sp>
        <p:nvSpPr>
          <p:cNvPr id="135182" name="AutoShape 13"/>
          <p:cNvSpPr>
            <a:spLocks noChangeArrowheads="1"/>
          </p:cNvSpPr>
          <p:nvPr/>
        </p:nvSpPr>
        <p:spPr bwMode="auto">
          <a:xfrm>
            <a:off x="7010400" y="3048000"/>
            <a:ext cx="1905000" cy="1752600"/>
          </a:xfrm>
          <a:prstGeom prst="roundRect">
            <a:avLst>
              <a:gd name="adj" fmla="val 16667"/>
            </a:avLst>
          </a:prstGeom>
          <a:solidFill>
            <a:schemeClr val="accent1"/>
          </a:solidFill>
          <a:ln w="12700">
            <a:solidFill>
              <a:schemeClr val="tx1"/>
            </a:solidFill>
            <a:round/>
            <a:headEnd type="none" w="sm" len="sm"/>
            <a:tailEnd type="none" w="sm" len="sm"/>
          </a:ln>
        </p:spPr>
        <p:txBody>
          <a:bodyPr wrap="none" anchor="ctr"/>
          <a:lstStyle/>
          <a:p>
            <a:pPr algn="ctr"/>
            <a:r>
              <a:rPr lang="en-US">
                <a:latin typeface="Tahoma" charset="0"/>
              </a:rPr>
              <a:t>DIKENAKAN</a:t>
            </a:r>
          </a:p>
          <a:p>
            <a:pPr algn="ctr"/>
            <a:r>
              <a:rPr lang="en-US">
                <a:latin typeface="Tahoma" charset="0"/>
              </a:rPr>
              <a:t>PPh FINAL </a:t>
            </a:r>
          </a:p>
          <a:p>
            <a:pPr algn="ctr"/>
            <a:r>
              <a:rPr lang="en-US">
                <a:latin typeface="Tahoma" charset="0"/>
              </a:rPr>
              <a:t>APABILA</a:t>
            </a:r>
          </a:p>
          <a:p>
            <a:pPr algn="ctr"/>
            <a:r>
              <a:rPr lang="en-US">
                <a:latin typeface="Tahoma" charset="0"/>
              </a:rPr>
              <a:t>PIUTANG TSB</a:t>
            </a:r>
          </a:p>
          <a:p>
            <a:pPr algn="ctr"/>
            <a:r>
              <a:rPr lang="en-US">
                <a:latin typeface="Tahoma" charset="0"/>
              </a:rPr>
              <a:t>DAPAT DITAGIH </a:t>
            </a:r>
          </a:p>
          <a:p>
            <a:pPr algn="ctr"/>
            <a:r>
              <a:rPr lang="en-US">
                <a:latin typeface="Tahoma" charset="0"/>
              </a:rPr>
              <a:t>KEMBALI </a:t>
            </a:r>
          </a:p>
        </p:txBody>
      </p:sp>
      <p:sp>
        <p:nvSpPr>
          <p:cNvPr id="135183" name="AutoShape 14"/>
          <p:cNvSpPr>
            <a:spLocks noChangeArrowheads="1"/>
          </p:cNvSpPr>
          <p:nvPr/>
        </p:nvSpPr>
        <p:spPr bwMode="auto">
          <a:xfrm>
            <a:off x="2057400" y="3276600"/>
            <a:ext cx="4419600" cy="1143000"/>
          </a:xfrm>
          <a:prstGeom prst="roundRect">
            <a:avLst>
              <a:gd name="adj" fmla="val 16667"/>
            </a:avLst>
          </a:prstGeom>
          <a:solidFill>
            <a:schemeClr val="accent1"/>
          </a:solidFill>
          <a:ln w="12700">
            <a:solidFill>
              <a:schemeClr val="tx1"/>
            </a:solidFill>
            <a:round/>
            <a:headEnd type="none" w="sm" len="sm"/>
            <a:tailEnd type="none" w="sm" len="sm"/>
          </a:ln>
        </p:spPr>
        <p:txBody>
          <a:bodyPr wrap="none" anchor="ctr"/>
          <a:lstStyle/>
          <a:p>
            <a:pPr algn="ctr"/>
            <a:r>
              <a:rPr lang="en-US">
                <a:latin typeface="Tahoma" charset="0"/>
              </a:rPr>
              <a:t>DICATAT SEBAGAI PIUTANG YANG</a:t>
            </a:r>
          </a:p>
          <a:p>
            <a:pPr algn="ctr"/>
            <a:r>
              <a:rPr lang="en-US">
                <a:latin typeface="Tahoma" charset="0"/>
              </a:rPr>
              <a:t>NYATA-NYATA TIDAK DAPAT DITAGIH</a:t>
            </a:r>
          </a:p>
          <a:p>
            <a:pPr algn="ctr"/>
            <a:r>
              <a:rPr lang="en-US">
                <a:latin typeface="Tahoma" charset="0"/>
              </a:rPr>
              <a:t>(PASAL 6 AYAT (1) HURUF H UU PPh</a:t>
            </a:r>
          </a:p>
        </p:txBody>
      </p:sp>
    </p:spTree>
  </p:cSld>
  <p:clrMapOvr>
    <a:masterClrMapping/>
  </p:clrMapOvr>
  <p:transition spd="slow">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2"/>
          </p:nvPr>
        </p:nvSpPr>
        <p:spPr>
          <a:noFill/>
        </p:spPr>
        <p:txBody>
          <a:bodyPr/>
          <a:lstStyle/>
          <a:p>
            <a:fld id="{13F43317-1E9A-4A5D-8E70-C0EC4A0059DA}" type="slidenum">
              <a:rPr lang="en-US"/>
              <a:pPr/>
              <a:t>31</a:t>
            </a:fld>
            <a:endParaRPr lang="en-US"/>
          </a:p>
        </p:txBody>
      </p:sp>
      <p:sp>
        <p:nvSpPr>
          <p:cNvPr id="136195"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6196"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36197"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36198" name="Rectangle 5"/>
          <p:cNvSpPr>
            <a:spLocks noChangeArrowheads="1"/>
          </p:cNvSpPr>
          <p:nvPr/>
        </p:nvSpPr>
        <p:spPr bwMode="auto">
          <a:xfrm>
            <a:off x="711200" y="5829300"/>
            <a:ext cx="1828800" cy="514350"/>
          </a:xfrm>
          <a:prstGeom prst="rect">
            <a:avLst/>
          </a:prstGeom>
          <a:noFill/>
          <a:ln w="9525">
            <a:noFill/>
            <a:miter lim="800000"/>
            <a:headEnd/>
            <a:tailEnd/>
          </a:ln>
        </p:spPr>
        <p:txBody>
          <a:bodyPr wrap="none" anchor="ctr"/>
          <a:lstStyle/>
          <a:p>
            <a:endParaRPr lang="en-US"/>
          </a:p>
        </p:txBody>
      </p:sp>
      <p:sp>
        <p:nvSpPr>
          <p:cNvPr id="136199" name="Rectangle 6"/>
          <p:cNvSpPr>
            <a:spLocks noGrp="1" noChangeArrowheads="1"/>
          </p:cNvSpPr>
          <p:nvPr>
            <p:ph type="title"/>
          </p:nvPr>
        </p:nvSpPr>
        <p:spPr>
          <a:xfrm>
            <a:off x="859368" y="228600"/>
            <a:ext cx="7457017" cy="762000"/>
          </a:xfrm>
          <a:solidFill>
            <a:srgbClr val="FFCC99"/>
          </a:solidFill>
          <a:ln w="12700">
            <a:solidFill>
              <a:schemeClr val="tx1"/>
            </a:solidFill>
          </a:ln>
        </p:spPr>
        <p:txBody>
          <a:bodyPr lIns="90488" tIns="44450" rIns="90488" bIns="44450" anchor="ctr"/>
          <a:lstStyle/>
          <a:p>
            <a:pPr eaLnBrk="1" hangingPunct="1"/>
            <a:r>
              <a:rPr lang="en-US" sz="2000" b="1" smtClean="0">
                <a:solidFill>
                  <a:srgbClr val="993300"/>
                </a:solidFill>
                <a:latin typeface="Arial" charset="0"/>
              </a:rPr>
              <a:t>PENGHASILAN LAIN YANG DITERIMA WAJIB PAJAK YANG BERGERAK DI BIDANG USAHA JASA KONSTRUKSI</a:t>
            </a:r>
          </a:p>
        </p:txBody>
      </p:sp>
      <p:sp>
        <p:nvSpPr>
          <p:cNvPr id="136200" name="AutoShape 7"/>
          <p:cNvSpPr>
            <a:spLocks noChangeArrowheads="1"/>
          </p:cNvSpPr>
          <p:nvPr/>
        </p:nvSpPr>
        <p:spPr bwMode="auto">
          <a:xfrm>
            <a:off x="1447800" y="1828800"/>
            <a:ext cx="1371600" cy="304800"/>
          </a:xfrm>
          <a:prstGeom prst="downArrow">
            <a:avLst>
              <a:gd name="adj1" fmla="val 50000"/>
              <a:gd name="adj2" fmla="val 10579"/>
            </a:avLst>
          </a:prstGeom>
          <a:solidFill>
            <a:srgbClr val="CCECFF"/>
          </a:solidFill>
          <a:ln w="9525">
            <a:noFill/>
            <a:miter lim="800000"/>
            <a:headEnd/>
            <a:tailEnd/>
          </a:ln>
        </p:spPr>
        <p:txBody>
          <a:bodyPr wrap="none" anchor="ctr"/>
          <a:lstStyle/>
          <a:p>
            <a:endParaRPr lang="en-US"/>
          </a:p>
        </p:txBody>
      </p:sp>
      <p:sp>
        <p:nvSpPr>
          <p:cNvPr id="136201" name="Rectangle 8"/>
          <p:cNvSpPr>
            <a:spLocks noChangeArrowheads="1"/>
          </p:cNvSpPr>
          <p:nvPr/>
        </p:nvSpPr>
        <p:spPr bwMode="auto">
          <a:xfrm>
            <a:off x="228600" y="1219200"/>
            <a:ext cx="2971800" cy="951543"/>
          </a:xfrm>
          <a:prstGeom prst="rect">
            <a:avLst/>
          </a:prstGeom>
          <a:solidFill>
            <a:srgbClr val="CCCCFF"/>
          </a:solidFill>
          <a:ln w="12700">
            <a:solidFill>
              <a:schemeClr val="tx1"/>
            </a:solidFill>
            <a:miter lim="800000"/>
            <a:headEnd/>
            <a:tailEnd/>
          </a:ln>
        </p:spPr>
        <p:txBody>
          <a:bodyPr lIns="90488" tIns="44450" rIns="90488" bIns="44450">
            <a:spAutoFit/>
          </a:bodyPr>
          <a:lstStyle/>
          <a:p>
            <a:pPr marL="201613" indent="-201613" algn="ctr" eaLnBrk="0" hangingPunct="0"/>
            <a:r>
              <a:rPr lang="en-US" sz="1400" b="1">
                <a:solidFill>
                  <a:srgbClr val="660066"/>
                </a:solidFill>
                <a:latin typeface="Arial" charset="0"/>
              </a:rPr>
              <a:t>PENGHASILAN DARI </a:t>
            </a:r>
          </a:p>
          <a:p>
            <a:pPr marL="201613" indent="-201613" algn="ctr" eaLnBrk="0" hangingPunct="0"/>
            <a:r>
              <a:rPr lang="en-US" sz="1400" b="1">
                <a:solidFill>
                  <a:srgbClr val="660066"/>
                </a:solidFill>
                <a:latin typeface="Arial" charset="0"/>
              </a:rPr>
              <a:t>LUAR NEGERI YG PAJAKNYA TERUTANG DAN DIBAYAR </a:t>
            </a:r>
          </a:p>
          <a:p>
            <a:pPr marL="201613" indent="-201613" algn="ctr" eaLnBrk="0" hangingPunct="0"/>
            <a:r>
              <a:rPr lang="en-US" sz="1400" b="1">
                <a:solidFill>
                  <a:srgbClr val="660066"/>
                </a:solidFill>
                <a:latin typeface="Arial" charset="0"/>
              </a:rPr>
              <a:t>DI LUAR NEGERI</a:t>
            </a:r>
          </a:p>
        </p:txBody>
      </p:sp>
      <p:sp>
        <p:nvSpPr>
          <p:cNvPr id="136202" name="AutoShape 9"/>
          <p:cNvSpPr>
            <a:spLocks noChangeArrowheads="1"/>
          </p:cNvSpPr>
          <p:nvPr/>
        </p:nvSpPr>
        <p:spPr bwMode="auto">
          <a:xfrm>
            <a:off x="1143000" y="2209800"/>
            <a:ext cx="1219200" cy="533400"/>
          </a:xfrm>
          <a:prstGeom prst="downArrow">
            <a:avLst>
              <a:gd name="adj1" fmla="val 50000"/>
              <a:gd name="adj2" fmla="val 10579"/>
            </a:avLst>
          </a:prstGeom>
          <a:solidFill>
            <a:srgbClr val="CCCCFF"/>
          </a:solidFill>
          <a:ln w="12700">
            <a:solidFill>
              <a:schemeClr val="tx1"/>
            </a:solidFill>
            <a:miter lim="800000"/>
            <a:headEnd/>
            <a:tailEnd/>
          </a:ln>
        </p:spPr>
        <p:txBody>
          <a:bodyPr wrap="none" anchor="ctr"/>
          <a:lstStyle/>
          <a:p>
            <a:endParaRPr lang="en-US"/>
          </a:p>
        </p:txBody>
      </p:sp>
      <p:sp>
        <p:nvSpPr>
          <p:cNvPr id="136203" name="AutoShape 10"/>
          <p:cNvSpPr>
            <a:spLocks noChangeArrowheads="1"/>
          </p:cNvSpPr>
          <p:nvPr/>
        </p:nvSpPr>
        <p:spPr bwMode="auto">
          <a:xfrm>
            <a:off x="3886200" y="1981200"/>
            <a:ext cx="1066800" cy="762000"/>
          </a:xfrm>
          <a:prstGeom prst="downArrow">
            <a:avLst>
              <a:gd name="adj1" fmla="val 50000"/>
              <a:gd name="adj2" fmla="val 10576"/>
            </a:avLst>
          </a:prstGeom>
          <a:solidFill>
            <a:schemeClr val="folHlink"/>
          </a:solidFill>
          <a:ln w="9525">
            <a:noFill/>
            <a:miter lim="800000"/>
            <a:headEnd/>
            <a:tailEnd/>
          </a:ln>
        </p:spPr>
        <p:txBody>
          <a:bodyPr wrap="none" anchor="ctr"/>
          <a:lstStyle/>
          <a:p>
            <a:endParaRPr lang="en-US"/>
          </a:p>
        </p:txBody>
      </p:sp>
      <p:sp>
        <p:nvSpPr>
          <p:cNvPr id="136204" name="Rectangle 11"/>
          <p:cNvSpPr>
            <a:spLocks noChangeArrowheads="1"/>
          </p:cNvSpPr>
          <p:nvPr/>
        </p:nvSpPr>
        <p:spPr bwMode="auto">
          <a:xfrm>
            <a:off x="3314701" y="1241822"/>
            <a:ext cx="2324100" cy="736099"/>
          </a:xfrm>
          <a:prstGeom prst="rect">
            <a:avLst/>
          </a:prstGeom>
          <a:solidFill>
            <a:schemeClr val="folHlink"/>
          </a:solidFill>
          <a:ln w="12700">
            <a:solidFill>
              <a:schemeClr val="tx1"/>
            </a:solidFill>
            <a:miter lim="800000"/>
            <a:headEnd/>
            <a:tailEnd/>
          </a:ln>
        </p:spPr>
        <p:txBody>
          <a:bodyPr lIns="90488" tIns="44450" rIns="90488" bIns="44450">
            <a:spAutoFit/>
          </a:bodyPr>
          <a:lstStyle/>
          <a:p>
            <a:pPr marL="201613" indent="-201613" algn="ctr" eaLnBrk="0" hangingPunct="0">
              <a:spcBef>
                <a:spcPct val="50000"/>
              </a:spcBef>
            </a:pPr>
            <a:r>
              <a:rPr lang="en-US" sz="1400" b="1">
                <a:solidFill>
                  <a:srgbClr val="660066"/>
                </a:solidFill>
                <a:latin typeface="Arial" charset="0"/>
              </a:rPr>
              <a:t>PENGHASILAN LAIN </a:t>
            </a:r>
          </a:p>
          <a:p>
            <a:pPr marL="201613" indent="-201613" algn="ctr" eaLnBrk="0" hangingPunct="0">
              <a:spcAft>
                <a:spcPct val="50000"/>
              </a:spcAft>
            </a:pPr>
            <a:r>
              <a:rPr lang="en-US" sz="1400" b="1">
                <a:solidFill>
                  <a:srgbClr val="660066"/>
                </a:solidFill>
                <a:latin typeface="Arial" charset="0"/>
              </a:rPr>
              <a:t>DI LUAR USAHA JASA KONSTRUKSI</a:t>
            </a:r>
          </a:p>
        </p:txBody>
      </p:sp>
      <p:sp>
        <p:nvSpPr>
          <p:cNvPr id="136205" name="Rectangle 12"/>
          <p:cNvSpPr>
            <a:spLocks noChangeArrowheads="1"/>
          </p:cNvSpPr>
          <p:nvPr/>
        </p:nvSpPr>
        <p:spPr bwMode="auto">
          <a:xfrm>
            <a:off x="5715000" y="1219200"/>
            <a:ext cx="3352800" cy="1166986"/>
          </a:xfrm>
          <a:prstGeom prst="rect">
            <a:avLst/>
          </a:prstGeom>
          <a:solidFill>
            <a:srgbClr val="FFFF99"/>
          </a:solidFill>
          <a:ln w="12700">
            <a:solidFill>
              <a:schemeClr val="tx1"/>
            </a:solidFill>
            <a:miter lim="800000"/>
            <a:headEnd/>
            <a:tailEnd/>
          </a:ln>
        </p:spPr>
        <p:txBody>
          <a:bodyPr lIns="90488" tIns="44450" rIns="90488" bIns="44450">
            <a:spAutoFit/>
          </a:bodyPr>
          <a:lstStyle/>
          <a:p>
            <a:pPr marL="201613" indent="-201613" algn="ctr" eaLnBrk="0" hangingPunct="0"/>
            <a:r>
              <a:rPr lang="en-US" sz="1400" b="1">
                <a:solidFill>
                  <a:srgbClr val="660066"/>
                </a:solidFill>
                <a:latin typeface="Arial" charset="0"/>
              </a:rPr>
              <a:t>KEUNTUNGAN ATAU KERUGIAN SELISIH KURS DARI KEGIATAN USAHA JASA KONSTRUKSI TERMASUK DLM </a:t>
            </a:r>
          </a:p>
          <a:p>
            <a:pPr marL="201613" indent="-201613" algn="ctr" eaLnBrk="0" hangingPunct="0"/>
            <a:r>
              <a:rPr lang="en-US" sz="1400" b="1">
                <a:solidFill>
                  <a:srgbClr val="660066"/>
                </a:solidFill>
                <a:latin typeface="Arial" charset="0"/>
              </a:rPr>
              <a:t>PERHITUNGAN NILAI KONTRAK</a:t>
            </a:r>
          </a:p>
        </p:txBody>
      </p:sp>
      <p:sp>
        <p:nvSpPr>
          <p:cNvPr id="136206" name="AutoShape 13"/>
          <p:cNvSpPr>
            <a:spLocks noChangeArrowheads="1"/>
          </p:cNvSpPr>
          <p:nvPr/>
        </p:nvSpPr>
        <p:spPr bwMode="auto">
          <a:xfrm>
            <a:off x="6934200" y="2413397"/>
            <a:ext cx="1143000" cy="381000"/>
          </a:xfrm>
          <a:prstGeom prst="downArrow">
            <a:avLst>
              <a:gd name="adj1" fmla="val 50000"/>
              <a:gd name="adj2" fmla="val 10579"/>
            </a:avLst>
          </a:prstGeom>
          <a:solidFill>
            <a:srgbClr val="FFFF99"/>
          </a:solidFill>
          <a:ln w="12700">
            <a:solidFill>
              <a:schemeClr val="tx1"/>
            </a:solidFill>
            <a:miter lim="800000"/>
            <a:headEnd/>
            <a:tailEnd/>
          </a:ln>
        </p:spPr>
        <p:txBody>
          <a:bodyPr wrap="none" anchor="ctr"/>
          <a:lstStyle/>
          <a:p>
            <a:endParaRPr lang="en-US"/>
          </a:p>
        </p:txBody>
      </p:sp>
      <p:sp>
        <p:nvSpPr>
          <p:cNvPr id="136207" name="AutoShape 14"/>
          <p:cNvSpPr>
            <a:spLocks noChangeArrowheads="1"/>
          </p:cNvSpPr>
          <p:nvPr/>
        </p:nvSpPr>
        <p:spPr bwMode="auto">
          <a:xfrm>
            <a:off x="304800" y="2794397"/>
            <a:ext cx="2895600" cy="1219200"/>
          </a:xfrm>
          <a:prstGeom prst="roundRect">
            <a:avLst>
              <a:gd name="adj" fmla="val 16667"/>
            </a:avLst>
          </a:prstGeom>
          <a:solidFill>
            <a:srgbClr val="CCCCFF"/>
          </a:solidFill>
          <a:ln w="12700">
            <a:solidFill>
              <a:schemeClr val="tx1"/>
            </a:solidFill>
            <a:round/>
            <a:headEnd type="none" w="sm" len="sm"/>
            <a:tailEnd type="none" w="sm" len="sm"/>
          </a:ln>
        </p:spPr>
        <p:txBody>
          <a:bodyPr wrap="none" anchor="ctr"/>
          <a:lstStyle/>
          <a:p>
            <a:pPr algn="ctr"/>
            <a:r>
              <a:rPr lang="en-US">
                <a:solidFill>
                  <a:srgbClr val="000000"/>
                </a:solidFill>
                <a:latin typeface="Tahoma" charset="0"/>
              </a:rPr>
              <a:t>DAPAT DIKREDITKAN </a:t>
            </a:r>
          </a:p>
          <a:p>
            <a:pPr algn="ctr"/>
            <a:r>
              <a:rPr lang="en-US">
                <a:solidFill>
                  <a:srgbClr val="000000"/>
                </a:solidFill>
                <a:latin typeface="Tahoma" charset="0"/>
              </a:rPr>
              <a:t>TERHADAP PAJAK YG </a:t>
            </a:r>
          </a:p>
          <a:p>
            <a:pPr algn="ctr"/>
            <a:r>
              <a:rPr lang="en-US">
                <a:solidFill>
                  <a:srgbClr val="000000"/>
                </a:solidFill>
                <a:latin typeface="Tahoma" charset="0"/>
              </a:rPr>
              <a:t>TERUTANG BERDASARKAN </a:t>
            </a:r>
          </a:p>
          <a:p>
            <a:pPr algn="ctr"/>
            <a:r>
              <a:rPr lang="en-US">
                <a:solidFill>
                  <a:srgbClr val="000000"/>
                </a:solidFill>
                <a:latin typeface="Tahoma" charset="0"/>
              </a:rPr>
              <a:t>UU PPh</a:t>
            </a:r>
          </a:p>
        </p:txBody>
      </p:sp>
      <p:sp>
        <p:nvSpPr>
          <p:cNvPr id="136208" name="AutoShape 15"/>
          <p:cNvSpPr>
            <a:spLocks noChangeArrowheads="1"/>
          </p:cNvSpPr>
          <p:nvPr/>
        </p:nvSpPr>
        <p:spPr bwMode="auto">
          <a:xfrm>
            <a:off x="6235700" y="2819400"/>
            <a:ext cx="2514600" cy="1143000"/>
          </a:xfrm>
          <a:prstGeom prst="roundRect">
            <a:avLst>
              <a:gd name="adj" fmla="val 16667"/>
            </a:avLst>
          </a:prstGeom>
          <a:solidFill>
            <a:srgbClr val="FFFF99"/>
          </a:solidFill>
          <a:ln w="12700">
            <a:solidFill>
              <a:schemeClr val="tx1"/>
            </a:solidFill>
            <a:round/>
            <a:headEnd type="none" w="sm" len="sm"/>
            <a:tailEnd type="none" w="sm" len="sm"/>
          </a:ln>
        </p:spPr>
        <p:txBody>
          <a:bodyPr wrap="none" anchor="ctr"/>
          <a:lstStyle/>
          <a:p>
            <a:pPr algn="ctr"/>
            <a:r>
              <a:rPr lang="en-US">
                <a:solidFill>
                  <a:srgbClr val="000000"/>
                </a:solidFill>
                <a:latin typeface="Tahoma" charset="0"/>
              </a:rPr>
              <a:t>DIKENAKAN PPh FINAL</a:t>
            </a:r>
          </a:p>
        </p:txBody>
      </p:sp>
      <p:sp>
        <p:nvSpPr>
          <p:cNvPr id="136209" name="AutoShape 16"/>
          <p:cNvSpPr>
            <a:spLocks noChangeArrowheads="1"/>
          </p:cNvSpPr>
          <p:nvPr/>
        </p:nvSpPr>
        <p:spPr bwMode="auto">
          <a:xfrm>
            <a:off x="3048000" y="4419600"/>
            <a:ext cx="2895600" cy="1219200"/>
          </a:xfrm>
          <a:prstGeom prst="roundRect">
            <a:avLst>
              <a:gd name="adj" fmla="val 16667"/>
            </a:avLst>
          </a:prstGeom>
          <a:solidFill>
            <a:schemeClr val="folHlink"/>
          </a:solidFill>
          <a:ln w="12700">
            <a:solidFill>
              <a:schemeClr val="tx1"/>
            </a:solidFill>
            <a:round/>
            <a:headEnd type="none" w="sm" len="sm"/>
            <a:tailEnd type="none" w="sm" len="sm"/>
          </a:ln>
        </p:spPr>
        <p:txBody>
          <a:bodyPr wrap="none" anchor="ctr"/>
          <a:lstStyle/>
          <a:p>
            <a:pPr algn="ctr"/>
            <a:r>
              <a:rPr lang="en-US">
                <a:solidFill>
                  <a:srgbClr val="000000"/>
                </a:solidFill>
                <a:latin typeface="Tahoma" charset="0"/>
              </a:rPr>
              <a:t>WAJIB MELAKUKAN </a:t>
            </a:r>
          </a:p>
          <a:p>
            <a:pPr algn="ctr"/>
            <a:r>
              <a:rPr lang="en-US">
                <a:solidFill>
                  <a:srgbClr val="000000"/>
                </a:solidFill>
                <a:latin typeface="Tahoma" charset="0"/>
              </a:rPr>
              <a:t>PENCATATAN </a:t>
            </a:r>
          </a:p>
          <a:p>
            <a:pPr algn="ctr"/>
            <a:r>
              <a:rPr lang="en-US">
                <a:solidFill>
                  <a:srgbClr val="000000"/>
                </a:solidFill>
                <a:latin typeface="Tahoma" charset="0"/>
              </a:rPr>
              <a:t>YG TERPISAH </a:t>
            </a:r>
          </a:p>
          <a:p>
            <a:pPr algn="ctr"/>
            <a:r>
              <a:rPr lang="en-US">
                <a:solidFill>
                  <a:srgbClr val="000000"/>
                </a:solidFill>
                <a:latin typeface="Tahoma" charset="0"/>
              </a:rPr>
              <a:t>ATAS BIAYA YG TIMBUL </a:t>
            </a:r>
          </a:p>
        </p:txBody>
      </p:sp>
      <p:sp>
        <p:nvSpPr>
          <p:cNvPr id="136210" name="AutoShape 17"/>
          <p:cNvSpPr>
            <a:spLocks noChangeArrowheads="1"/>
          </p:cNvSpPr>
          <p:nvPr/>
        </p:nvSpPr>
        <p:spPr bwMode="auto">
          <a:xfrm rot="5224860">
            <a:off x="4229100" y="3924300"/>
            <a:ext cx="457200" cy="381000"/>
          </a:xfrm>
          <a:prstGeom prst="chevron">
            <a:avLst>
              <a:gd name="adj" fmla="val 30005"/>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36211" name="AutoShape 18"/>
          <p:cNvSpPr>
            <a:spLocks noChangeArrowheads="1"/>
          </p:cNvSpPr>
          <p:nvPr/>
        </p:nvSpPr>
        <p:spPr bwMode="auto">
          <a:xfrm>
            <a:off x="3365501" y="2794397"/>
            <a:ext cx="2349500" cy="1219200"/>
          </a:xfrm>
          <a:prstGeom prst="roundRect">
            <a:avLst>
              <a:gd name="adj" fmla="val 16667"/>
            </a:avLst>
          </a:prstGeom>
          <a:solidFill>
            <a:schemeClr val="folHlink"/>
          </a:solidFill>
          <a:ln w="12700">
            <a:solidFill>
              <a:schemeClr val="tx1"/>
            </a:solidFill>
            <a:round/>
            <a:headEnd type="none" w="sm" len="sm"/>
            <a:tailEnd type="none" w="sm" len="sm"/>
          </a:ln>
        </p:spPr>
        <p:txBody>
          <a:bodyPr wrap="none" anchor="ctr"/>
          <a:lstStyle/>
          <a:p>
            <a:pPr algn="ctr"/>
            <a:r>
              <a:rPr lang="en-US">
                <a:solidFill>
                  <a:srgbClr val="000000"/>
                </a:solidFill>
                <a:latin typeface="Tahoma" charset="0"/>
              </a:rPr>
              <a:t>DIKENAKAN TARIF </a:t>
            </a:r>
          </a:p>
          <a:p>
            <a:pPr algn="ctr"/>
            <a:r>
              <a:rPr lang="en-US">
                <a:solidFill>
                  <a:srgbClr val="000000"/>
                </a:solidFill>
                <a:latin typeface="Tahoma" charset="0"/>
              </a:rPr>
              <a:t>BERDASARKAN </a:t>
            </a:r>
          </a:p>
          <a:p>
            <a:pPr algn="ctr"/>
            <a:r>
              <a:rPr lang="en-US">
                <a:solidFill>
                  <a:srgbClr val="000000"/>
                </a:solidFill>
                <a:latin typeface="Tahoma" charset="0"/>
              </a:rPr>
              <a:t>UU PPh</a:t>
            </a:r>
          </a:p>
        </p:txBody>
      </p:sp>
    </p:spTree>
  </p:cSld>
  <p:clrMapOvr>
    <a:masterClrMapping/>
  </p:clrMapOvr>
  <p:transition spd="slow">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4"/>
          <p:cNvSpPr>
            <a:spLocks noGrp="1"/>
          </p:cNvSpPr>
          <p:nvPr>
            <p:ph type="sldNum" sz="quarter" idx="12"/>
          </p:nvPr>
        </p:nvSpPr>
        <p:spPr>
          <a:noFill/>
        </p:spPr>
        <p:txBody>
          <a:bodyPr/>
          <a:lstStyle/>
          <a:p>
            <a:fld id="{DD8E9C1A-6CEC-4B3A-938A-DEFDDD302A25}" type="slidenum">
              <a:rPr lang="en-US"/>
              <a:pPr/>
              <a:t>32</a:t>
            </a:fld>
            <a:endParaRPr lang="en-US"/>
          </a:p>
        </p:txBody>
      </p:sp>
      <p:sp>
        <p:nvSpPr>
          <p:cNvPr id="137219" name="AutoShape 2"/>
          <p:cNvSpPr>
            <a:spLocks noChangeArrowheads="1"/>
          </p:cNvSpPr>
          <p:nvPr/>
        </p:nvSpPr>
        <p:spPr bwMode="auto">
          <a:xfrm>
            <a:off x="1208617" y="1613297"/>
            <a:ext cx="7239000" cy="560938"/>
          </a:xfrm>
          <a:prstGeom prst="roundRect">
            <a:avLst>
              <a:gd name="adj" fmla="val 12421"/>
            </a:avLst>
          </a:prstGeom>
          <a:solidFill>
            <a:schemeClr val="accent1"/>
          </a:solidFill>
          <a:ln w="12700">
            <a:solidFill>
              <a:schemeClr val="tx1"/>
            </a:solidFill>
            <a:round/>
            <a:headEnd/>
            <a:tailEnd/>
          </a:ln>
        </p:spPr>
        <p:txBody>
          <a:bodyPr lIns="90488" tIns="44450" rIns="90488" bIns="44450">
            <a:spAutoFit/>
          </a:bodyPr>
          <a:lstStyle/>
          <a:p>
            <a:pPr eaLnBrk="0" hangingPunct="0"/>
            <a:r>
              <a:rPr lang="en-US" sz="1400" b="1">
                <a:solidFill>
                  <a:srgbClr val="660066"/>
                </a:solidFill>
                <a:latin typeface="Arial" charset="0"/>
              </a:rPr>
              <a:t>MEMOTONG PPh PADA SAAT PEMBAYARAN UANG MUKA DAN TERMIJN, DAN MEMBERIKAN BUKTI PEMOTONGAN PPh FINAL</a:t>
            </a:r>
          </a:p>
        </p:txBody>
      </p:sp>
      <p:sp>
        <p:nvSpPr>
          <p:cNvPr id="137220" name="AutoShape 3"/>
          <p:cNvSpPr>
            <a:spLocks noChangeArrowheads="1"/>
          </p:cNvSpPr>
          <p:nvPr/>
        </p:nvSpPr>
        <p:spPr bwMode="auto">
          <a:xfrm>
            <a:off x="1265767" y="2600325"/>
            <a:ext cx="7222067" cy="790575"/>
          </a:xfrm>
          <a:prstGeom prst="roundRect">
            <a:avLst>
              <a:gd name="adj" fmla="val 12421"/>
            </a:avLst>
          </a:prstGeom>
          <a:solidFill>
            <a:schemeClr val="accent1"/>
          </a:solidFill>
          <a:ln w="12700">
            <a:solidFill>
              <a:schemeClr val="tx1"/>
            </a:solidFill>
            <a:round/>
            <a:headEnd/>
            <a:tailEnd/>
          </a:ln>
        </p:spPr>
        <p:txBody>
          <a:bodyPr lIns="90488" tIns="44450" rIns="90488" bIns="44450">
            <a:spAutoFit/>
          </a:bodyPr>
          <a:lstStyle/>
          <a:p>
            <a:pPr eaLnBrk="0" hangingPunct="0"/>
            <a:r>
              <a:rPr lang="en-US" sz="1400" b="1">
                <a:solidFill>
                  <a:srgbClr val="660066"/>
                </a:solidFill>
                <a:latin typeface="Arial" charset="0"/>
              </a:rPr>
              <a:t>MENYETORKAN PPh YG TELAH DIPOTONG DENGAN MENGGUNAKAN SSP PADA BANK PERSEPSI / KANTOR POS , SELAMBAT-LAMBATNYA TANGGAL 10 BULAN BERIKUTNYA SETELAH BULAN PEMBAYARAN IMBALAN</a:t>
            </a:r>
          </a:p>
        </p:txBody>
      </p:sp>
      <p:sp>
        <p:nvSpPr>
          <p:cNvPr id="137221" name="AutoShape 4"/>
          <p:cNvSpPr>
            <a:spLocks noChangeArrowheads="1"/>
          </p:cNvSpPr>
          <p:nvPr/>
        </p:nvSpPr>
        <p:spPr bwMode="auto">
          <a:xfrm>
            <a:off x="914400" y="233362"/>
            <a:ext cx="7315200" cy="509588"/>
          </a:xfrm>
          <a:prstGeom prst="roundRect">
            <a:avLst>
              <a:gd name="adj" fmla="val 12421"/>
            </a:avLst>
          </a:prstGeom>
          <a:solidFill>
            <a:srgbClr val="FFFFA8"/>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TATA CARA PEMOTONGAN, PENYETORAN DAN</a:t>
            </a:r>
          </a:p>
          <a:p>
            <a:pPr algn="ctr" eaLnBrk="0" hangingPunct="0"/>
            <a:r>
              <a:rPr lang="en-US" b="1">
                <a:solidFill>
                  <a:srgbClr val="000000"/>
                </a:solidFill>
                <a:latin typeface="Arial" charset="0"/>
              </a:rPr>
              <a:t>PELAPORAN PPh OLEH PEMBERI HASIL</a:t>
            </a:r>
          </a:p>
        </p:txBody>
      </p:sp>
      <p:sp>
        <p:nvSpPr>
          <p:cNvPr id="137222" name="AutoShape 5"/>
          <p:cNvSpPr>
            <a:spLocks noChangeArrowheads="1"/>
          </p:cNvSpPr>
          <p:nvPr/>
        </p:nvSpPr>
        <p:spPr bwMode="auto">
          <a:xfrm>
            <a:off x="1524000" y="857250"/>
            <a:ext cx="6324600" cy="333375"/>
          </a:xfrm>
          <a:prstGeom prst="roundRect">
            <a:avLst>
              <a:gd name="adj" fmla="val 12421"/>
            </a:avLst>
          </a:prstGeom>
          <a:solidFill>
            <a:schemeClr val="bg1"/>
          </a:solidFill>
          <a:ln w="12700">
            <a:solidFill>
              <a:schemeClr val="tx1"/>
            </a:solidFill>
            <a:round/>
            <a:headEnd/>
            <a:tailEnd/>
          </a:ln>
        </p:spPr>
        <p:txBody>
          <a:bodyPr wrap="none" lIns="90488" tIns="44450" rIns="90488" bIns="44450" anchor="ctr"/>
          <a:lstStyle/>
          <a:p>
            <a:pPr algn="ctr" eaLnBrk="0" hangingPunct="0"/>
            <a:r>
              <a:rPr lang="en-US" b="1">
                <a:latin typeface="Arial" charset="0"/>
              </a:rPr>
              <a:t>PEMBERI HASIL YG DITUNJUK SBG PEMOTONG WAJIB :</a:t>
            </a:r>
          </a:p>
        </p:txBody>
      </p:sp>
      <p:grpSp>
        <p:nvGrpSpPr>
          <p:cNvPr id="137223" name="Group 6"/>
          <p:cNvGrpSpPr>
            <a:grpSpLocks/>
          </p:cNvGrpSpPr>
          <p:nvPr/>
        </p:nvGrpSpPr>
        <p:grpSpPr bwMode="auto">
          <a:xfrm>
            <a:off x="508000" y="1200150"/>
            <a:ext cx="4165600" cy="3028950"/>
            <a:chOff x="240" y="1008"/>
            <a:chExt cx="1968" cy="2544"/>
          </a:xfrm>
        </p:grpSpPr>
        <p:sp>
          <p:nvSpPr>
            <p:cNvPr id="137228" name="Rectangle 7"/>
            <p:cNvSpPr>
              <a:spLocks noChangeArrowheads="1"/>
            </p:cNvSpPr>
            <p:nvPr/>
          </p:nvSpPr>
          <p:spPr bwMode="auto">
            <a:xfrm>
              <a:off x="240" y="1104"/>
              <a:ext cx="1920" cy="96"/>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7229" name="Rectangle 8"/>
            <p:cNvSpPr>
              <a:spLocks noChangeArrowheads="1"/>
            </p:cNvSpPr>
            <p:nvPr/>
          </p:nvSpPr>
          <p:spPr bwMode="auto">
            <a:xfrm>
              <a:off x="240" y="1104"/>
              <a:ext cx="96" cy="240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37230" name="AutoShape 9"/>
            <p:cNvSpPr>
              <a:spLocks noChangeArrowheads="1"/>
            </p:cNvSpPr>
            <p:nvPr/>
          </p:nvSpPr>
          <p:spPr bwMode="auto">
            <a:xfrm>
              <a:off x="240" y="1584"/>
              <a:ext cx="288" cy="192"/>
            </a:xfrm>
            <a:prstGeom prst="rightArrow">
              <a:avLst>
                <a:gd name="adj1" fmla="val 50000"/>
                <a:gd name="adj2" fmla="val 75118"/>
              </a:avLst>
            </a:prstGeom>
            <a:gradFill rotWithShape="0">
              <a:gsLst>
                <a:gs pos="0">
                  <a:srgbClr val="004724"/>
                </a:gs>
                <a:gs pos="50000">
                  <a:srgbClr val="006633"/>
                </a:gs>
                <a:gs pos="100000">
                  <a:srgbClr val="004724"/>
                </a:gs>
              </a:gsLst>
              <a:lin ang="5400000" scaled="1"/>
            </a:gradFill>
            <a:ln w="9525">
              <a:noFill/>
              <a:miter lim="800000"/>
              <a:headEnd/>
              <a:tailEnd/>
            </a:ln>
          </p:spPr>
          <p:txBody>
            <a:bodyPr wrap="none" anchor="ctr"/>
            <a:lstStyle/>
            <a:p>
              <a:endParaRPr lang="en-US"/>
            </a:p>
          </p:txBody>
        </p:sp>
        <p:sp>
          <p:nvSpPr>
            <p:cNvPr id="137231" name="AutoShape 10"/>
            <p:cNvSpPr>
              <a:spLocks noChangeArrowheads="1"/>
            </p:cNvSpPr>
            <p:nvPr/>
          </p:nvSpPr>
          <p:spPr bwMode="auto">
            <a:xfrm>
              <a:off x="240" y="2400"/>
              <a:ext cx="288" cy="192"/>
            </a:xfrm>
            <a:prstGeom prst="rightArrow">
              <a:avLst>
                <a:gd name="adj1" fmla="val 50000"/>
                <a:gd name="adj2" fmla="val 75118"/>
              </a:avLst>
            </a:prstGeom>
            <a:gradFill rotWithShape="0">
              <a:gsLst>
                <a:gs pos="0">
                  <a:srgbClr val="004724"/>
                </a:gs>
                <a:gs pos="50000">
                  <a:srgbClr val="006633"/>
                </a:gs>
                <a:gs pos="100000">
                  <a:srgbClr val="004724"/>
                </a:gs>
              </a:gsLst>
              <a:lin ang="5400000" scaled="1"/>
            </a:gradFill>
            <a:ln w="9525">
              <a:noFill/>
              <a:miter lim="800000"/>
              <a:headEnd/>
              <a:tailEnd/>
            </a:ln>
          </p:spPr>
          <p:txBody>
            <a:bodyPr wrap="none" anchor="ctr"/>
            <a:lstStyle/>
            <a:p>
              <a:endParaRPr lang="en-US"/>
            </a:p>
          </p:txBody>
        </p:sp>
        <p:sp>
          <p:nvSpPr>
            <p:cNvPr id="137232" name="AutoShape 11"/>
            <p:cNvSpPr>
              <a:spLocks noChangeArrowheads="1"/>
            </p:cNvSpPr>
            <p:nvPr/>
          </p:nvSpPr>
          <p:spPr bwMode="auto">
            <a:xfrm>
              <a:off x="240" y="3360"/>
              <a:ext cx="288" cy="192"/>
            </a:xfrm>
            <a:prstGeom prst="rightArrow">
              <a:avLst>
                <a:gd name="adj1" fmla="val 50000"/>
                <a:gd name="adj2" fmla="val 75118"/>
              </a:avLst>
            </a:prstGeom>
            <a:gradFill rotWithShape="0">
              <a:gsLst>
                <a:gs pos="0">
                  <a:srgbClr val="004724"/>
                </a:gs>
                <a:gs pos="50000">
                  <a:srgbClr val="006633"/>
                </a:gs>
                <a:gs pos="100000">
                  <a:srgbClr val="004724"/>
                </a:gs>
              </a:gsLst>
              <a:lin ang="5400000" scaled="1"/>
            </a:gradFill>
            <a:ln w="9525">
              <a:noFill/>
              <a:miter lim="800000"/>
              <a:headEnd/>
              <a:tailEnd/>
            </a:ln>
          </p:spPr>
          <p:txBody>
            <a:bodyPr wrap="none" anchor="ctr"/>
            <a:lstStyle/>
            <a:p>
              <a:endParaRPr lang="en-US"/>
            </a:p>
          </p:txBody>
        </p:sp>
        <p:sp>
          <p:nvSpPr>
            <p:cNvPr id="137233" name="Rectangle 12"/>
            <p:cNvSpPr>
              <a:spLocks noChangeArrowheads="1"/>
            </p:cNvSpPr>
            <p:nvPr/>
          </p:nvSpPr>
          <p:spPr bwMode="auto">
            <a:xfrm>
              <a:off x="2112" y="1008"/>
              <a:ext cx="96" cy="192"/>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grpSp>
      <p:sp>
        <p:nvSpPr>
          <p:cNvPr id="137224" name="AutoShape 13"/>
          <p:cNvSpPr>
            <a:spLocks noChangeArrowheads="1"/>
          </p:cNvSpPr>
          <p:nvPr/>
        </p:nvSpPr>
        <p:spPr bwMode="auto">
          <a:xfrm>
            <a:off x="1320800" y="3719512"/>
            <a:ext cx="7205133" cy="847725"/>
          </a:xfrm>
          <a:prstGeom prst="roundRect">
            <a:avLst>
              <a:gd name="adj" fmla="val 12421"/>
            </a:avLst>
          </a:prstGeom>
          <a:solidFill>
            <a:schemeClr val="accent1"/>
          </a:solidFill>
          <a:ln w="12700">
            <a:solidFill>
              <a:schemeClr val="tx1"/>
            </a:solidFill>
            <a:round/>
            <a:headEnd/>
            <a:tailEnd/>
          </a:ln>
        </p:spPr>
        <p:txBody>
          <a:bodyPr wrap="none" lIns="90488" tIns="44450" rIns="90488" bIns="44450" anchor="ctr"/>
          <a:lstStyle/>
          <a:p>
            <a:pPr eaLnBrk="0" hangingPunct="0"/>
            <a:r>
              <a:rPr lang="en-US" sz="1400" b="1">
                <a:solidFill>
                  <a:srgbClr val="660066"/>
                </a:solidFill>
                <a:latin typeface="Arial" charset="0"/>
              </a:rPr>
              <a:t>MELAPORKAN PEMOTONGAN/PENYETORAN KPD KPP SETEMPAT, </a:t>
            </a:r>
          </a:p>
          <a:p>
            <a:pPr eaLnBrk="0" hangingPunct="0"/>
            <a:r>
              <a:rPr lang="en-US" sz="1400" b="1">
                <a:solidFill>
                  <a:srgbClr val="660066"/>
                </a:solidFill>
                <a:latin typeface="Arial" charset="0"/>
              </a:rPr>
              <a:t>SELAMBAT-LAMBATNYA TGL 20 BULAN BERIKUTNYA SETELAH BULAN </a:t>
            </a:r>
          </a:p>
          <a:p>
            <a:pPr eaLnBrk="0" hangingPunct="0"/>
            <a:r>
              <a:rPr lang="en-US" sz="1400" b="1">
                <a:solidFill>
                  <a:srgbClr val="660066"/>
                </a:solidFill>
                <a:latin typeface="Arial" charset="0"/>
              </a:rPr>
              <a:t>PEMBAYARAN IMBALAN</a:t>
            </a:r>
          </a:p>
        </p:txBody>
      </p:sp>
      <p:sp>
        <p:nvSpPr>
          <p:cNvPr id="137225" name="AutoShape 14"/>
          <p:cNvSpPr>
            <a:spLocks noChangeArrowheads="1"/>
          </p:cNvSpPr>
          <p:nvPr/>
        </p:nvSpPr>
        <p:spPr bwMode="auto">
          <a:xfrm>
            <a:off x="1430867" y="4976813"/>
            <a:ext cx="7095067" cy="1304925"/>
          </a:xfrm>
          <a:prstGeom prst="roundRect">
            <a:avLst>
              <a:gd name="adj" fmla="val 12421"/>
            </a:avLst>
          </a:prstGeom>
          <a:solidFill>
            <a:srgbClr val="CCFF33"/>
          </a:solidFill>
          <a:ln w="12700">
            <a:solidFill>
              <a:schemeClr val="tx1"/>
            </a:solidFill>
            <a:round/>
            <a:headEnd/>
            <a:tailEnd/>
          </a:ln>
        </p:spPr>
        <p:txBody>
          <a:bodyPr wrap="none" lIns="90488" tIns="44450" rIns="90488" bIns="44450" anchor="ctr"/>
          <a:lstStyle/>
          <a:p>
            <a:pPr eaLnBrk="0" hangingPunct="0"/>
            <a:r>
              <a:rPr lang="en-US" sz="1600" b="1">
                <a:solidFill>
                  <a:srgbClr val="660066"/>
                </a:solidFill>
                <a:latin typeface="Arial" charset="0"/>
              </a:rPr>
              <a:t>LAPORAN PEMOTONGAN/PENYETORAN PPh ATAS PENGHASILAN</a:t>
            </a:r>
          </a:p>
          <a:p>
            <a:pPr eaLnBrk="0" hangingPunct="0"/>
            <a:r>
              <a:rPr lang="en-US" sz="1600" b="1">
                <a:solidFill>
                  <a:srgbClr val="660066"/>
                </a:solidFill>
                <a:latin typeface="Arial" charset="0"/>
              </a:rPr>
              <a:t>DARI USAHA JASA KONSTRUKSI DENGAN DILAMPIRI :</a:t>
            </a:r>
          </a:p>
          <a:p>
            <a:pPr eaLnBrk="0" hangingPunct="0"/>
            <a:r>
              <a:rPr lang="en-US" sz="1600" b="1">
                <a:solidFill>
                  <a:srgbClr val="660066"/>
                </a:solidFill>
                <a:latin typeface="Arial" charset="0"/>
              </a:rPr>
              <a:t>- LEMBAR KE-3 SSP;</a:t>
            </a:r>
          </a:p>
          <a:p>
            <a:pPr eaLnBrk="0" hangingPunct="0"/>
            <a:r>
              <a:rPr lang="en-US" sz="1600" b="1">
                <a:solidFill>
                  <a:srgbClr val="660066"/>
                </a:solidFill>
                <a:latin typeface="Arial" charset="0"/>
              </a:rPr>
              <a:t>- LEMBAR KE-2 BUKTI PEMOTONGAN</a:t>
            </a:r>
          </a:p>
        </p:txBody>
      </p:sp>
      <p:sp>
        <p:nvSpPr>
          <p:cNvPr id="137226" name="AutoShape 15"/>
          <p:cNvSpPr>
            <a:spLocks noChangeArrowheads="1"/>
          </p:cNvSpPr>
          <p:nvPr/>
        </p:nvSpPr>
        <p:spPr bwMode="auto">
          <a:xfrm>
            <a:off x="2844800" y="4629150"/>
            <a:ext cx="3556000" cy="285750"/>
          </a:xfrm>
          <a:prstGeom prst="downArrow">
            <a:avLst>
              <a:gd name="adj1" fmla="val 75009"/>
              <a:gd name="adj2" fmla="val 70079"/>
            </a:avLst>
          </a:prstGeom>
          <a:solidFill>
            <a:srgbClr val="6699FF"/>
          </a:solidFill>
          <a:ln w="12700">
            <a:solidFill>
              <a:schemeClr val="tx1"/>
            </a:solidFill>
            <a:miter lim="800000"/>
            <a:headEnd/>
            <a:tailEnd/>
          </a:ln>
        </p:spPr>
        <p:txBody>
          <a:bodyPr wrap="none" anchor="ctr"/>
          <a:lstStyle/>
          <a:p>
            <a:endParaRPr lang="en-US"/>
          </a:p>
        </p:txBody>
      </p:sp>
      <p:sp>
        <p:nvSpPr>
          <p:cNvPr id="137227" name="Rectangle 16"/>
          <p:cNvSpPr>
            <a:spLocks noChangeArrowheads="1"/>
          </p:cNvSpPr>
          <p:nvPr/>
        </p:nvSpPr>
        <p:spPr bwMode="auto">
          <a:xfrm>
            <a:off x="4152901" y="4624388"/>
            <a:ext cx="961803" cy="305212"/>
          </a:xfrm>
          <a:prstGeom prst="rect">
            <a:avLst/>
          </a:prstGeom>
          <a:noFill/>
          <a:ln w="9525">
            <a:noFill/>
            <a:miter lim="800000"/>
            <a:headEnd/>
            <a:tailEnd/>
          </a:ln>
        </p:spPr>
        <p:txBody>
          <a:bodyPr wrap="none" lIns="90488" tIns="44450" rIns="90488" bIns="44450">
            <a:spAutoFit/>
          </a:bodyPr>
          <a:lstStyle/>
          <a:p>
            <a:pPr eaLnBrk="0" hangingPunct="0"/>
            <a:r>
              <a:rPr lang="en-US" sz="1400" b="1">
                <a:latin typeface="Arial" charset="0"/>
              </a:rPr>
              <a:t>DENGAN</a:t>
            </a:r>
          </a:p>
        </p:txBody>
      </p:sp>
    </p:spTree>
  </p:cSld>
  <p:clrMapOvr>
    <a:masterClrMapping/>
  </p:clrMapOvr>
  <p:transition spd="slow">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2"/>
          </p:nvPr>
        </p:nvSpPr>
        <p:spPr>
          <a:noFill/>
        </p:spPr>
        <p:txBody>
          <a:bodyPr/>
          <a:lstStyle/>
          <a:p>
            <a:fld id="{A869B36A-CB3C-4543-9F0D-84E0CBDBB35B}" type="slidenum">
              <a:rPr lang="en-US"/>
              <a:pPr/>
              <a:t>33</a:t>
            </a:fld>
            <a:endParaRPr lang="en-US"/>
          </a:p>
        </p:txBody>
      </p:sp>
      <p:sp>
        <p:nvSpPr>
          <p:cNvPr id="138243" name="AutoShape 2"/>
          <p:cNvSpPr>
            <a:spLocks noChangeArrowheads="1"/>
          </p:cNvSpPr>
          <p:nvPr/>
        </p:nvSpPr>
        <p:spPr bwMode="auto">
          <a:xfrm>
            <a:off x="1430867" y="2290763"/>
            <a:ext cx="7196667" cy="904875"/>
          </a:xfrm>
          <a:prstGeom prst="roundRect">
            <a:avLst>
              <a:gd name="adj" fmla="val 8269"/>
            </a:avLst>
          </a:prstGeom>
          <a:solidFill>
            <a:schemeClr val="bg1"/>
          </a:solidFill>
          <a:ln w="12700">
            <a:solidFill>
              <a:schemeClr val="tx1"/>
            </a:solidFill>
            <a:round/>
            <a:headEnd/>
            <a:tailEnd/>
          </a:ln>
        </p:spPr>
        <p:txBody>
          <a:bodyPr wrap="none" lIns="90488" tIns="44450" rIns="90488" bIns="44450" anchor="ctr"/>
          <a:lstStyle/>
          <a:p>
            <a:pPr eaLnBrk="0" hangingPunct="0"/>
            <a:r>
              <a:rPr lang="en-US" sz="1600" b="1">
                <a:latin typeface="Arial" charset="0"/>
              </a:rPr>
              <a:t>MENYETOR SENDIRI PPh TERUTANG KE BANK PERSEPSI/KANTOR </a:t>
            </a:r>
          </a:p>
          <a:p>
            <a:pPr eaLnBrk="0" hangingPunct="0"/>
            <a:r>
              <a:rPr lang="en-US" sz="1600" b="1">
                <a:latin typeface="Arial" charset="0"/>
              </a:rPr>
              <a:t>POS DENGAN SSP SELAMBAT-LAMBATNYA TANGGAL </a:t>
            </a:r>
          </a:p>
          <a:p>
            <a:pPr eaLnBrk="0" hangingPunct="0"/>
            <a:r>
              <a:rPr lang="en-US" sz="1600" b="1">
                <a:latin typeface="Arial" charset="0"/>
              </a:rPr>
              <a:t>15  BULAN BERIKUTNYA</a:t>
            </a:r>
          </a:p>
        </p:txBody>
      </p:sp>
      <p:sp>
        <p:nvSpPr>
          <p:cNvPr id="138244" name="AutoShape 3"/>
          <p:cNvSpPr>
            <a:spLocks noChangeArrowheads="1"/>
          </p:cNvSpPr>
          <p:nvPr/>
        </p:nvSpPr>
        <p:spPr bwMode="auto">
          <a:xfrm>
            <a:off x="1430867" y="3376613"/>
            <a:ext cx="7196667" cy="904875"/>
          </a:xfrm>
          <a:prstGeom prst="roundRect">
            <a:avLst>
              <a:gd name="adj" fmla="val 12421"/>
            </a:avLst>
          </a:prstGeom>
          <a:solidFill>
            <a:srgbClr val="FFFFA8"/>
          </a:solidFill>
          <a:ln w="12700">
            <a:solidFill>
              <a:schemeClr val="tx1"/>
            </a:solidFill>
            <a:round/>
            <a:headEnd/>
            <a:tailEnd/>
          </a:ln>
        </p:spPr>
        <p:txBody>
          <a:bodyPr wrap="none" lIns="90488" tIns="44450" rIns="90488" bIns="44450" anchor="ctr"/>
          <a:lstStyle/>
          <a:p>
            <a:pPr eaLnBrk="0" hangingPunct="0"/>
            <a:r>
              <a:rPr lang="en-US" sz="1600" b="1">
                <a:solidFill>
                  <a:srgbClr val="000000"/>
                </a:solidFill>
                <a:latin typeface="Arial" charset="0"/>
              </a:rPr>
              <a:t>MELAPORKAN PENYETORAN PPh  KE KPP SELAMBAT-LAMBATNYA</a:t>
            </a:r>
          </a:p>
          <a:p>
            <a:pPr eaLnBrk="0" hangingPunct="0"/>
            <a:r>
              <a:rPr lang="en-US" sz="1600" b="1">
                <a:solidFill>
                  <a:srgbClr val="000000"/>
                </a:solidFill>
                <a:latin typeface="Arial" charset="0"/>
              </a:rPr>
              <a:t>TGL 20  BULAN BERIKUTNYA SETELAH BULAN DITERIMANYA</a:t>
            </a:r>
          </a:p>
          <a:p>
            <a:pPr eaLnBrk="0" hangingPunct="0"/>
            <a:r>
              <a:rPr lang="en-US" sz="1600" b="1">
                <a:solidFill>
                  <a:srgbClr val="000000"/>
                </a:solidFill>
                <a:latin typeface="Arial" charset="0"/>
              </a:rPr>
              <a:t>IMBALAN</a:t>
            </a:r>
          </a:p>
        </p:txBody>
      </p:sp>
      <p:sp>
        <p:nvSpPr>
          <p:cNvPr id="138245" name="AutoShape 4"/>
          <p:cNvSpPr>
            <a:spLocks noChangeArrowheads="1"/>
          </p:cNvSpPr>
          <p:nvPr/>
        </p:nvSpPr>
        <p:spPr bwMode="auto">
          <a:xfrm>
            <a:off x="1837267" y="4805363"/>
            <a:ext cx="6079067" cy="1247775"/>
          </a:xfrm>
          <a:prstGeom prst="roundRect">
            <a:avLst>
              <a:gd name="adj" fmla="val 12421"/>
            </a:avLst>
          </a:prstGeom>
          <a:solidFill>
            <a:srgbClr val="FFCCFF"/>
          </a:solidFill>
          <a:ln w="12700">
            <a:solidFill>
              <a:schemeClr val="tx1"/>
            </a:solidFill>
            <a:round/>
            <a:headEnd/>
            <a:tailEnd/>
          </a:ln>
        </p:spPr>
        <p:txBody>
          <a:bodyPr wrap="none" lIns="90488" tIns="44450" rIns="90488" bIns="44450" anchor="ctr"/>
          <a:lstStyle/>
          <a:p>
            <a:pPr algn="ctr" eaLnBrk="0" hangingPunct="0"/>
            <a:r>
              <a:rPr lang="en-US" b="1">
                <a:solidFill>
                  <a:srgbClr val="000000"/>
                </a:solidFill>
                <a:latin typeface="Arial" charset="0"/>
              </a:rPr>
              <a:t>LAPORAN BULANAN PPh BAGI</a:t>
            </a:r>
          </a:p>
          <a:p>
            <a:pPr algn="ctr" eaLnBrk="0" hangingPunct="0"/>
            <a:r>
              <a:rPr lang="en-US" b="1">
                <a:solidFill>
                  <a:srgbClr val="000000"/>
                </a:solidFill>
                <a:latin typeface="Arial" charset="0"/>
              </a:rPr>
              <a:t>WP YANG BERGERAK DI BIDANG </a:t>
            </a:r>
          </a:p>
          <a:p>
            <a:pPr algn="ctr" eaLnBrk="0" hangingPunct="0"/>
            <a:r>
              <a:rPr lang="en-US" b="1">
                <a:solidFill>
                  <a:srgbClr val="000000"/>
                </a:solidFill>
                <a:latin typeface="Arial" charset="0"/>
              </a:rPr>
              <a:t>USAHA JASA KONSTRUKSI </a:t>
            </a:r>
          </a:p>
          <a:p>
            <a:pPr algn="ctr" eaLnBrk="0" hangingPunct="0"/>
            <a:r>
              <a:rPr lang="en-US" b="1">
                <a:solidFill>
                  <a:srgbClr val="000000"/>
                </a:solidFill>
                <a:latin typeface="Arial" charset="0"/>
              </a:rPr>
              <a:t>DILAMPIRI LEMBAR KE 3 SSP </a:t>
            </a:r>
          </a:p>
        </p:txBody>
      </p:sp>
      <p:sp>
        <p:nvSpPr>
          <p:cNvPr id="138246" name="Rectangle 5"/>
          <p:cNvSpPr>
            <a:spLocks noChangeArrowheads="1"/>
          </p:cNvSpPr>
          <p:nvPr/>
        </p:nvSpPr>
        <p:spPr bwMode="auto">
          <a:xfrm>
            <a:off x="1032933" y="290512"/>
            <a:ext cx="7095067" cy="623888"/>
          </a:xfrm>
          <a:prstGeom prst="rect">
            <a:avLst/>
          </a:prstGeom>
          <a:solidFill>
            <a:schemeClr val="accent1"/>
          </a:solidFill>
          <a:ln w="12700">
            <a:solidFill>
              <a:schemeClr val="tx1"/>
            </a:solidFill>
            <a:miter lim="800000"/>
            <a:headEnd/>
            <a:tailEnd/>
          </a:ln>
        </p:spPr>
        <p:txBody>
          <a:bodyPr wrap="none" lIns="90488" tIns="44450" rIns="90488" bIns="44450" anchor="ctr"/>
          <a:lstStyle/>
          <a:p>
            <a:pPr algn="ctr" eaLnBrk="0" hangingPunct="0"/>
            <a:r>
              <a:rPr lang="en-US" b="1">
                <a:latin typeface="Arial" charset="0"/>
              </a:rPr>
              <a:t>TATA CARA PENYETORAN DAN</a:t>
            </a:r>
          </a:p>
          <a:p>
            <a:pPr algn="ctr" eaLnBrk="0" hangingPunct="0"/>
            <a:r>
              <a:rPr lang="en-US" b="1">
                <a:latin typeface="Arial" charset="0"/>
              </a:rPr>
              <a:t>PELAPORAN PPh OLEH PEMBERI JASA</a:t>
            </a:r>
          </a:p>
        </p:txBody>
      </p:sp>
      <p:sp>
        <p:nvSpPr>
          <p:cNvPr id="138247" name="Rectangle 6"/>
          <p:cNvSpPr>
            <a:spLocks noChangeArrowheads="1"/>
          </p:cNvSpPr>
          <p:nvPr/>
        </p:nvSpPr>
        <p:spPr bwMode="auto">
          <a:xfrm>
            <a:off x="1862667" y="1319213"/>
            <a:ext cx="5418667" cy="390525"/>
          </a:xfrm>
          <a:prstGeom prst="rect">
            <a:avLst/>
          </a:prstGeom>
          <a:solidFill>
            <a:srgbClr val="6699FF"/>
          </a:solidFill>
          <a:ln w="12700">
            <a:solidFill>
              <a:schemeClr val="tx1"/>
            </a:solidFill>
            <a:miter lim="800000"/>
            <a:headEnd/>
            <a:tailEnd/>
          </a:ln>
        </p:spPr>
        <p:txBody>
          <a:bodyPr wrap="none" lIns="90488" tIns="44450" rIns="90488" bIns="44450" anchor="ctr"/>
          <a:lstStyle/>
          <a:p>
            <a:pPr algn="ctr" eaLnBrk="0" hangingPunct="0"/>
            <a:r>
              <a:rPr lang="en-US" b="1">
                <a:latin typeface="Arial" charset="0"/>
              </a:rPr>
              <a:t>KEWAJIBAN PEMBERI JASA :</a:t>
            </a:r>
          </a:p>
        </p:txBody>
      </p:sp>
      <p:grpSp>
        <p:nvGrpSpPr>
          <p:cNvPr id="138248" name="Group 7"/>
          <p:cNvGrpSpPr>
            <a:grpSpLocks/>
          </p:cNvGrpSpPr>
          <p:nvPr/>
        </p:nvGrpSpPr>
        <p:grpSpPr bwMode="auto">
          <a:xfrm>
            <a:off x="406400" y="1771650"/>
            <a:ext cx="4267200" cy="2228850"/>
            <a:chOff x="192" y="1488"/>
            <a:chExt cx="2016" cy="1872"/>
          </a:xfrm>
        </p:grpSpPr>
        <p:sp>
          <p:nvSpPr>
            <p:cNvPr id="138250" name="Rectangle 8"/>
            <p:cNvSpPr>
              <a:spLocks noChangeArrowheads="1"/>
            </p:cNvSpPr>
            <p:nvPr/>
          </p:nvSpPr>
          <p:spPr bwMode="auto">
            <a:xfrm>
              <a:off x="192" y="1584"/>
              <a:ext cx="96" cy="168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38251" name="Rectangle 9"/>
            <p:cNvSpPr>
              <a:spLocks noChangeArrowheads="1"/>
            </p:cNvSpPr>
            <p:nvPr/>
          </p:nvSpPr>
          <p:spPr bwMode="auto">
            <a:xfrm>
              <a:off x="192" y="1584"/>
              <a:ext cx="1968" cy="96"/>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8252" name="AutoShape 10"/>
            <p:cNvSpPr>
              <a:spLocks noChangeArrowheads="1"/>
            </p:cNvSpPr>
            <p:nvPr/>
          </p:nvSpPr>
          <p:spPr bwMode="auto">
            <a:xfrm>
              <a:off x="192" y="2064"/>
              <a:ext cx="384" cy="240"/>
            </a:xfrm>
            <a:prstGeom prst="rightArrow">
              <a:avLst>
                <a:gd name="adj1" fmla="val 50000"/>
                <a:gd name="adj2" fmla="val 80126"/>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8253" name="AutoShape 11"/>
            <p:cNvSpPr>
              <a:spLocks noChangeArrowheads="1"/>
            </p:cNvSpPr>
            <p:nvPr/>
          </p:nvSpPr>
          <p:spPr bwMode="auto">
            <a:xfrm>
              <a:off x="192" y="3120"/>
              <a:ext cx="384" cy="240"/>
            </a:xfrm>
            <a:prstGeom prst="rightArrow">
              <a:avLst>
                <a:gd name="adj1" fmla="val 50000"/>
                <a:gd name="adj2" fmla="val 80126"/>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38254" name="Rectangle 12"/>
            <p:cNvSpPr>
              <a:spLocks noChangeArrowheads="1"/>
            </p:cNvSpPr>
            <p:nvPr/>
          </p:nvSpPr>
          <p:spPr bwMode="auto">
            <a:xfrm>
              <a:off x="2064" y="1488"/>
              <a:ext cx="144" cy="192"/>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grpSp>
      <p:sp>
        <p:nvSpPr>
          <p:cNvPr id="138249" name="AutoShape 13"/>
          <p:cNvSpPr>
            <a:spLocks noChangeArrowheads="1"/>
          </p:cNvSpPr>
          <p:nvPr/>
        </p:nvSpPr>
        <p:spPr bwMode="auto">
          <a:xfrm>
            <a:off x="3048000" y="4343400"/>
            <a:ext cx="3556000" cy="342900"/>
          </a:xfrm>
          <a:prstGeom prst="downArrow">
            <a:avLst>
              <a:gd name="adj1" fmla="val 75009"/>
              <a:gd name="adj2" fmla="val 70981"/>
            </a:avLst>
          </a:prstGeom>
          <a:solidFill>
            <a:schemeClr val="tx2"/>
          </a:solidFill>
          <a:ln w="9525">
            <a:noFill/>
            <a:miter lim="800000"/>
            <a:headEnd/>
            <a:tailEnd/>
          </a:ln>
        </p:spPr>
        <p:txBody>
          <a:bodyPr wrap="none" anchor="ctr"/>
          <a:lstStyle/>
          <a:p>
            <a:endParaRPr lang="en-US"/>
          </a:p>
        </p:txBody>
      </p:sp>
    </p:spTree>
  </p:cSld>
  <p:clrMapOvr>
    <a:masterClrMapping/>
  </p:clrMapOvr>
  <p:transition spd="slow">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p:spPr>
        <p:txBody>
          <a:bodyPr/>
          <a:lstStyle/>
          <a:p>
            <a:fld id="{51F462C7-144B-488A-A70E-E9FA9D074B72}" type="slidenum">
              <a:rPr lang="en-US"/>
              <a:pPr/>
              <a:t>34</a:t>
            </a:fld>
            <a:endParaRPr lang="en-US"/>
          </a:p>
        </p:txBody>
      </p:sp>
      <p:sp>
        <p:nvSpPr>
          <p:cNvPr id="139267" name="Text Box 2"/>
          <p:cNvSpPr txBox="1">
            <a:spLocks noChangeArrowheads="1"/>
          </p:cNvSpPr>
          <p:nvPr/>
        </p:nvSpPr>
        <p:spPr bwMode="auto">
          <a:xfrm>
            <a:off x="4404784" y="646510"/>
            <a:ext cx="184731" cy="369332"/>
          </a:xfrm>
          <a:prstGeom prst="rect">
            <a:avLst/>
          </a:prstGeom>
          <a:noFill/>
          <a:ln w="12700">
            <a:noFill/>
            <a:miter lim="800000"/>
            <a:headEnd type="none" w="sm" len="sm"/>
            <a:tailEnd type="none" w="sm" len="sm"/>
          </a:ln>
        </p:spPr>
        <p:txBody>
          <a:bodyPr wrap="none">
            <a:spAutoFit/>
          </a:bodyPr>
          <a:lstStyle/>
          <a:p>
            <a:endParaRPr lang="en-US">
              <a:latin typeface="Tahoma" charset="0"/>
            </a:endParaRPr>
          </a:p>
        </p:txBody>
      </p:sp>
      <p:sp>
        <p:nvSpPr>
          <p:cNvPr id="139268" name="Rectangle 3"/>
          <p:cNvSpPr>
            <a:spLocks noChangeArrowheads="1"/>
          </p:cNvSpPr>
          <p:nvPr/>
        </p:nvSpPr>
        <p:spPr bwMode="auto">
          <a:xfrm>
            <a:off x="2362200" y="253604"/>
            <a:ext cx="44958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b="1">
                <a:latin typeface="Tahoma" charset="0"/>
              </a:rPr>
              <a:t>KETENTUAN KHUSUS </a:t>
            </a:r>
          </a:p>
          <a:p>
            <a:pPr algn="ctr"/>
            <a:r>
              <a:rPr lang="en-US" sz="2000" b="1">
                <a:latin typeface="Tahoma" charset="0"/>
              </a:rPr>
              <a:t>UNTUK BENTUK USAHA TETAP</a:t>
            </a:r>
          </a:p>
        </p:txBody>
      </p:sp>
      <p:sp>
        <p:nvSpPr>
          <p:cNvPr id="139269" name="AutoShape 4"/>
          <p:cNvSpPr>
            <a:spLocks noChangeArrowheads="1"/>
          </p:cNvSpPr>
          <p:nvPr/>
        </p:nvSpPr>
        <p:spPr bwMode="auto">
          <a:xfrm>
            <a:off x="3886200" y="1752600"/>
            <a:ext cx="12192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139270" name="Text Box 5"/>
          <p:cNvSpPr txBox="1">
            <a:spLocks noChangeArrowheads="1"/>
          </p:cNvSpPr>
          <p:nvPr/>
        </p:nvSpPr>
        <p:spPr bwMode="auto">
          <a:xfrm>
            <a:off x="2895600" y="1143000"/>
            <a:ext cx="3352800" cy="707886"/>
          </a:xfrm>
          <a:prstGeom prst="rect">
            <a:avLst/>
          </a:prstGeom>
          <a:solidFill>
            <a:srgbClr val="FFCC99"/>
          </a:solidFill>
          <a:ln w="12700">
            <a:noFill/>
            <a:miter lim="800000"/>
            <a:headEnd type="none" w="sm" len="sm"/>
            <a:tailEnd type="none" w="sm" len="sm"/>
          </a:ln>
        </p:spPr>
        <p:txBody>
          <a:bodyPr>
            <a:spAutoFit/>
          </a:bodyPr>
          <a:lstStyle/>
          <a:p>
            <a:pPr algn="ctr">
              <a:spcBef>
                <a:spcPct val="50000"/>
              </a:spcBef>
            </a:pPr>
            <a:r>
              <a:rPr lang="en-US" sz="2000" b="1">
                <a:solidFill>
                  <a:srgbClr val="000000"/>
                </a:solidFill>
                <a:latin typeface="Tahoma" charset="0"/>
              </a:rPr>
              <a:t>PENGHASILAN DARI JASA KONSTRUKSI</a:t>
            </a:r>
          </a:p>
        </p:txBody>
      </p:sp>
      <p:sp>
        <p:nvSpPr>
          <p:cNvPr id="139271" name="Text Box 6"/>
          <p:cNvSpPr txBox="1">
            <a:spLocks noChangeArrowheads="1"/>
          </p:cNvSpPr>
          <p:nvPr/>
        </p:nvSpPr>
        <p:spPr bwMode="auto">
          <a:xfrm>
            <a:off x="3429000" y="2133601"/>
            <a:ext cx="2133600" cy="523220"/>
          </a:xfrm>
          <a:prstGeom prst="rect">
            <a:avLst/>
          </a:prstGeom>
          <a:solidFill>
            <a:srgbClr val="CCECFF"/>
          </a:solidFill>
          <a:ln w="12700">
            <a:noFill/>
            <a:miter lim="800000"/>
            <a:headEnd type="none" w="sm" len="sm"/>
            <a:tailEnd type="none" w="sm" len="sm"/>
          </a:ln>
        </p:spPr>
        <p:txBody>
          <a:bodyPr>
            <a:spAutoFit/>
          </a:bodyPr>
          <a:lstStyle/>
          <a:p>
            <a:pPr algn="ctr">
              <a:spcBef>
                <a:spcPct val="50000"/>
              </a:spcBef>
            </a:pPr>
            <a:r>
              <a:rPr lang="en-US" sz="1400" b="1">
                <a:solidFill>
                  <a:srgbClr val="000000"/>
                </a:solidFill>
                <a:latin typeface="Tahoma" charset="0"/>
              </a:rPr>
              <a:t>DIKENAKAN </a:t>
            </a:r>
          </a:p>
          <a:p>
            <a:pPr algn="ctr"/>
            <a:r>
              <a:rPr lang="en-US" sz="1400" b="1">
                <a:solidFill>
                  <a:srgbClr val="000000"/>
                </a:solidFill>
                <a:latin typeface="Tahoma" charset="0"/>
              </a:rPr>
              <a:t>PPh FINAL</a:t>
            </a:r>
          </a:p>
        </p:txBody>
      </p:sp>
      <p:sp>
        <p:nvSpPr>
          <p:cNvPr id="139272" name="Text Box 7"/>
          <p:cNvSpPr txBox="1">
            <a:spLocks noChangeArrowheads="1"/>
          </p:cNvSpPr>
          <p:nvPr/>
        </p:nvSpPr>
        <p:spPr bwMode="auto">
          <a:xfrm>
            <a:off x="2971800" y="2971800"/>
            <a:ext cx="3200400" cy="400110"/>
          </a:xfrm>
          <a:prstGeom prst="rect">
            <a:avLst/>
          </a:prstGeom>
          <a:solidFill>
            <a:srgbClr val="CCECFF"/>
          </a:solidFill>
          <a:ln w="12700">
            <a:noFill/>
            <a:miter lim="800000"/>
            <a:headEnd type="none" w="sm" len="sm"/>
            <a:tailEnd type="none" w="sm" len="sm"/>
          </a:ln>
        </p:spPr>
        <p:txBody>
          <a:bodyPr>
            <a:spAutoFit/>
          </a:bodyPr>
          <a:lstStyle/>
          <a:p>
            <a:pPr algn="ctr">
              <a:spcBef>
                <a:spcPct val="50000"/>
              </a:spcBef>
            </a:pPr>
            <a:r>
              <a:rPr lang="en-US" sz="2000" b="1">
                <a:solidFill>
                  <a:srgbClr val="000000"/>
                </a:solidFill>
                <a:latin typeface="Tahoma" charset="0"/>
              </a:rPr>
              <a:t>BENTUK USAHA TETAP</a:t>
            </a:r>
          </a:p>
        </p:txBody>
      </p:sp>
      <p:sp>
        <p:nvSpPr>
          <p:cNvPr id="139273" name="Text Box 8"/>
          <p:cNvSpPr txBox="1">
            <a:spLocks noChangeArrowheads="1"/>
          </p:cNvSpPr>
          <p:nvPr/>
        </p:nvSpPr>
        <p:spPr bwMode="auto">
          <a:xfrm>
            <a:off x="3251200" y="4572000"/>
            <a:ext cx="2667000" cy="646331"/>
          </a:xfrm>
          <a:prstGeom prst="rect">
            <a:avLst/>
          </a:prstGeom>
          <a:solidFill>
            <a:srgbClr val="CCCCFF"/>
          </a:solidFill>
          <a:ln w="12700">
            <a:noFill/>
            <a:miter lim="800000"/>
            <a:headEnd type="none" w="sm" len="sm"/>
            <a:tailEnd type="none" w="sm" len="sm"/>
          </a:ln>
        </p:spPr>
        <p:txBody>
          <a:bodyPr>
            <a:spAutoFit/>
          </a:bodyPr>
          <a:lstStyle/>
          <a:p>
            <a:pPr algn="ctr">
              <a:spcBef>
                <a:spcPct val="50000"/>
              </a:spcBef>
            </a:pPr>
            <a:r>
              <a:rPr lang="en-US" b="1">
                <a:solidFill>
                  <a:srgbClr val="000000"/>
                </a:solidFill>
                <a:latin typeface="Tahoma" charset="0"/>
              </a:rPr>
              <a:t>OBJEK PPh PASAL 26 ATAU TAX TREATY</a:t>
            </a:r>
          </a:p>
        </p:txBody>
      </p:sp>
      <p:pic>
        <p:nvPicPr>
          <p:cNvPr id="139274" name="Picture 9" descr="angkatkardus"/>
          <p:cNvPicPr>
            <a:picLocks noChangeAspect="1" noChangeArrowheads="1" noCrop="1"/>
          </p:cNvPicPr>
          <p:nvPr/>
        </p:nvPicPr>
        <p:blipFill>
          <a:blip r:embed="rId2" cstate="print"/>
          <a:srcRect/>
          <a:stretch>
            <a:fillRect/>
          </a:stretch>
        </p:blipFill>
        <p:spPr bwMode="auto">
          <a:xfrm>
            <a:off x="1524001" y="5029200"/>
            <a:ext cx="876300" cy="1143000"/>
          </a:xfrm>
          <a:prstGeom prst="rect">
            <a:avLst/>
          </a:prstGeom>
          <a:noFill/>
          <a:ln w="9525">
            <a:noFill/>
            <a:miter lim="800000"/>
            <a:headEnd/>
            <a:tailEnd/>
          </a:ln>
        </p:spPr>
      </p:pic>
      <p:sp>
        <p:nvSpPr>
          <p:cNvPr id="139275" name="Text Box 10"/>
          <p:cNvSpPr txBox="1">
            <a:spLocks noChangeArrowheads="1"/>
          </p:cNvSpPr>
          <p:nvPr/>
        </p:nvSpPr>
        <p:spPr bwMode="auto">
          <a:xfrm>
            <a:off x="3124200" y="3810000"/>
            <a:ext cx="2895600" cy="400110"/>
          </a:xfrm>
          <a:prstGeom prst="rect">
            <a:avLst/>
          </a:prstGeom>
          <a:solidFill>
            <a:srgbClr val="CCECFF"/>
          </a:solidFill>
          <a:ln w="12700">
            <a:noFill/>
            <a:miter lim="800000"/>
            <a:headEnd type="none" w="sm" len="sm"/>
            <a:tailEnd type="none" w="sm" len="sm"/>
          </a:ln>
        </p:spPr>
        <p:txBody>
          <a:bodyPr>
            <a:spAutoFit/>
          </a:bodyPr>
          <a:lstStyle/>
          <a:p>
            <a:pPr algn="ctr">
              <a:spcBef>
                <a:spcPct val="50000"/>
              </a:spcBef>
            </a:pPr>
            <a:r>
              <a:rPr lang="en-US" sz="2000" b="1">
                <a:solidFill>
                  <a:srgbClr val="000000"/>
                </a:solidFill>
                <a:latin typeface="Tahoma" charset="0"/>
              </a:rPr>
              <a:t>SISA LABA</a:t>
            </a:r>
          </a:p>
        </p:txBody>
      </p:sp>
      <p:sp>
        <p:nvSpPr>
          <p:cNvPr id="139276" name="AutoShape 11"/>
          <p:cNvSpPr>
            <a:spLocks noChangeArrowheads="1"/>
          </p:cNvSpPr>
          <p:nvPr/>
        </p:nvSpPr>
        <p:spPr bwMode="auto">
          <a:xfrm>
            <a:off x="3505200" y="2667000"/>
            <a:ext cx="20574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p>
            <a:pPr algn="ctr"/>
            <a:r>
              <a:rPr lang="en-US" sz="1200" b="1">
                <a:latin typeface="Tahoma" charset="0"/>
              </a:rPr>
              <a:t>DITERIMA</a:t>
            </a:r>
          </a:p>
        </p:txBody>
      </p:sp>
      <p:sp>
        <p:nvSpPr>
          <p:cNvPr id="139277" name="AutoShape 12"/>
          <p:cNvSpPr>
            <a:spLocks noChangeArrowheads="1"/>
          </p:cNvSpPr>
          <p:nvPr/>
        </p:nvSpPr>
        <p:spPr bwMode="auto">
          <a:xfrm>
            <a:off x="3962400" y="3429000"/>
            <a:ext cx="12192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139278" name="AutoShape 13"/>
          <p:cNvSpPr>
            <a:spLocks noChangeArrowheads="1"/>
          </p:cNvSpPr>
          <p:nvPr/>
        </p:nvSpPr>
        <p:spPr bwMode="auto">
          <a:xfrm>
            <a:off x="3962400" y="4191000"/>
            <a:ext cx="12192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139279" name="AutoShape 14"/>
          <p:cNvSpPr>
            <a:spLocks noChangeArrowheads="1"/>
          </p:cNvSpPr>
          <p:nvPr/>
        </p:nvSpPr>
        <p:spPr bwMode="auto">
          <a:xfrm>
            <a:off x="3733800" y="5219700"/>
            <a:ext cx="1752600" cy="304800"/>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p>
            <a:pPr algn="ctr"/>
            <a:r>
              <a:rPr lang="en-US" sz="1200" b="1">
                <a:latin typeface="Tahoma" charset="0"/>
              </a:rPr>
              <a:t>DITERIMA</a:t>
            </a:r>
          </a:p>
        </p:txBody>
      </p:sp>
      <p:sp>
        <p:nvSpPr>
          <p:cNvPr id="139280" name="Text Box 15"/>
          <p:cNvSpPr txBox="1">
            <a:spLocks noChangeArrowheads="1"/>
          </p:cNvSpPr>
          <p:nvPr/>
        </p:nvSpPr>
        <p:spPr bwMode="auto">
          <a:xfrm>
            <a:off x="3276600" y="5562600"/>
            <a:ext cx="2667000" cy="646331"/>
          </a:xfrm>
          <a:prstGeom prst="rect">
            <a:avLst/>
          </a:prstGeom>
          <a:solidFill>
            <a:srgbClr val="FFFF99"/>
          </a:solidFill>
          <a:ln w="12700">
            <a:noFill/>
            <a:miter lim="800000"/>
            <a:headEnd type="none" w="sm" len="sm"/>
            <a:tailEnd type="none" w="sm" len="sm"/>
          </a:ln>
        </p:spPr>
        <p:txBody>
          <a:bodyPr>
            <a:spAutoFit/>
          </a:bodyPr>
          <a:lstStyle/>
          <a:p>
            <a:pPr algn="ctr">
              <a:spcBef>
                <a:spcPct val="50000"/>
              </a:spcBef>
            </a:pPr>
            <a:r>
              <a:rPr lang="en-US" b="1">
                <a:solidFill>
                  <a:srgbClr val="000000"/>
                </a:solidFill>
                <a:latin typeface="Tahoma" charset="0"/>
              </a:rPr>
              <a:t>INDUKNYA DI </a:t>
            </a:r>
          </a:p>
          <a:p>
            <a:pPr algn="ctr"/>
            <a:r>
              <a:rPr lang="en-US" b="1">
                <a:solidFill>
                  <a:srgbClr val="000000"/>
                </a:solidFill>
                <a:latin typeface="Tahoma" charset="0"/>
              </a:rPr>
              <a:t>LUAR NEGERI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2"/>
          </p:nvPr>
        </p:nvSpPr>
        <p:spPr>
          <a:noFill/>
        </p:spPr>
        <p:txBody>
          <a:bodyPr/>
          <a:lstStyle/>
          <a:p>
            <a:fld id="{E3FF40F2-FF43-4698-84DF-12A606435977}" type="slidenum">
              <a:rPr lang="en-US"/>
              <a:pPr/>
              <a:t>35</a:t>
            </a:fld>
            <a:endParaRPr lang="en-US"/>
          </a:p>
        </p:txBody>
      </p:sp>
      <p:pic>
        <p:nvPicPr>
          <p:cNvPr id="141315" name="Picture 4"/>
          <p:cNvPicPr>
            <a:picLocks noChangeAspect="1" noChangeArrowheads="1"/>
          </p:cNvPicPr>
          <p:nvPr/>
        </p:nvPicPr>
        <p:blipFill>
          <a:blip r:embed="rId2" cstate="print"/>
          <a:srcRect/>
          <a:stretch>
            <a:fillRect/>
          </a:stretch>
        </p:blipFill>
        <p:spPr bwMode="auto">
          <a:xfrm>
            <a:off x="1600200" y="504825"/>
            <a:ext cx="5562600" cy="6353175"/>
          </a:xfrm>
          <a:prstGeom prst="rect">
            <a:avLst/>
          </a:prstGeom>
          <a:noFill/>
          <a:ln w="6350" algn="ctr">
            <a:solidFill>
              <a:schemeClr val="tx1"/>
            </a:solidFill>
            <a:miter lim="800000"/>
            <a:headEnd/>
            <a:tailEnd/>
          </a:ln>
        </p:spPr>
      </p:pic>
      <p:sp>
        <p:nvSpPr>
          <p:cNvPr id="141316" name="Text Box 5"/>
          <p:cNvSpPr txBox="1">
            <a:spLocks noChangeArrowheads="1"/>
          </p:cNvSpPr>
          <p:nvPr/>
        </p:nvSpPr>
        <p:spPr bwMode="auto">
          <a:xfrm>
            <a:off x="914400" y="152400"/>
            <a:ext cx="7860551" cy="366767"/>
          </a:xfrm>
          <a:prstGeom prst="rect">
            <a:avLst/>
          </a:prstGeom>
          <a:solidFill>
            <a:srgbClr val="FFFFCC"/>
          </a:solidFill>
          <a:ln w="12700" algn="ctr">
            <a:noFill/>
            <a:miter lim="800000"/>
            <a:headEnd/>
            <a:tailEnd/>
          </a:ln>
        </p:spPr>
        <p:txBody>
          <a:bodyPr wrap="none" lIns="90488" tIns="44450" rIns="90488" bIns="44450">
            <a:spAutoFit/>
          </a:bodyPr>
          <a:lstStyle/>
          <a:p>
            <a:r>
              <a:rPr lang="en-US"/>
              <a:t>Contoh Bukti Potong PPh Pasal 4 Ayat (2) baru (mulai 1-10-2009)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2"/>
          </p:nvPr>
        </p:nvSpPr>
        <p:spPr>
          <a:noFill/>
        </p:spPr>
        <p:txBody>
          <a:bodyPr/>
          <a:lstStyle/>
          <a:p>
            <a:fld id="{B4C17486-D64A-4AD0-BF9E-89C2B9044357}" type="slidenum">
              <a:rPr lang="en-US"/>
              <a:pPr/>
              <a:t>36</a:t>
            </a:fld>
            <a:endParaRPr lang="en-US"/>
          </a:p>
        </p:txBody>
      </p:sp>
      <p:sp>
        <p:nvSpPr>
          <p:cNvPr id="142339"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42340"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42341"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42342"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42343"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42344"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42345" name="Rectangle 8"/>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42346" name="Rectangle 9"/>
          <p:cNvSpPr>
            <a:spLocks noChangeArrowheads="1"/>
          </p:cNvSpPr>
          <p:nvPr/>
        </p:nvSpPr>
        <p:spPr bwMode="auto">
          <a:xfrm>
            <a:off x="711200" y="5886450"/>
            <a:ext cx="1828800" cy="514350"/>
          </a:xfrm>
          <a:prstGeom prst="rect">
            <a:avLst/>
          </a:prstGeom>
          <a:noFill/>
          <a:ln w="9525">
            <a:noFill/>
            <a:miter lim="800000"/>
            <a:headEnd/>
            <a:tailEnd/>
          </a:ln>
        </p:spPr>
        <p:txBody>
          <a:bodyPr wrap="none" anchor="ctr"/>
          <a:lstStyle/>
          <a:p>
            <a:endParaRPr lang="en-US"/>
          </a:p>
        </p:txBody>
      </p:sp>
      <p:sp>
        <p:nvSpPr>
          <p:cNvPr id="142347" name="AutoShape 10"/>
          <p:cNvSpPr>
            <a:spLocks noChangeArrowheads="1"/>
          </p:cNvSpPr>
          <p:nvPr/>
        </p:nvSpPr>
        <p:spPr bwMode="auto">
          <a:xfrm>
            <a:off x="3352801" y="1787128"/>
            <a:ext cx="2536200" cy="494620"/>
          </a:xfrm>
          <a:prstGeom prst="roundRect">
            <a:avLst>
              <a:gd name="adj" fmla="val 12421"/>
            </a:avLst>
          </a:prstGeom>
          <a:solidFill>
            <a:srgbClr val="FFFFE5"/>
          </a:solidFill>
          <a:ln w="12700">
            <a:solidFill>
              <a:schemeClr val="tx1"/>
            </a:solidFill>
            <a:round/>
            <a:headEnd/>
            <a:tailEnd/>
          </a:ln>
        </p:spPr>
        <p:txBody>
          <a:bodyPr wrap="none" lIns="90488" tIns="44450" rIns="90488" bIns="44450">
            <a:spAutoFit/>
          </a:bodyPr>
          <a:lstStyle/>
          <a:p>
            <a:pPr eaLnBrk="0" hangingPunct="0"/>
            <a:r>
              <a:rPr lang="en-US" sz="2400" b="1">
                <a:solidFill>
                  <a:schemeClr val="bg2"/>
                </a:solidFill>
                <a:latin typeface="Arial" charset="0"/>
              </a:rPr>
              <a:t>DASAR HUKUM</a:t>
            </a:r>
          </a:p>
        </p:txBody>
      </p:sp>
      <p:sp>
        <p:nvSpPr>
          <p:cNvPr id="142348" name="AutoShape 11"/>
          <p:cNvSpPr>
            <a:spLocks noChangeArrowheads="1"/>
          </p:cNvSpPr>
          <p:nvPr/>
        </p:nvSpPr>
        <p:spPr bwMode="auto">
          <a:xfrm>
            <a:off x="1051985" y="3056335"/>
            <a:ext cx="2525183" cy="676275"/>
          </a:xfrm>
          <a:prstGeom prst="roundRect">
            <a:avLst>
              <a:gd name="adj" fmla="val 1242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PERATURAN</a:t>
            </a:r>
          </a:p>
          <a:p>
            <a:pPr algn="ctr" eaLnBrk="0" hangingPunct="0"/>
            <a:r>
              <a:rPr lang="en-US" b="1">
                <a:solidFill>
                  <a:srgbClr val="111111"/>
                </a:solidFill>
                <a:latin typeface="Arial" charset="0"/>
              </a:rPr>
              <a:t>PEMERINTAH</a:t>
            </a:r>
          </a:p>
        </p:txBody>
      </p:sp>
      <p:sp>
        <p:nvSpPr>
          <p:cNvPr id="142349" name="AutoShape 13"/>
          <p:cNvSpPr>
            <a:spLocks noChangeArrowheads="1"/>
          </p:cNvSpPr>
          <p:nvPr/>
        </p:nvSpPr>
        <p:spPr bwMode="auto">
          <a:xfrm>
            <a:off x="5596467" y="3056335"/>
            <a:ext cx="2523067" cy="676275"/>
          </a:xfrm>
          <a:prstGeom prst="roundRect">
            <a:avLst>
              <a:gd name="adj" fmla="val 1242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KEPUTUSAN</a:t>
            </a:r>
          </a:p>
          <a:p>
            <a:pPr algn="ctr" eaLnBrk="0" hangingPunct="0"/>
            <a:r>
              <a:rPr lang="en-US" b="1">
                <a:solidFill>
                  <a:srgbClr val="111111"/>
                </a:solidFill>
                <a:latin typeface="Arial" charset="0"/>
              </a:rPr>
              <a:t>DIRJEN PAJAK</a:t>
            </a:r>
          </a:p>
        </p:txBody>
      </p:sp>
      <p:sp>
        <p:nvSpPr>
          <p:cNvPr id="142350" name="AutoShape 14"/>
          <p:cNvSpPr>
            <a:spLocks noChangeArrowheads="1"/>
          </p:cNvSpPr>
          <p:nvPr/>
        </p:nvSpPr>
        <p:spPr bwMode="auto">
          <a:xfrm>
            <a:off x="1096433" y="4170760"/>
            <a:ext cx="2523067" cy="1533525"/>
          </a:xfrm>
          <a:prstGeom prst="roundRect">
            <a:avLst>
              <a:gd name="adj" fmla="val 1242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t>PP No. 138 </a:t>
            </a:r>
          </a:p>
          <a:p>
            <a:pPr algn="ctr" eaLnBrk="0" hangingPunct="0"/>
            <a:r>
              <a:rPr lang="en-US" b="1"/>
              <a:t>TAHUN 2000</a:t>
            </a:r>
          </a:p>
          <a:p>
            <a:pPr algn="ctr" eaLnBrk="0" hangingPunct="0"/>
            <a:endParaRPr lang="en-US" b="1">
              <a:solidFill>
                <a:srgbClr val="111111"/>
              </a:solidFill>
              <a:latin typeface="Arial" charset="0"/>
            </a:endParaRPr>
          </a:p>
        </p:txBody>
      </p:sp>
      <p:sp>
        <p:nvSpPr>
          <p:cNvPr id="142351" name="AutoShape 16"/>
          <p:cNvSpPr>
            <a:spLocks noChangeArrowheads="1"/>
          </p:cNvSpPr>
          <p:nvPr/>
        </p:nvSpPr>
        <p:spPr bwMode="auto">
          <a:xfrm>
            <a:off x="5452533" y="4143375"/>
            <a:ext cx="2929467" cy="1533525"/>
          </a:xfrm>
          <a:prstGeom prst="roundRect">
            <a:avLst>
              <a:gd name="adj" fmla="val 12421"/>
            </a:avLst>
          </a:prstGeom>
          <a:solidFill>
            <a:srgbClr val="FFFFCC"/>
          </a:solidFill>
          <a:ln w="12700">
            <a:solidFill>
              <a:schemeClr val="tx1"/>
            </a:solidFill>
            <a:round/>
            <a:headEnd/>
            <a:tailEnd/>
          </a:ln>
        </p:spPr>
        <p:txBody>
          <a:bodyPr wrap="none" lIns="90488" tIns="44450" rIns="90488" bIns="44450" anchor="ctr"/>
          <a:lstStyle/>
          <a:p>
            <a:pPr algn="ctr" eaLnBrk="0" hangingPunct="0">
              <a:lnSpc>
                <a:spcPct val="90000"/>
              </a:lnSpc>
            </a:pPr>
            <a:r>
              <a:rPr lang="sv-SE">
                <a:solidFill>
                  <a:srgbClr val="000000"/>
                </a:solidFill>
              </a:rPr>
              <a:t>KEP-395/PJ./2001</a:t>
            </a:r>
            <a:endParaRPr lang="en-US">
              <a:solidFill>
                <a:srgbClr val="000000"/>
              </a:solidFill>
            </a:endParaRPr>
          </a:p>
        </p:txBody>
      </p:sp>
      <p:sp>
        <p:nvSpPr>
          <p:cNvPr id="142352" name="Rectangle 17"/>
          <p:cNvSpPr>
            <a:spLocks noChangeArrowheads="1"/>
          </p:cNvSpPr>
          <p:nvPr/>
        </p:nvSpPr>
        <p:spPr bwMode="auto">
          <a:xfrm>
            <a:off x="2209800" y="2480073"/>
            <a:ext cx="4648200" cy="186928"/>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42353" name="AutoShape 18"/>
          <p:cNvSpPr>
            <a:spLocks noChangeArrowheads="1"/>
          </p:cNvSpPr>
          <p:nvPr/>
        </p:nvSpPr>
        <p:spPr bwMode="auto">
          <a:xfrm>
            <a:off x="2059517" y="2480072"/>
            <a:ext cx="609600" cy="51435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42354" name="AutoShape 20"/>
          <p:cNvSpPr>
            <a:spLocks noChangeArrowheads="1"/>
          </p:cNvSpPr>
          <p:nvPr/>
        </p:nvSpPr>
        <p:spPr bwMode="auto">
          <a:xfrm>
            <a:off x="6400800" y="2480072"/>
            <a:ext cx="609600" cy="51435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42355" name="Rectangle 21"/>
          <p:cNvSpPr>
            <a:spLocks noChangeArrowheads="1"/>
          </p:cNvSpPr>
          <p:nvPr/>
        </p:nvSpPr>
        <p:spPr bwMode="auto">
          <a:xfrm>
            <a:off x="4419600" y="2308622"/>
            <a:ext cx="406400" cy="22860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42356" name="AutoShape 22"/>
          <p:cNvSpPr>
            <a:spLocks noChangeArrowheads="1"/>
          </p:cNvSpPr>
          <p:nvPr/>
        </p:nvSpPr>
        <p:spPr bwMode="auto">
          <a:xfrm>
            <a:off x="1653117" y="3851672"/>
            <a:ext cx="1320800" cy="285750"/>
          </a:xfrm>
          <a:prstGeom prst="downArrow">
            <a:avLst>
              <a:gd name="adj1" fmla="val 75009"/>
              <a:gd name="adj2" fmla="val 6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42357" name="AutoShape 24"/>
          <p:cNvSpPr>
            <a:spLocks noChangeArrowheads="1"/>
          </p:cNvSpPr>
          <p:nvPr/>
        </p:nvSpPr>
        <p:spPr bwMode="auto">
          <a:xfrm>
            <a:off x="6197600" y="3851672"/>
            <a:ext cx="1320800" cy="285750"/>
          </a:xfrm>
          <a:prstGeom prst="downArrow">
            <a:avLst>
              <a:gd name="adj1" fmla="val 75009"/>
              <a:gd name="adj2" fmla="val 6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42358" name="AutoShape 25"/>
          <p:cNvSpPr>
            <a:spLocks noChangeArrowheads="1"/>
          </p:cNvSpPr>
          <p:nvPr/>
        </p:nvSpPr>
        <p:spPr bwMode="auto">
          <a:xfrm>
            <a:off x="812800" y="381000"/>
            <a:ext cx="7924800" cy="876300"/>
          </a:xfrm>
          <a:prstGeom prst="roundRect">
            <a:avLst>
              <a:gd name="adj" fmla="val 2556"/>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sz="2000" b="1">
                <a:latin typeface="Arial" charset="0"/>
              </a:rPr>
              <a:t>PENGHASILAN DARI HADIAH UNDIAN      </a:t>
            </a:r>
          </a:p>
        </p:txBody>
      </p:sp>
    </p:spTree>
  </p:cSld>
  <p:clrMapOvr>
    <a:masterClrMapping/>
  </p:clrMapOvr>
  <p:transition spd="slow">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2"/>
          </p:nvPr>
        </p:nvSpPr>
        <p:spPr>
          <a:noFill/>
        </p:spPr>
        <p:txBody>
          <a:bodyPr/>
          <a:lstStyle/>
          <a:p>
            <a:fld id="{A701298E-B006-4E35-B6E3-AD0EC668E671}" type="slidenum">
              <a:rPr lang="en-US"/>
              <a:pPr/>
              <a:t>37</a:t>
            </a:fld>
            <a:endParaRPr lang="en-US"/>
          </a:p>
        </p:txBody>
      </p:sp>
      <p:sp>
        <p:nvSpPr>
          <p:cNvPr id="143363" name="Rectangle 2"/>
          <p:cNvSpPr>
            <a:spLocks noChangeArrowheads="1"/>
          </p:cNvSpPr>
          <p:nvPr/>
        </p:nvSpPr>
        <p:spPr bwMode="auto">
          <a:xfrm>
            <a:off x="1219200" y="351235"/>
            <a:ext cx="7027333" cy="486965"/>
          </a:xfrm>
          <a:prstGeom prst="rect">
            <a:avLst/>
          </a:prstGeom>
          <a:solidFill>
            <a:srgbClr val="CCECFF"/>
          </a:solidFill>
          <a:ln w="12700">
            <a:solidFill>
              <a:srgbClr val="993300"/>
            </a:solidFill>
            <a:miter lim="800000"/>
            <a:headEnd/>
            <a:tailEnd/>
          </a:ln>
        </p:spPr>
        <p:txBody>
          <a:bodyPr lIns="90488" tIns="44450" rIns="90488" bIns="44450" anchor="ctr"/>
          <a:lstStyle/>
          <a:p>
            <a:r>
              <a:rPr lang="en-US" sz="2300" b="1">
                <a:latin typeface="Arial" charset="0"/>
              </a:rPr>
              <a:t>PENGERTIAN-PENGERTIAN</a:t>
            </a:r>
          </a:p>
        </p:txBody>
      </p:sp>
      <p:sp>
        <p:nvSpPr>
          <p:cNvPr id="143364" name="Rectangle 3"/>
          <p:cNvSpPr>
            <a:spLocks noChangeArrowheads="1"/>
          </p:cNvSpPr>
          <p:nvPr/>
        </p:nvSpPr>
        <p:spPr bwMode="auto">
          <a:xfrm>
            <a:off x="838200" y="1484710"/>
            <a:ext cx="7772400" cy="4535090"/>
          </a:xfrm>
          <a:prstGeom prst="rect">
            <a:avLst/>
          </a:prstGeom>
          <a:solidFill>
            <a:srgbClr val="FFCC99"/>
          </a:solidFill>
          <a:ln w="9525">
            <a:noFill/>
            <a:miter lim="800000"/>
            <a:headEnd/>
            <a:tailEnd/>
          </a:ln>
        </p:spPr>
        <p:txBody>
          <a:bodyPr/>
          <a:lstStyle/>
          <a:p>
            <a:pPr marL="342900" indent="-342900" algn="just">
              <a:lnSpc>
                <a:spcPct val="80000"/>
              </a:lnSpc>
              <a:spcBef>
                <a:spcPct val="20000"/>
              </a:spcBef>
              <a:buClr>
                <a:schemeClr val="bg2"/>
              </a:buClr>
              <a:buSzPct val="75000"/>
              <a:buFont typeface="Wingdings" pitchFamily="2" charset="2"/>
              <a:buChar char="p"/>
            </a:pPr>
            <a:r>
              <a:rPr lang="id-ID" sz="2400">
                <a:solidFill>
                  <a:srgbClr val="111111"/>
                </a:solidFill>
              </a:rPr>
              <a:t>H</a:t>
            </a:r>
            <a:r>
              <a:rPr lang="en-US" sz="2400">
                <a:solidFill>
                  <a:srgbClr val="111111"/>
                </a:solidFill>
              </a:rPr>
              <a:t>adiah </a:t>
            </a:r>
            <a:endParaRPr lang="id-ID" sz="2400">
              <a:solidFill>
                <a:srgbClr val="111111"/>
              </a:solidFill>
            </a:endParaRPr>
          </a:p>
          <a:p>
            <a:pPr marL="342900" indent="-342900" algn="just">
              <a:lnSpc>
                <a:spcPct val="80000"/>
              </a:lnSpc>
              <a:spcBef>
                <a:spcPct val="20000"/>
              </a:spcBef>
              <a:buClr>
                <a:schemeClr val="bg2"/>
              </a:buClr>
              <a:buSzPct val="75000"/>
              <a:buFont typeface="Wingdings" pitchFamily="2" charset="2"/>
              <a:buNone/>
            </a:pPr>
            <a:r>
              <a:rPr lang="id-ID" sz="2400">
                <a:solidFill>
                  <a:srgbClr val="111111"/>
                </a:solidFill>
              </a:rPr>
              <a:t>	</a:t>
            </a:r>
            <a:r>
              <a:rPr lang="en-US" sz="2400">
                <a:solidFill>
                  <a:srgbClr val="111111"/>
                </a:solidFill>
              </a:rPr>
              <a:t>termasuk hadiah dari undian, pekerjaan, dan kegiatan seperti hadiah undian tabungan, hadiah dari pertandingan olahraga dan lain sebagainya.</a:t>
            </a:r>
          </a:p>
          <a:p>
            <a:pPr marL="342900" indent="-342900" algn="just">
              <a:lnSpc>
                <a:spcPct val="80000"/>
              </a:lnSpc>
              <a:spcBef>
                <a:spcPct val="20000"/>
              </a:spcBef>
              <a:buClr>
                <a:schemeClr val="bg2"/>
              </a:buClr>
              <a:buSzPct val="75000"/>
              <a:buFont typeface="Wingdings" pitchFamily="2" charset="2"/>
              <a:buChar char="p"/>
            </a:pPr>
            <a:endParaRPr lang="en-US" sz="2400">
              <a:solidFill>
                <a:srgbClr val="111111"/>
              </a:solidFill>
            </a:endParaRPr>
          </a:p>
          <a:p>
            <a:pPr marL="342900" indent="-342900" algn="just">
              <a:lnSpc>
                <a:spcPct val="80000"/>
              </a:lnSpc>
              <a:spcBef>
                <a:spcPct val="20000"/>
              </a:spcBef>
              <a:buClr>
                <a:schemeClr val="bg2"/>
              </a:buClr>
              <a:buSzPct val="75000"/>
              <a:buFont typeface="Wingdings" pitchFamily="2" charset="2"/>
              <a:buChar char="p"/>
            </a:pPr>
            <a:r>
              <a:rPr lang="id-ID" sz="2400">
                <a:solidFill>
                  <a:srgbClr val="111111"/>
                </a:solidFill>
              </a:rPr>
              <a:t>P</a:t>
            </a:r>
            <a:r>
              <a:rPr lang="en-US" sz="2400">
                <a:solidFill>
                  <a:srgbClr val="111111"/>
                </a:solidFill>
              </a:rPr>
              <a:t>enghargaan </a:t>
            </a:r>
            <a:endParaRPr lang="id-ID" sz="2400">
              <a:solidFill>
                <a:srgbClr val="111111"/>
              </a:solidFill>
            </a:endParaRPr>
          </a:p>
          <a:p>
            <a:pPr marL="342900" indent="-342900" algn="just">
              <a:lnSpc>
                <a:spcPct val="80000"/>
              </a:lnSpc>
              <a:spcBef>
                <a:spcPct val="20000"/>
              </a:spcBef>
              <a:buClr>
                <a:schemeClr val="bg2"/>
              </a:buClr>
              <a:buSzPct val="75000"/>
              <a:buFont typeface="Wingdings" pitchFamily="2" charset="2"/>
              <a:buNone/>
            </a:pPr>
            <a:r>
              <a:rPr lang="id-ID" sz="2400">
                <a:solidFill>
                  <a:srgbClr val="111111"/>
                </a:solidFill>
              </a:rPr>
              <a:t>	</a:t>
            </a:r>
            <a:r>
              <a:rPr lang="en-US" sz="2400">
                <a:solidFill>
                  <a:srgbClr val="111111"/>
                </a:solidFill>
              </a:rPr>
              <a:t>adalah imbalan yang diberikan sehubungan dengan kegiatan tertentu, misalnya imbalan yang diterima sehubungan dengan penemuan benda-benda purbakala.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D3A00C1E-9400-4E74-9705-82C999935D14}" type="slidenum">
              <a:rPr lang="en-US"/>
              <a:pPr/>
              <a:t>38</a:t>
            </a:fld>
            <a:endParaRPr lang="en-US"/>
          </a:p>
        </p:txBody>
      </p:sp>
      <p:pic>
        <p:nvPicPr>
          <p:cNvPr id="144387" name="Picture 2"/>
          <p:cNvPicPr>
            <a:picLocks noChangeAspect="1" noChangeArrowheads="1"/>
          </p:cNvPicPr>
          <p:nvPr/>
        </p:nvPicPr>
        <p:blipFill>
          <a:blip r:embed="rId3" cstate="print">
            <a:lum bright="10000" contrast="-70000"/>
          </a:blip>
          <a:srcRect/>
          <a:stretch>
            <a:fillRect/>
          </a:stretch>
        </p:blipFill>
        <p:spPr bwMode="auto">
          <a:xfrm>
            <a:off x="0" y="0"/>
            <a:ext cx="2626784" cy="6381750"/>
          </a:xfrm>
          <a:prstGeom prst="rect">
            <a:avLst/>
          </a:prstGeom>
          <a:solidFill>
            <a:srgbClr val="FF0000"/>
          </a:solidFill>
          <a:ln w="9525">
            <a:noFill/>
            <a:miter lim="800000"/>
            <a:headEnd/>
            <a:tailEnd/>
          </a:ln>
        </p:spPr>
      </p:pic>
      <p:sp>
        <p:nvSpPr>
          <p:cNvPr id="144388" name="Rectangle 3"/>
          <p:cNvSpPr>
            <a:spLocks noGrp="1" noChangeArrowheads="1"/>
          </p:cNvSpPr>
          <p:nvPr>
            <p:ph type="title"/>
          </p:nvPr>
        </p:nvSpPr>
        <p:spPr>
          <a:xfrm>
            <a:off x="1066800" y="115491"/>
            <a:ext cx="7467600" cy="798909"/>
          </a:xfrm>
        </p:spPr>
        <p:txBody>
          <a:bodyPr/>
          <a:lstStyle/>
          <a:p>
            <a:pPr eaLnBrk="1" hangingPunct="1"/>
            <a:r>
              <a:rPr lang="id-ID" sz="4800" b="1" dirty="0" smtClean="0">
                <a:solidFill>
                  <a:srgbClr val="FF0000"/>
                </a:solidFill>
              </a:rPr>
              <a:t>Perbedaan</a:t>
            </a:r>
            <a:r>
              <a:rPr lang="id-ID" sz="4000" b="1" dirty="0" smtClean="0">
                <a:solidFill>
                  <a:srgbClr val="FF0000"/>
                </a:solidFill>
              </a:rPr>
              <a:t> </a:t>
            </a:r>
            <a:endParaRPr lang="en-US" sz="4000" b="1" dirty="0" smtClean="0">
              <a:solidFill>
                <a:srgbClr val="FF0000"/>
              </a:solidFill>
            </a:endParaRPr>
          </a:p>
        </p:txBody>
      </p:sp>
      <p:graphicFrame>
        <p:nvGraphicFramePr>
          <p:cNvPr id="238625" name="Group 33"/>
          <p:cNvGraphicFramePr>
            <a:graphicFrameLocks noGrp="1"/>
          </p:cNvGraphicFramePr>
          <p:nvPr>
            <p:ph idx="1"/>
          </p:nvPr>
        </p:nvGraphicFramePr>
        <p:xfrm>
          <a:off x="467785" y="1125141"/>
          <a:ext cx="8371415" cy="5735894"/>
        </p:xfrm>
        <a:graphic>
          <a:graphicData uri="http://schemas.openxmlformats.org/drawingml/2006/table">
            <a:tbl>
              <a:tblPr/>
              <a:tblGrid>
                <a:gridCol w="646502"/>
                <a:gridCol w="2537127"/>
                <a:gridCol w="5187786"/>
              </a:tblGrid>
              <a:tr h="72848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100" b="1" i="0" u="none" strike="noStrike" cap="none" normalizeH="0" baseline="0" dirty="0" smtClean="0">
                          <a:ln>
                            <a:noFill/>
                          </a:ln>
                          <a:solidFill>
                            <a:schemeClr val="tx1"/>
                          </a:solidFill>
                          <a:effectLst/>
                          <a:latin typeface="Verdana" pitchFamily="34" charset="0"/>
                          <a:cs typeface="Arial" charset="0"/>
                        </a:rPr>
                        <a:t>No.</a:t>
                      </a:r>
                      <a:endParaRPr kumimoji="0" lang="en-US" sz="21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100" b="1" i="0" u="none" strike="noStrike" cap="none" normalizeH="0" baseline="0" smtClean="0">
                          <a:ln>
                            <a:noFill/>
                          </a:ln>
                          <a:solidFill>
                            <a:schemeClr val="tx1"/>
                          </a:solidFill>
                          <a:effectLst/>
                          <a:latin typeface="Verdana" pitchFamily="34" charset="0"/>
                          <a:cs typeface="Arial" charset="0"/>
                        </a:rPr>
                        <a:t>Jenis Hadiah</a:t>
                      </a:r>
                      <a:endParaRPr kumimoji="0" lang="en-US" sz="21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100" b="1" i="0" u="none" strike="noStrike" cap="none" normalizeH="0" baseline="0" smtClean="0">
                          <a:ln>
                            <a:noFill/>
                          </a:ln>
                          <a:solidFill>
                            <a:schemeClr val="tx1"/>
                          </a:solidFill>
                          <a:effectLst/>
                          <a:latin typeface="Verdana" pitchFamily="34" charset="0"/>
                          <a:cs typeface="Arial" charset="0"/>
                        </a:rPr>
                        <a:t>Definisi</a:t>
                      </a:r>
                      <a:endParaRPr kumimoji="0" lang="en-US" sz="21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0135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1" i="0" u="none" strike="noStrike" cap="none" normalizeH="0" baseline="0" smtClean="0">
                          <a:ln>
                            <a:noFill/>
                          </a:ln>
                          <a:solidFill>
                            <a:schemeClr val="tx1"/>
                          </a:solidFill>
                          <a:effectLst/>
                          <a:latin typeface="Verdana" pitchFamily="34" charset="0"/>
                          <a:cs typeface="Arial" charset="0"/>
                        </a:rPr>
                        <a:t>1.</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smtClean="0">
                          <a:ln>
                            <a:noFill/>
                          </a:ln>
                          <a:solidFill>
                            <a:schemeClr val="tx1"/>
                          </a:solidFill>
                          <a:effectLst/>
                          <a:latin typeface="Verdana" pitchFamily="34" charset="0"/>
                          <a:cs typeface="Arial" charset="0"/>
                        </a:rPr>
                        <a:t>Hadiah undian</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smtClean="0">
                          <a:ln>
                            <a:noFill/>
                          </a:ln>
                          <a:solidFill>
                            <a:schemeClr val="tx1"/>
                          </a:solidFill>
                          <a:effectLst/>
                          <a:latin typeface="Verdana" pitchFamily="34" charset="0"/>
                          <a:cs typeface="Arial" charset="0"/>
                        </a:rPr>
                        <a:t>hadiah dengan nama dan dalam bentuk apapun yang diberikan melalui undian</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2035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1" i="0" u="none" strike="noStrike" cap="none" normalizeH="0" baseline="0" smtClean="0">
                          <a:ln>
                            <a:noFill/>
                          </a:ln>
                          <a:solidFill>
                            <a:schemeClr val="tx1"/>
                          </a:solidFill>
                          <a:effectLst/>
                          <a:latin typeface="Verdana" pitchFamily="34" charset="0"/>
                          <a:cs typeface="Arial" charset="0"/>
                        </a:rPr>
                        <a:t>2.</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smtClean="0">
                          <a:ln>
                            <a:noFill/>
                          </a:ln>
                          <a:solidFill>
                            <a:schemeClr val="tx1"/>
                          </a:solidFill>
                          <a:effectLst/>
                          <a:latin typeface="Verdana" pitchFamily="34" charset="0"/>
                          <a:cs typeface="Arial" charset="0"/>
                        </a:rPr>
                        <a:t>Hadiah atau penghargaan perlombaan </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smtClean="0">
                          <a:ln>
                            <a:noFill/>
                          </a:ln>
                          <a:solidFill>
                            <a:schemeClr val="tx1"/>
                          </a:solidFill>
                          <a:effectLst/>
                          <a:latin typeface="Verdana" pitchFamily="34" charset="0"/>
                          <a:cs typeface="Arial" charset="0"/>
                        </a:rPr>
                        <a:t>hadiah atau penghargaan yang diberikan melalui</a:t>
                      </a:r>
                      <a:r>
                        <a:rPr kumimoji="0" lang="id-ID" sz="1800" b="1" i="0" u="none" strike="noStrike" cap="none" normalizeH="0" baseline="0" smtClean="0">
                          <a:ln>
                            <a:noFill/>
                          </a:ln>
                          <a:solidFill>
                            <a:schemeClr val="tx1"/>
                          </a:solidFill>
                          <a:effectLst/>
                          <a:latin typeface="Verdana" pitchFamily="34" charset="0"/>
                          <a:cs typeface="Arial" charset="0"/>
                        </a:rPr>
                        <a:t> </a:t>
                      </a:r>
                      <a:r>
                        <a:rPr kumimoji="0" lang="sv-SE" sz="1800" b="1" i="0" u="none" strike="noStrike" cap="none" normalizeH="0" baseline="0" smtClean="0">
                          <a:ln>
                            <a:noFill/>
                          </a:ln>
                          <a:solidFill>
                            <a:schemeClr val="tx1"/>
                          </a:solidFill>
                          <a:effectLst/>
                          <a:latin typeface="Verdana" pitchFamily="34" charset="0"/>
                          <a:cs typeface="Arial" charset="0"/>
                        </a:rPr>
                        <a:t>suatu</a:t>
                      </a:r>
                      <a:r>
                        <a:rPr kumimoji="0" lang="id-ID" sz="1800" b="1" i="0" u="none" strike="noStrike" cap="none" normalizeH="0" baseline="0" smtClean="0">
                          <a:ln>
                            <a:noFill/>
                          </a:ln>
                          <a:solidFill>
                            <a:schemeClr val="tx1"/>
                          </a:solidFill>
                          <a:effectLst/>
                          <a:latin typeface="Verdana" pitchFamily="34" charset="0"/>
                          <a:cs typeface="Arial" charset="0"/>
                        </a:rPr>
                        <a:t> </a:t>
                      </a:r>
                      <a:r>
                        <a:rPr kumimoji="0" lang="sv-SE" sz="1800" b="1" i="0" u="none" strike="noStrike" cap="none" normalizeH="0" baseline="0" smtClean="0">
                          <a:ln>
                            <a:noFill/>
                          </a:ln>
                          <a:solidFill>
                            <a:schemeClr val="tx1"/>
                          </a:solidFill>
                          <a:effectLst/>
                          <a:latin typeface="Verdana" pitchFamily="34" charset="0"/>
                          <a:cs typeface="Arial" charset="0"/>
                        </a:rPr>
                        <a:t>perlombaan</a:t>
                      </a:r>
                      <a:r>
                        <a:rPr kumimoji="0" lang="id-ID" sz="1800" b="1" i="0" u="none" strike="noStrike" cap="none" normalizeH="0" baseline="0" smtClean="0">
                          <a:ln>
                            <a:noFill/>
                          </a:ln>
                          <a:solidFill>
                            <a:schemeClr val="tx1"/>
                          </a:solidFill>
                          <a:effectLst/>
                          <a:latin typeface="Verdana" pitchFamily="34" charset="0"/>
                          <a:cs typeface="Arial" charset="0"/>
                        </a:rPr>
                        <a:t> </a:t>
                      </a:r>
                      <a:r>
                        <a:rPr kumimoji="0" lang="sv-SE" sz="1800" b="1" i="0" u="none" strike="noStrike" cap="none" normalizeH="0" baseline="0" smtClean="0">
                          <a:ln>
                            <a:noFill/>
                          </a:ln>
                          <a:solidFill>
                            <a:schemeClr val="tx1"/>
                          </a:solidFill>
                          <a:effectLst/>
                          <a:latin typeface="Verdana" pitchFamily="34" charset="0"/>
                          <a:cs typeface="Arial" charset="0"/>
                        </a:rPr>
                        <a:t>atau adu</a:t>
                      </a:r>
                      <a:r>
                        <a:rPr kumimoji="0" lang="id-ID" sz="1800" b="1" i="0" u="none" strike="noStrike" cap="none" normalizeH="0" baseline="0" smtClean="0">
                          <a:ln>
                            <a:noFill/>
                          </a:ln>
                          <a:solidFill>
                            <a:schemeClr val="tx1"/>
                          </a:solidFill>
                          <a:effectLst/>
                          <a:latin typeface="Verdana" pitchFamily="34" charset="0"/>
                          <a:cs typeface="Arial" charset="0"/>
                        </a:rPr>
                        <a:t> </a:t>
                      </a:r>
                      <a:r>
                        <a:rPr kumimoji="0" lang="sv-SE" sz="1800" b="1" i="0" u="none" strike="noStrike" cap="none" normalizeH="0" baseline="0" smtClean="0">
                          <a:ln>
                            <a:noFill/>
                          </a:ln>
                          <a:solidFill>
                            <a:schemeClr val="tx1"/>
                          </a:solidFill>
                          <a:effectLst/>
                          <a:latin typeface="Verdana" pitchFamily="34" charset="0"/>
                          <a:cs typeface="Arial" charset="0"/>
                        </a:rPr>
                        <a:t>ketangkasan</a:t>
                      </a:r>
                      <a:r>
                        <a:rPr kumimoji="0" lang="en-US" sz="1800" b="1"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77370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1" i="0" u="none" strike="noStrike" cap="none" normalizeH="0" baseline="0" smtClean="0">
                          <a:ln>
                            <a:noFill/>
                          </a:ln>
                          <a:solidFill>
                            <a:schemeClr val="tx1"/>
                          </a:solidFill>
                          <a:effectLst/>
                          <a:latin typeface="Verdana" pitchFamily="34" charset="0"/>
                          <a:cs typeface="Arial" charset="0"/>
                        </a:rPr>
                        <a:t>3.</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smtClean="0">
                          <a:ln>
                            <a:noFill/>
                          </a:ln>
                          <a:solidFill>
                            <a:schemeClr val="tx1"/>
                          </a:solidFill>
                          <a:effectLst/>
                          <a:latin typeface="Verdana" pitchFamily="34" charset="0"/>
                          <a:cs typeface="Arial" charset="0"/>
                        </a:rPr>
                        <a:t>Hadiah sehubungan dengan pekerjaan, jasa, dan kegiatan </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dirty="0" smtClean="0">
                          <a:ln>
                            <a:noFill/>
                          </a:ln>
                          <a:solidFill>
                            <a:schemeClr val="tx1"/>
                          </a:solidFill>
                          <a:effectLst/>
                          <a:latin typeface="Verdana" pitchFamily="34" charset="0"/>
                          <a:cs typeface="Arial" charset="0"/>
                        </a:rPr>
                        <a:t>hadiah dengan nama dan dalam bentuk apapun yang</a:t>
                      </a:r>
                      <a:r>
                        <a:rPr kumimoji="0" lang="id-ID" sz="1800" b="1" i="0" u="none" strike="noStrike" cap="none" normalizeH="0" baseline="0" dirty="0" smtClean="0">
                          <a:ln>
                            <a:noFill/>
                          </a:ln>
                          <a:solidFill>
                            <a:schemeClr val="tx1"/>
                          </a:solidFill>
                          <a:effectLst/>
                          <a:latin typeface="Verdana" pitchFamily="34" charset="0"/>
                          <a:cs typeface="Arial" charset="0"/>
                        </a:rPr>
                        <a:t> </a:t>
                      </a:r>
                      <a:r>
                        <a:rPr kumimoji="0" lang="sv-SE" sz="1800" b="1" i="0" u="none" strike="noStrike" cap="none" normalizeH="0" baseline="0" dirty="0" smtClean="0">
                          <a:ln>
                            <a:noFill/>
                          </a:ln>
                          <a:solidFill>
                            <a:schemeClr val="tx1"/>
                          </a:solidFill>
                          <a:effectLst/>
                          <a:latin typeface="Verdana" pitchFamily="34" charset="0"/>
                          <a:cs typeface="Arial" charset="0"/>
                        </a:rPr>
                        <a:t>diberikan sehubungan dengan pekerjaan, jasa dan</a:t>
                      </a:r>
                      <a:r>
                        <a:rPr kumimoji="0" lang="id-ID" sz="1800" b="1" i="0" u="none" strike="noStrike" cap="none" normalizeH="0" baseline="0" dirty="0" smtClean="0">
                          <a:ln>
                            <a:noFill/>
                          </a:ln>
                          <a:solidFill>
                            <a:schemeClr val="tx1"/>
                          </a:solidFill>
                          <a:effectLst/>
                          <a:latin typeface="Verdana" pitchFamily="34" charset="0"/>
                          <a:cs typeface="Arial" charset="0"/>
                        </a:rPr>
                        <a:t> </a:t>
                      </a:r>
                      <a:r>
                        <a:rPr kumimoji="0" lang="sv-SE" sz="1800" b="1" i="0" u="none" strike="noStrike" cap="none" normalizeH="0" baseline="0" dirty="0" smtClean="0">
                          <a:ln>
                            <a:noFill/>
                          </a:ln>
                          <a:solidFill>
                            <a:schemeClr val="tx1"/>
                          </a:solidFill>
                          <a:effectLst/>
                          <a:latin typeface="Verdana" pitchFamily="34" charset="0"/>
                          <a:cs typeface="Arial" charset="0"/>
                        </a:rPr>
                        <a:t>kegiatan yang dilakukan oleh penerima hadiah</a:t>
                      </a:r>
                      <a:r>
                        <a:rPr kumimoji="0" lang="en-US" sz="1800" b="1" i="0" u="none" strike="noStrike" cap="none" normalizeH="0" baseline="0" dirty="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01354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1" i="0" u="none" strike="noStrike" cap="none" normalizeH="0" baseline="0" smtClean="0">
                          <a:ln>
                            <a:noFill/>
                          </a:ln>
                          <a:solidFill>
                            <a:schemeClr val="tx1"/>
                          </a:solidFill>
                          <a:effectLst/>
                          <a:latin typeface="Verdana" pitchFamily="34" charset="0"/>
                          <a:cs typeface="Arial" charset="0"/>
                        </a:rPr>
                        <a:t>4.</a:t>
                      </a:r>
                      <a:endParaRPr kumimoji="0" lang="en-US" sz="18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1800" b="1" i="0" u="none" strike="noStrike" cap="none" normalizeH="0" baseline="0" smtClean="0">
                          <a:ln>
                            <a:noFill/>
                          </a:ln>
                          <a:solidFill>
                            <a:schemeClr val="tx1"/>
                          </a:solidFill>
                          <a:effectLst/>
                          <a:latin typeface="Verdana" pitchFamily="34" charset="0"/>
                          <a:cs typeface="Arial" charset="0"/>
                        </a:rPr>
                        <a:t>P</a:t>
                      </a:r>
                      <a:r>
                        <a:rPr kumimoji="0" lang="sv-SE" sz="1800" b="1" i="0" u="none" strike="noStrike" cap="none" normalizeH="0" baseline="0" smtClean="0">
                          <a:ln>
                            <a:noFill/>
                          </a:ln>
                          <a:solidFill>
                            <a:schemeClr val="tx1"/>
                          </a:solidFill>
                          <a:effectLst/>
                          <a:latin typeface="Verdana" pitchFamily="34" charset="0"/>
                          <a:cs typeface="Arial" charset="0"/>
                        </a:rPr>
                        <a:t>enghargaan</a:t>
                      </a:r>
                      <a:r>
                        <a:rPr kumimoji="0" lang="en-US" sz="1800" b="1"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1800" b="1" i="0" u="none" strike="noStrike" cap="none" normalizeH="0" baseline="0" dirty="0" smtClean="0">
                          <a:ln>
                            <a:noFill/>
                          </a:ln>
                          <a:solidFill>
                            <a:schemeClr val="tx1"/>
                          </a:solidFill>
                          <a:effectLst/>
                          <a:latin typeface="Verdana" pitchFamily="34" charset="0"/>
                          <a:cs typeface="Arial" charset="0"/>
                        </a:rPr>
                        <a:t>imbalan yang diberikan sehubungan dengan prestasi dalam kegiatan tertentu</a:t>
                      </a:r>
                      <a:r>
                        <a:rPr kumimoji="0" lang="en-US" sz="1800" b="1" i="0" u="none" strike="noStrike" cap="none" normalizeH="0" baseline="0" dirty="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5"/>
          <p:cNvSpPr>
            <a:spLocks noGrp="1"/>
          </p:cNvSpPr>
          <p:nvPr>
            <p:ph type="sldNum" sz="quarter" idx="12"/>
          </p:nvPr>
        </p:nvSpPr>
        <p:spPr>
          <a:noFill/>
        </p:spPr>
        <p:txBody>
          <a:bodyPr/>
          <a:lstStyle/>
          <a:p>
            <a:fld id="{D7AE73DE-A0D0-4D2E-885C-E6A87DFB624D}" type="slidenum">
              <a:rPr lang="en-US"/>
              <a:pPr/>
              <a:t>39</a:t>
            </a:fld>
            <a:endParaRPr lang="en-US"/>
          </a:p>
        </p:txBody>
      </p:sp>
      <p:pic>
        <p:nvPicPr>
          <p:cNvPr id="145411" name="Picture 2"/>
          <p:cNvPicPr>
            <a:picLocks noChangeAspect="1" noChangeArrowheads="1"/>
          </p:cNvPicPr>
          <p:nvPr/>
        </p:nvPicPr>
        <p:blipFill>
          <a:blip r:embed="rId3" cstate="print">
            <a:lum bright="-2000" contrast="-70000"/>
          </a:blip>
          <a:srcRect/>
          <a:stretch>
            <a:fillRect/>
          </a:stretch>
        </p:blipFill>
        <p:spPr bwMode="auto">
          <a:xfrm>
            <a:off x="2906184" y="2176463"/>
            <a:ext cx="3333749" cy="2505075"/>
          </a:xfrm>
          <a:prstGeom prst="rect">
            <a:avLst/>
          </a:prstGeom>
          <a:noFill/>
          <a:ln w="9525">
            <a:noFill/>
            <a:miter lim="800000"/>
            <a:headEnd/>
            <a:tailEnd/>
          </a:ln>
        </p:spPr>
      </p:pic>
      <p:sp>
        <p:nvSpPr>
          <p:cNvPr id="145412" name="Rectangle 3"/>
          <p:cNvSpPr>
            <a:spLocks noGrp="1" noChangeArrowheads="1"/>
          </p:cNvSpPr>
          <p:nvPr>
            <p:ph type="title"/>
          </p:nvPr>
        </p:nvSpPr>
        <p:spPr>
          <a:xfrm>
            <a:off x="838200" y="115491"/>
            <a:ext cx="7772400" cy="865584"/>
          </a:xfrm>
        </p:spPr>
        <p:txBody>
          <a:bodyPr/>
          <a:lstStyle/>
          <a:p>
            <a:pPr eaLnBrk="1" hangingPunct="1"/>
            <a:r>
              <a:rPr lang="id-ID" sz="4000" b="1" smtClean="0"/>
              <a:t>Tarif</a:t>
            </a:r>
            <a:endParaRPr lang="en-US" sz="4000" b="1" smtClean="0"/>
          </a:p>
        </p:txBody>
      </p:sp>
      <p:graphicFrame>
        <p:nvGraphicFramePr>
          <p:cNvPr id="240674" name="Group 34"/>
          <p:cNvGraphicFramePr>
            <a:graphicFrameLocks noGrp="1"/>
          </p:cNvGraphicFramePr>
          <p:nvPr>
            <p:ph idx="1"/>
          </p:nvPr>
        </p:nvGraphicFramePr>
        <p:xfrm>
          <a:off x="323851" y="1052513"/>
          <a:ext cx="8439149" cy="5576887"/>
        </p:xfrm>
        <a:graphic>
          <a:graphicData uri="http://schemas.openxmlformats.org/drawingml/2006/table">
            <a:tbl>
              <a:tblPr/>
              <a:tblGrid>
                <a:gridCol w="643343"/>
                <a:gridCol w="3328671"/>
                <a:gridCol w="2664828"/>
                <a:gridCol w="1802307"/>
              </a:tblGrid>
              <a:tr h="81818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dirty="0" smtClean="0">
                          <a:ln>
                            <a:noFill/>
                          </a:ln>
                          <a:solidFill>
                            <a:schemeClr val="tx1"/>
                          </a:solidFill>
                          <a:effectLst/>
                          <a:latin typeface="Verdana" pitchFamily="34" charset="0"/>
                          <a:cs typeface="Arial" charset="0"/>
                        </a:rPr>
                        <a:t>No.</a:t>
                      </a:r>
                      <a:endParaRPr kumimoji="0" lang="en-US" sz="20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Jenis Hadiah</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Tarif</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Sifat</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71374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1.</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H</a:t>
                      </a:r>
                      <a:r>
                        <a:rPr kumimoji="0" lang="sv-SE" sz="2000" b="1" i="0" u="none" strike="noStrike" cap="none" normalizeH="0" baseline="0" smtClean="0">
                          <a:ln>
                            <a:noFill/>
                          </a:ln>
                          <a:solidFill>
                            <a:schemeClr val="tx1"/>
                          </a:solidFill>
                          <a:effectLst/>
                          <a:latin typeface="Verdana" pitchFamily="34" charset="0"/>
                          <a:cs typeface="Arial" charset="0"/>
                        </a:rPr>
                        <a:t>adiah </a:t>
                      </a:r>
                      <a:r>
                        <a:rPr kumimoji="0" lang="id-ID" sz="2000" b="1" i="0" u="none" strike="noStrike" cap="none" normalizeH="0" baseline="0" smtClean="0">
                          <a:ln>
                            <a:noFill/>
                          </a:ln>
                          <a:solidFill>
                            <a:schemeClr val="tx1"/>
                          </a:solidFill>
                          <a:effectLst/>
                          <a:latin typeface="Verdana" pitchFamily="34" charset="0"/>
                          <a:cs typeface="Arial" charset="0"/>
                        </a:rPr>
                        <a:t>U</a:t>
                      </a:r>
                      <a:r>
                        <a:rPr kumimoji="0" lang="sv-SE" sz="2000" b="1" i="0" u="none" strike="noStrike" cap="none" normalizeH="0" baseline="0" smtClean="0">
                          <a:ln>
                            <a:noFill/>
                          </a:ln>
                          <a:solidFill>
                            <a:schemeClr val="tx1"/>
                          </a:solidFill>
                          <a:effectLst/>
                          <a:latin typeface="Verdana" pitchFamily="34" charset="0"/>
                          <a:cs typeface="Arial" charset="0"/>
                        </a:rPr>
                        <a:t>ndian</a:t>
                      </a:r>
                      <a:r>
                        <a:rPr kumimoji="0" lang="en-US" sz="2000" b="1" i="0" u="none" strike="noStrike" cap="none" normalizeH="0" baseline="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25%</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Final</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818185">
                <a:tc row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2.</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rowSpan="3">
                  <a:txBody>
                    <a:bodyPr/>
                    <a:lstStyle/>
                    <a:p>
                      <a:pPr marL="533400" marR="0" lvl="0" indent="-533400" algn="just"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       </a:t>
                      </a:r>
                      <a:r>
                        <a:rPr kumimoji="0" lang="id-ID" sz="2000" b="1" i="0" u="none" strike="noStrike" cap="none" normalizeH="0" baseline="0" dirty="0" smtClean="0">
                          <a:ln>
                            <a:noFill/>
                          </a:ln>
                          <a:solidFill>
                            <a:schemeClr val="tx1"/>
                          </a:solidFill>
                          <a:effectLst/>
                          <a:latin typeface="Verdana" pitchFamily="34" charset="0"/>
                          <a:cs typeface="Arial" charset="0"/>
                        </a:rPr>
                        <a:t>H</a:t>
                      </a:r>
                      <a:r>
                        <a:rPr kumimoji="0" lang="sv-SE" sz="2000" b="1" i="0" u="none" strike="noStrike" cap="none" normalizeH="0" baseline="0" dirty="0" smtClean="0">
                          <a:ln>
                            <a:noFill/>
                          </a:ln>
                          <a:solidFill>
                            <a:schemeClr val="tx1"/>
                          </a:solidFill>
                          <a:effectLst/>
                          <a:latin typeface="Verdana" pitchFamily="34" charset="0"/>
                          <a:cs typeface="Arial" charset="0"/>
                        </a:rPr>
                        <a:t>adiah atau penghargaan</a:t>
                      </a:r>
                      <a:r>
                        <a:rPr kumimoji="0" lang="en-US"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perlombaan,</a:t>
                      </a:r>
                      <a:r>
                        <a:rPr kumimoji="0" lang="id-ID"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penghargaan,</a:t>
                      </a:r>
                      <a:r>
                        <a:rPr kumimoji="0" lang="id-ID"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dan hadiah</a:t>
                      </a:r>
                      <a:r>
                        <a:rPr kumimoji="0" lang="id-ID"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sehubungan</a:t>
                      </a:r>
                      <a:r>
                        <a:rPr kumimoji="0" lang="id-ID"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dengan pekerjaan, jasa, dan</a:t>
                      </a:r>
                      <a:r>
                        <a:rPr kumimoji="0" lang="id-ID" sz="2000" b="1" i="0" u="none" strike="noStrike" cap="none" normalizeH="0" baseline="0" dirty="0" smtClean="0">
                          <a:ln>
                            <a:noFill/>
                          </a:ln>
                          <a:solidFill>
                            <a:schemeClr val="tx1"/>
                          </a:solidFill>
                          <a:effectLst/>
                          <a:latin typeface="Verdana" pitchFamily="34" charset="0"/>
                          <a:cs typeface="Arial" charset="0"/>
                        </a:rPr>
                        <a:t> </a:t>
                      </a:r>
                      <a:r>
                        <a:rPr kumimoji="0" lang="sv-SE" sz="2000" b="1" i="0" u="none" strike="noStrike" cap="none" normalizeH="0" baseline="0" dirty="0" smtClean="0">
                          <a:ln>
                            <a:noFill/>
                          </a:ln>
                          <a:solidFill>
                            <a:schemeClr val="tx1"/>
                          </a:solidFill>
                          <a:effectLst/>
                          <a:latin typeface="Verdana" pitchFamily="34" charset="0"/>
                          <a:cs typeface="Arial" charset="0"/>
                        </a:rPr>
                        <a:t>kegiatan</a:t>
                      </a:r>
                      <a:r>
                        <a:rPr kumimoji="0" lang="en-US" sz="2000" b="1" i="0" u="none" strike="noStrike" cap="none" normalizeH="0" baseline="0" dirty="0" smtClean="0">
                          <a:ln>
                            <a:noFill/>
                          </a:ln>
                          <a:solidFill>
                            <a:schemeClr val="tx1"/>
                          </a:solidFill>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OPDN </a:t>
                      </a:r>
                      <a:r>
                        <a:rPr kumimoji="0" lang="en-US" sz="2000" b="1" i="0" u="none" strike="noStrike" cap="none" normalizeH="0" baseline="0" smtClean="0">
                          <a:ln>
                            <a:noFill/>
                          </a:ln>
                          <a:solidFill>
                            <a:schemeClr val="tx1"/>
                          </a:solidFill>
                          <a:effectLst/>
                          <a:latin typeface="Verdana" pitchFamily="34" charset="0"/>
                          <a:cs typeface="Arial" charset="0"/>
                        </a:rPr>
                        <a:t> </a:t>
                      </a:r>
                      <a:r>
                        <a:rPr kumimoji="0" lang="id-ID" sz="2000" b="1" i="0" u="none" strike="noStrike" cap="none" normalizeH="0" baseline="0" smtClean="0">
                          <a:ln>
                            <a:noFill/>
                          </a:ln>
                          <a:solidFill>
                            <a:schemeClr val="tx1"/>
                          </a:solidFill>
                          <a:effectLst/>
                          <a:latin typeface="Verdana" pitchFamily="34" charset="0"/>
                          <a:cs typeface="Arial" charset="0"/>
                        </a:rPr>
                        <a:t> Psl. 17 (PPh 21)</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Tidak Final</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177226">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WPLN non BUT 20%   (PPh 26)</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Tidak Final</a:t>
                      </a:r>
                      <a:endParaRPr kumimoji="0" lang="en-US" sz="2000" b="1" i="0" u="none" strike="noStrike" cap="none" normalizeH="0" baseline="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049549">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smtClean="0">
                          <a:ln>
                            <a:noFill/>
                          </a:ln>
                          <a:solidFill>
                            <a:schemeClr val="tx1"/>
                          </a:solidFill>
                          <a:effectLst/>
                          <a:latin typeface="Verdana" pitchFamily="34" charset="0"/>
                          <a:cs typeface="Arial" charset="0"/>
                        </a:rPr>
                        <a:t>WP BDN DN/BUT 15% (PPh 23)</a:t>
                      </a:r>
                      <a:endParaRPr kumimoji="0" lang="en-US" sz="2000" b="1" i="0" u="none" strike="noStrike" cap="none" normalizeH="0" baseline="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d-ID" sz="2000" b="1" i="0" u="none" strike="noStrike" cap="none" normalizeH="0" baseline="0" dirty="0" smtClean="0">
                          <a:ln>
                            <a:noFill/>
                          </a:ln>
                          <a:solidFill>
                            <a:schemeClr val="tx1"/>
                          </a:solidFill>
                          <a:effectLst/>
                          <a:latin typeface="Verdana" pitchFamily="34" charset="0"/>
                          <a:cs typeface="Arial" charset="0"/>
                        </a:rPr>
                        <a:t>Tidak Final</a:t>
                      </a:r>
                      <a:endParaRPr kumimoji="0" lang="en-US" sz="20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p>
            <a:fld id="{EB65A185-7AE8-438E-9140-590BEB366372}" type="slidenum">
              <a:rPr lang="en-US"/>
              <a:pPr/>
              <a:t>4</a:t>
            </a:fld>
            <a:endParaRPr lang="en-US"/>
          </a:p>
        </p:txBody>
      </p:sp>
      <p:sp>
        <p:nvSpPr>
          <p:cNvPr id="109571"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09572"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09573"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09574"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09575"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09576"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09577" name="Rectangle 8"/>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09578" name="Rectangle 9"/>
          <p:cNvSpPr>
            <a:spLocks noChangeArrowheads="1"/>
          </p:cNvSpPr>
          <p:nvPr/>
        </p:nvSpPr>
        <p:spPr bwMode="auto">
          <a:xfrm>
            <a:off x="711200" y="5886450"/>
            <a:ext cx="1828800" cy="514350"/>
          </a:xfrm>
          <a:prstGeom prst="rect">
            <a:avLst/>
          </a:prstGeom>
          <a:noFill/>
          <a:ln w="9525">
            <a:noFill/>
            <a:miter lim="800000"/>
            <a:headEnd/>
            <a:tailEnd/>
          </a:ln>
        </p:spPr>
        <p:txBody>
          <a:bodyPr wrap="none" anchor="ctr"/>
          <a:lstStyle/>
          <a:p>
            <a:endParaRPr lang="en-US"/>
          </a:p>
        </p:txBody>
      </p:sp>
      <p:sp>
        <p:nvSpPr>
          <p:cNvPr id="109579" name="AutoShape 10"/>
          <p:cNvSpPr>
            <a:spLocks noChangeArrowheads="1"/>
          </p:cNvSpPr>
          <p:nvPr/>
        </p:nvSpPr>
        <p:spPr bwMode="auto">
          <a:xfrm>
            <a:off x="3352801" y="1787128"/>
            <a:ext cx="2536200" cy="494620"/>
          </a:xfrm>
          <a:prstGeom prst="roundRect">
            <a:avLst>
              <a:gd name="adj" fmla="val 12421"/>
            </a:avLst>
          </a:prstGeom>
          <a:solidFill>
            <a:srgbClr val="FFFFE5"/>
          </a:solidFill>
          <a:ln w="12700">
            <a:solidFill>
              <a:schemeClr val="tx1"/>
            </a:solidFill>
            <a:round/>
            <a:headEnd/>
            <a:tailEnd/>
          </a:ln>
        </p:spPr>
        <p:txBody>
          <a:bodyPr wrap="none" lIns="90488" tIns="44450" rIns="90488" bIns="44450">
            <a:spAutoFit/>
          </a:bodyPr>
          <a:lstStyle/>
          <a:p>
            <a:pPr eaLnBrk="0" hangingPunct="0"/>
            <a:r>
              <a:rPr lang="en-US" sz="2400" b="1">
                <a:solidFill>
                  <a:schemeClr val="bg2"/>
                </a:solidFill>
                <a:latin typeface="Arial" charset="0"/>
              </a:rPr>
              <a:t>DASAR HUKUM</a:t>
            </a:r>
          </a:p>
        </p:txBody>
      </p:sp>
      <p:sp>
        <p:nvSpPr>
          <p:cNvPr id="109580" name="AutoShape 11"/>
          <p:cNvSpPr>
            <a:spLocks noChangeArrowheads="1"/>
          </p:cNvSpPr>
          <p:nvPr/>
        </p:nvSpPr>
        <p:spPr bwMode="auto">
          <a:xfrm>
            <a:off x="567267" y="3056335"/>
            <a:ext cx="2523067" cy="676275"/>
          </a:xfrm>
          <a:prstGeom prst="roundRect">
            <a:avLst>
              <a:gd name="adj" fmla="val 1242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PERATURAN</a:t>
            </a:r>
          </a:p>
          <a:p>
            <a:pPr algn="ctr" eaLnBrk="0" hangingPunct="0"/>
            <a:r>
              <a:rPr lang="en-US" b="1">
                <a:solidFill>
                  <a:srgbClr val="111111"/>
                </a:solidFill>
                <a:latin typeface="Arial" charset="0"/>
              </a:rPr>
              <a:t>PEMERINTAH</a:t>
            </a:r>
          </a:p>
        </p:txBody>
      </p:sp>
      <p:sp>
        <p:nvSpPr>
          <p:cNvPr id="109581" name="AutoShape 12"/>
          <p:cNvSpPr>
            <a:spLocks noChangeArrowheads="1"/>
          </p:cNvSpPr>
          <p:nvPr/>
        </p:nvSpPr>
        <p:spPr bwMode="auto">
          <a:xfrm>
            <a:off x="3310467" y="3056335"/>
            <a:ext cx="2523067" cy="676275"/>
          </a:xfrm>
          <a:prstGeom prst="roundRect">
            <a:avLst>
              <a:gd name="adj" fmla="val 1242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KEPUTUSAN</a:t>
            </a:r>
          </a:p>
          <a:p>
            <a:pPr algn="ctr" eaLnBrk="0" hangingPunct="0"/>
            <a:r>
              <a:rPr lang="en-US" b="1">
                <a:solidFill>
                  <a:srgbClr val="111111"/>
                </a:solidFill>
                <a:latin typeface="Arial" charset="0"/>
              </a:rPr>
              <a:t>MENTERI KEUANGAN</a:t>
            </a:r>
          </a:p>
        </p:txBody>
      </p:sp>
      <p:sp>
        <p:nvSpPr>
          <p:cNvPr id="109582" name="AutoShape 13"/>
          <p:cNvSpPr>
            <a:spLocks noChangeArrowheads="1"/>
          </p:cNvSpPr>
          <p:nvPr/>
        </p:nvSpPr>
        <p:spPr bwMode="auto">
          <a:xfrm>
            <a:off x="6053667" y="3056335"/>
            <a:ext cx="2523067" cy="676275"/>
          </a:xfrm>
          <a:prstGeom prst="roundRect">
            <a:avLst>
              <a:gd name="adj" fmla="val 12421"/>
            </a:avLst>
          </a:prstGeom>
          <a:solidFill>
            <a:srgbClr val="FFCC99"/>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KEPUTUSAN</a:t>
            </a:r>
          </a:p>
          <a:p>
            <a:pPr algn="ctr" eaLnBrk="0" hangingPunct="0"/>
            <a:r>
              <a:rPr lang="en-US" b="1">
                <a:solidFill>
                  <a:srgbClr val="111111"/>
                </a:solidFill>
                <a:latin typeface="Arial" charset="0"/>
              </a:rPr>
              <a:t>DIRJEN PAJAK</a:t>
            </a:r>
          </a:p>
        </p:txBody>
      </p:sp>
      <p:sp>
        <p:nvSpPr>
          <p:cNvPr id="109583" name="AutoShape 14"/>
          <p:cNvSpPr>
            <a:spLocks noChangeArrowheads="1"/>
          </p:cNvSpPr>
          <p:nvPr/>
        </p:nvSpPr>
        <p:spPr bwMode="auto">
          <a:xfrm>
            <a:off x="609600" y="4170760"/>
            <a:ext cx="2525184" cy="1533525"/>
          </a:xfrm>
          <a:prstGeom prst="roundRect">
            <a:avLst>
              <a:gd name="adj" fmla="val 1242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PP No. 29</a:t>
            </a:r>
          </a:p>
          <a:p>
            <a:pPr algn="ctr" eaLnBrk="0" hangingPunct="0"/>
            <a:r>
              <a:rPr lang="en-US" b="1">
                <a:solidFill>
                  <a:srgbClr val="111111"/>
                </a:solidFill>
                <a:latin typeface="Arial" charset="0"/>
              </a:rPr>
              <a:t>TAHUN 1996 jo.</a:t>
            </a:r>
          </a:p>
          <a:p>
            <a:pPr algn="ctr" eaLnBrk="0" hangingPunct="0"/>
            <a:r>
              <a:rPr lang="en-US" b="1">
                <a:solidFill>
                  <a:srgbClr val="111111"/>
                </a:solidFill>
                <a:latin typeface="Arial" charset="0"/>
              </a:rPr>
              <a:t>PP No.5 Tahun 2002</a:t>
            </a:r>
          </a:p>
        </p:txBody>
      </p:sp>
      <p:sp>
        <p:nvSpPr>
          <p:cNvPr id="109584" name="AutoShape 15"/>
          <p:cNvSpPr>
            <a:spLocks noChangeArrowheads="1"/>
          </p:cNvSpPr>
          <p:nvPr/>
        </p:nvSpPr>
        <p:spPr bwMode="auto">
          <a:xfrm>
            <a:off x="3293533" y="4170760"/>
            <a:ext cx="2381251" cy="1533525"/>
          </a:xfrm>
          <a:prstGeom prst="roundRect">
            <a:avLst>
              <a:gd name="adj" fmla="val 1242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No. : 394/</a:t>
            </a:r>
          </a:p>
          <a:p>
            <a:pPr algn="ctr" eaLnBrk="0" hangingPunct="0"/>
            <a:r>
              <a:rPr lang="en-US" b="1">
                <a:solidFill>
                  <a:srgbClr val="111111"/>
                </a:solidFill>
                <a:latin typeface="Arial" charset="0"/>
              </a:rPr>
              <a:t>KMK.04/1994   </a:t>
            </a:r>
          </a:p>
          <a:p>
            <a:pPr algn="ctr" eaLnBrk="0" hangingPunct="0"/>
            <a:r>
              <a:rPr lang="en-US" b="1">
                <a:solidFill>
                  <a:srgbClr val="111111"/>
                </a:solidFill>
                <a:latin typeface="Arial" charset="0"/>
              </a:rPr>
              <a:t>jo.</a:t>
            </a:r>
          </a:p>
          <a:p>
            <a:pPr algn="ctr" eaLnBrk="0" hangingPunct="0"/>
            <a:r>
              <a:rPr lang="en-US" b="1">
                <a:solidFill>
                  <a:srgbClr val="111111"/>
                </a:solidFill>
                <a:latin typeface="Arial" charset="0"/>
              </a:rPr>
              <a:t>No. : 120/</a:t>
            </a:r>
          </a:p>
          <a:p>
            <a:pPr algn="ctr" eaLnBrk="0" hangingPunct="0"/>
            <a:r>
              <a:rPr lang="en-US" b="1">
                <a:solidFill>
                  <a:srgbClr val="111111"/>
                </a:solidFill>
                <a:latin typeface="Arial" charset="0"/>
              </a:rPr>
              <a:t>KMK.03/2002</a:t>
            </a:r>
          </a:p>
        </p:txBody>
      </p:sp>
      <p:sp>
        <p:nvSpPr>
          <p:cNvPr id="109585" name="AutoShape 16"/>
          <p:cNvSpPr>
            <a:spLocks noChangeArrowheads="1"/>
          </p:cNvSpPr>
          <p:nvPr/>
        </p:nvSpPr>
        <p:spPr bwMode="auto">
          <a:xfrm>
            <a:off x="5909733" y="4143375"/>
            <a:ext cx="2929467" cy="1533525"/>
          </a:xfrm>
          <a:prstGeom prst="roundRect">
            <a:avLst>
              <a:gd name="adj" fmla="val 12421"/>
            </a:avLst>
          </a:prstGeom>
          <a:solidFill>
            <a:srgbClr val="FFFFCC"/>
          </a:solidFill>
          <a:ln w="12700">
            <a:solidFill>
              <a:schemeClr val="tx1"/>
            </a:solidFill>
            <a:round/>
            <a:headEnd/>
            <a:tailEnd/>
          </a:ln>
        </p:spPr>
        <p:txBody>
          <a:bodyPr wrap="none" lIns="90488" tIns="44450" rIns="90488" bIns="44450" anchor="ctr"/>
          <a:lstStyle/>
          <a:p>
            <a:pPr algn="ctr" eaLnBrk="0" hangingPunct="0"/>
            <a:r>
              <a:rPr lang="en-US" b="1">
                <a:solidFill>
                  <a:srgbClr val="111111"/>
                </a:solidFill>
                <a:latin typeface="Arial" charset="0"/>
              </a:rPr>
              <a:t>KEP-50/PJ/1996</a:t>
            </a:r>
          </a:p>
          <a:p>
            <a:pPr algn="ctr" eaLnBrk="0" hangingPunct="0"/>
            <a:endParaRPr lang="en-US" b="1">
              <a:solidFill>
                <a:srgbClr val="111111"/>
              </a:solidFill>
              <a:latin typeface="Arial" charset="0"/>
            </a:endParaRPr>
          </a:p>
          <a:p>
            <a:pPr algn="ctr" eaLnBrk="0" hangingPunct="0"/>
            <a:r>
              <a:rPr lang="en-US" b="1">
                <a:solidFill>
                  <a:srgbClr val="111111"/>
                </a:solidFill>
                <a:latin typeface="Arial" charset="0"/>
              </a:rPr>
              <a:t>KEP-227/PJ/2002</a:t>
            </a:r>
          </a:p>
        </p:txBody>
      </p:sp>
      <p:sp>
        <p:nvSpPr>
          <p:cNvPr id="109586" name="Rectangle 17"/>
          <p:cNvSpPr>
            <a:spLocks noChangeArrowheads="1"/>
          </p:cNvSpPr>
          <p:nvPr/>
        </p:nvSpPr>
        <p:spPr bwMode="auto">
          <a:xfrm>
            <a:off x="1778000" y="2480072"/>
            <a:ext cx="5384800" cy="171450"/>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09587" name="AutoShape 18"/>
          <p:cNvSpPr>
            <a:spLocks noChangeArrowheads="1"/>
          </p:cNvSpPr>
          <p:nvPr/>
        </p:nvSpPr>
        <p:spPr bwMode="auto">
          <a:xfrm>
            <a:off x="1574800" y="2480072"/>
            <a:ext cx="609600" cy="51435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88" name="AutoShape 19"/>
          <p:cNvSpPr>
            <a:spLocks noChangeArrowheads="1"/>
          </p:cNvSpPr>
          <p:nvPr/>
        </p:nvSpPr>
        <p:spPr bwMode="auto">
          <a:xfrm>
            <a:off x="4318000" y="2480072"/>
            <a:ext cx="609600" cy="51435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89" name="AutoShape 20"/>
          <p:cNvSpPr>
            <a:spLocks noChangeArrowheads="1"/>
          </p:cNvSpPr>
          <p:nvPr/>
        </p:nvSpPr>
        <p:spPr bwMode="auto">
          <a:xfrm>
            <a:off x="6858000" y="2480072"/>
            <a:ext cx="609600" cy="51435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90" name="Rectangle 21"/>
          <p:cNvSpPr>
            <a:spLocks noChangeArrowheads="1"/>
          </p:cNvSpPr>
          <p:nvPr/>
        </p:nvSpPr>
        <p:spPr bwMode="auto">
          <a:xfrm>
            <a:off x="4419600" y="2308622"/>
            <a:ext cx="406400" cy="22860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91" name="AutoShape 22"/>
          <p:cNvSpPr>
            <a:spLocks noChangeArrowheads="1"/>
          </p:cNvSpPr>
          <p:nvPr/>
        </p:nvSpPr>
        <p:spPr bwMode="auto">
          <a:xfrm>
            <a:off x="1168400" y="3851672"/>
            <a:ext cx="1320800" cy="285750"/>
          </a:xfrm>
          <a:prstGeom prst="downArrow">
            <a:avLst>
              <a:gd name="adj1" fmla="val 75009"/>
              <a:gd name="adj2" fmla="val 6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92" name="AutoShape 23"/>
          <p:cNvSpPr>
            <a:spLocks noChangeArrowheads="1"/>
          </p:cNvSpPr>
          <p:nvPr/>
        </p:nvSpPr>
        <p:spPr bwMode="auto">
          <a:xfrm>
            <a:off x="3911600" y="3851672"/>
            <a:ext cx="1320800" cy="285750"/>
          </a:xfrm>
          <a:prstGeom prst="downArrow">
            <a:avLst>
              <a:gd name="adj1" fmla="val 75009"/>
              <a:gd name="adj2" fmla="val 6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93" name="AutoShape 24"/>
          <p:cNvSpPr>
            <a:spLocks noChangeArrowheads="1"/>
          </p:cNvSpPr>
          <p:nvPr/>
        </p:nvSpPr>
        <p:spPr bwMode="auto">
          <a:xfrm>
            <a:off x="6654800" y="3851672"/>
            <a:ext cx="1320800" cy="285750"/>
          </a:xfrm>
          <a:prstGeom prst="downArrow">
            <a:avLst>
              <a:gd name="adj1" fmla="val 75009"/>
              <a:gd name="adj2" fmla="val 6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09594" name="AutoShape 25"/>
          <p:cNvSpPr>
            <a:spLocks noChangeArrowheads="1"/>
          </p:cNvSpPr>
          <p:nvPr/>
        </p:nvSpPr>
        <p:spPr bwMode="auto">
          <a:xfrm>
            <a:off x="812800" y="381000"/>
            <a:ext cx="7924800" cy="876300"/>
          </a:xfrm>
          <a:prstGeom prst="roundRect">
            <a:avLst>
              <a:gd name="adj" fmla="val 2556"/>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b="1" dirty="0">
                <a:latin typeface="Arial" charset="0"/>
              </a:rPr>
              <a:t>PENGHASILAN DARI PERSEWAAN </a:t>
            </a:r>
          </a:p>
          <a:p>
            <a:pPr algn="ctr" eaLnBrk="0" hangingPunct="0"/>
            <a:r>
              <a:rPr lang="en-US" b="1" dirty="0">
                <a:latin typeface="Arial" charset="0"/>
              </a:rPr>
              <a:t>TANAH DAN/ATAU BANGUNAN</a:t>
            </a:r>
          </a:p>
          <a:p>
            <a:pPr algn="ctr" eaLnBrk="0" hangingPunct="0"/>
            <a:r>
              <a:rPr lang="en-US" b="1" dirty="0">
                <a:latin typeface="Arial" charset="0"/>
              </a:rPr>
              <a:t>    </a:t>
            </a:r>
          </a:p>
        </p:txBody>
      </p:sp>
    </p:spTree>
  </p:cSld>
  <p:clrMapOvr>
    <a:masterClrMapping/>
  </p:clrMapOvr>
  <p:transition spd="slow">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fld id="{015B8B58-8998-400B-A41C-B5902BA95067}" type="slidenum">
              <a:rPr lang="en-US"/>
              <a:pPr/>
              <a:t>40</a:t>
            </a:fld>
            <a:endParaRPr lang="en-US"/>
          </a:p>
        </p:txBody>
      </p:sp>
      <p:pic>
        <p:nvPicPr>
          <p:cNvPr id="146435" name="Picture 2"/>
          <p:cNvPicPr>
            <a:picLocks noChangeAspect="1" noChangeArrowheads="1"/>
          </p:cNvPicPr>
          <p:nvPr/>
        </p:nvPicPr>
        <p:blipFill>
          <a:blip r:embed="rId3" cstate="print">
            <a:lum bright="4000" contrast="-70000"/>
          </a:blip>
          <a:srcRect/>
          <a:stretch>
            <a:fillRect/>
          </a:stretch>
        </p:blipFill>
        <p:spPr bwMode="auto">
          <a:xfrm>
            <a:off x="1" y="1341835"/>
            <a:ext cx="3333751" cy="2505075"/>
          </a:xfrm>
          <a:prstGeom prst="rect">
            <a:avLst/>
          </a:prstGeom>
          <a:noFill/>
          <a:ln w="9525">
            <a:noFill/>
            <a:miter lim="800000"/>
            <a:headEnd/>
            <a:tailEnd/>
          </a:ln>
        </p:spPr>
      </p:pic>
      <p:sp>
        <p:nvSpPr>
          <p:cNvPr id="146436" name="Rectangle 3"/>
          <p:cNvSpPr>
            <a:spLocks noGrp="1" noChangeArrowheads="1"/>
          </p:cNvSpPr>
          <p:nvPr>
            <p:ph type="title"/>
          </p:nvPr>
        </p:nvSpPr>
        <p:spPr>
          <a:xfrm>
            <a:off x="1066800" y="152400"/>
            <a:ext cx="7772400" cy="1143000"/>
          </a:xfrm>
          <a:solidFill>
            <a:schemeClr val="tx2"/>
          </a:solidFill>
        </p:spPr>
        <p:txBody>
          <a:bodyPr/>
          <a:lstStyle/>
          <a:p>
            <a:pPr eaLnBrk="1" hangingPunct="1"/>
            <a:r>
              <a:rPr lang="sv-SE" sz="3600" b="1" smtClean="0">
                <a:solidFill>
                  <a:srgbClr val="111111"/>
                </a:solidFill>
              </a:rPr>
              <a:t>Tidak termasuk </a:t>
            </a:r>
            <a:r>
              <a:rPr lang="id-ID" sz="3600" b="1" smtClean="0">
                <a:solidFill>
                  <a:srgbClr val="111111"/>
                </a:solidFill>
              </a:rPr>
              <a:t/>
            </a:r>
            <a:br>
              <a:rPr lang="id-ID" sz="3600" b="1" smtClean="0">
                <a:solidFill>
                  <a:srgbClr val="111111"/>
                </a:solidFill>
              </a:rPr>
            </a:br>
            <a:r>
              <a:rPr lang="id-ID" sz="3600" b="1" smtClean="0">
                <a:solidFill>
                  <a:srgbClr val="111111"/>
                </a:solidFill>
              </a:rPr>
              <a:t>H</a:t>
            </a:r>
            <a:r>
              <a:rPr lang="sv-SE" sz="3600" b="1" smtClean="0">
                <a:solidFill>
                  <a:srgbClr val="111111"/>
                </a:solidFill>
              </a:rPr>
              <a:t>adiah dan </a:t>
            </a:r>
            <a:r>
              <a:rPr lang="id-ID" sz="3600" b="1" smtClean="0">
                <a:solidFill>
                  <a:srgbClr val="111111"/>
                </a:solidFill>
              </a:rPr>
              <a:t>P</a:t>
            </a:r>
            <a:r>
              <a:rPr lang="sv-SE" sz="3600" b="1" smtClean="0">
                <a:solidFill>
                  <a:srgbClr val="111111"/>
                </a:solidFill>
              </a:rPr>
              <a:t>enghargaan</a:t>
            </a:r>
            <a:r>
              <a:rPr lang="en-US" sz="2800" smtClean="0">
                <a:solidFill>
                  <a:srgbClr val="111111"/>
                </a:solidFill>
              </a:rPr>
              <a:t> </a:t>
            </a:r>
          </a:p>
        </p:txBody>
      </p:sp>
      <p:sp>
        <p:nvSpPr>
          <p:cNvPr id="146437" name="Rectangle 4"/>
          <p:cNvSpPr>
            <a:spLocks noGrp="1" noChangeArrowheads="1"/>
          </p:cNvSpPr>
          <p:nvPr>
            <p:ph type="body" idx="1"/>
          </p:nvPr>
        </p:nvSpPr>
        <p:spPr/>
        <p:txBody>
          <a:bodyPr/>
          <a:lstStyle/>
          <a:p>
            <a:pPr algn="just" eaLnBrk="1" hangingPunct="1">
              <a:lnSpc>
                <a:spcPct val="90000"/>
              </a:lnSpc>
            </a:pPr>
            <a:r>
              <a:rPr lang="sv-SE" sz="2400" b="1" smtClean="0"/>
              <a:t>hadiah langsung dalam penjualan barang atau jasa sepanjang diberikan kepada semua pembeli atau konsu</a:t>
            </a:r>
            <a:r>
              <a:rPr lang="id-ID" sz="2400" b="1" smtClean="0"/>
              <a:t>m</a:t>
            </a:r>
            <a:r>
              <a:rPr lang="sv-SE" sz="2400" b="1" smtClean="0"/>
              <a:t>en akhir</a:t>
            </a:r>
            <a:endParaRPr lang="id-ID" sz="2400" b="1" smtClean="0"/>
          </a:p>
          <a:p>
            <a:pPr algn="just" eaLnBrk="1" hangingPunct="1">
              <a:lnSpc>
                <a:spcPct val="90000"/>
              </a:lnSpc>
              <a:buFont typeface="Wingdings" pitchFamily="2" charset="2"/>
              <a:buNone/>
            </a:pPr>
            <a:r>
              <a:rPr lang="id-ID" sz="2400" b="1" u="sng" smtClean="0"/>
              <a:t>Syarat :</a:t>
            </a:r>
            <a:r>
              <a:rPr lang="sv-SE" sz="2400" b="1" smtClean="0"/>
              <a:t> </a:t>
            </a:r>
            <a:endParaRPr lang="id-ID" sz="2400" b="1" smtClean="0"/>
          </a:p>
          <a:p>
            <a:pPr algn="just" eaLnBrk="1" hangingPunct="1">
              <a:lnSpc>
                <a:spcPct val="90000"/>
              </a:lnSpc>
            </a:pPr>
            <a:r>
              <a:rPr lang="sv-SE" sz="2400" b="1" smtClean="0"/>
              <a:t>tanpa diundi dan </a:t>
            </a:r>
            <a:endParaRPr lang="id-ID" sz="2400" b="1" smtClean="0"/>
          </a:p>
          <a:p>
            <a:pPr algn="just" eaLnBrk="1" hangingPunct="1">
              <a:lnSpc>
                <a:spcPct val="90000"/>
              </a:lnSpc>
            </a:pPr>
            <a:r>
              <a:rPr lang="sv-SE" sz="2400" b="1" smtClean="0"/>
              <a:t>hadiah tersebut diterima langsung oleh konsumen akhir pada saat pembelian barang atau jasa.</a:t>
            </a:r>
            <a:endParaRPr lang="en-US" sz="2400" b="1"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2"/>
          </p:nvPr>
        </p:nvSpPr>
        <p:spPr>
          <a:noFill/>
        </p:spPr>
        <p:txBody>
          <a:bodyPr/>
          <a:lstStyle/>
          <a:p>
            <a:fld id="{EF609E58-4CBD-4F6B-8F00-2584464AAB86}" type="slidenum">
              <a:rPr lang="en-US"/>
              <a:pPr/>
              <a:t>41</a:t>
            </a:fld>
            <a:endParaRPr lang="en-US"/>
          </a:p>
        </p:txBody>
      </p:sp>
      <p:pic>
        <p:nvPicPr>
          <p:cNvPr id="147459" name="Picture 4"/>
          <p:cNvPicPr>
            <a:picLocks noChangeAspect="1" noChangeArrowheads="1"/>
          </p:cNvPicPr>
          <p:nvPr/>
        </p:nvPicPr>
        <p:blipFill>
          <a:blip r:embed="rId2" cstate="print"/>
          <a:srcRect/>
          <a:stretch>
            <a:fillRect/>
          </a:stretch>
        </p:blipFill>
        <p:spPr bwMode="auto">
          <a:xfrm>
            <a:off x="1828800" y="457200"/>
            <a:ext cx="5257800" cy="6324600"/>
          </a:xfrm>
          <a:prstGeom prst="rect">
            <a:avLst/>
          </a:prstGeom>
          <a:noFill/>
          <a:ln w="9525">
            <a:solidFill>
              <a:schemeClr val="tx1"/>
            </a:solidFill>
            <a:miter lim="800000"/>
            <a:headEnd/>
            <a:tailEnd/>
          </a:ln>
        </p:spPr>
      </p:pic>
      <p:sp>
        <p:nvSpPr>
          <p:cNvPr id="147460" name="Text Box 6"/>
          <p:cNvSpPr txBox="1">
            <a:spLocks noChangeArrowheads="1"/>
          </p:cNvSpPr>
          <p:nvPr/>
        </p:nvSpPr>
        <p:spPr bwMode="auto">
          <a:xfrm>
            <a:off x="914400" y="152400"/>
            <a:ext cx="7860551" cy="366767"/>
          </a:xfrm>
          <a:prstGeom prst="rect">
            <a:avLst/>
          </a:prstGeom>
          <a:solidFill>
            <a:srgbClr val="FFFFCC"/>
          </a:solidFill>
          <a:ln w="12700" algn="ctr">
            <a:noFill/>
            <a:miter lim="800000"/>
            <a:headEnd/>
            <a:tailEnd/>
          </a:ln>
        </p:spPr>
        <p:txBody>
          <a:bodyPr wrap="none" lIns="90488" tIns="44450" rIns="90488" bIns="44450">
            <a:spAutoFit/>
          </a:bodyPr>
          <a:lstStyle/>
          <a:p>
            <a:r>
              <a:rPr lang="en-US"/>
              <a:t>Contoh Bukti Potong PPh Pasal 4 Ayat (2) baru (mulai 1-10-2009)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3"/>
          <p:cNvSpPr>
            <a:spLocks noGrp="1"/>
          </p:cNvSpPr>
          <p:nvPr>
            <p:ph type="sldNum" sz="quarter" idx="12"/>
          </p:nvPr>
        </p:nvSpPr>
        <p:spPr>
          <a:noFill/>
        </p:spPr>
        <p:txBody>
          <a:bodyPr/>
          <a:lstStyle/>
          <a:p>
            <a:fld id="{0FF84949-88AC-4A0C-B94B-9704E0ED5888}" type="slidenum">
              <a:rPr lang="en-US"/>
              <a:pPr/>
              <a:t>42</a:t>
            </a:fld>
            <a:endParaRPr lang="en-US"/>
          </a:p>
        </p:txBody>
      </p:sp>
      <p:sp>
        <p:nvSpPr>
          <p:cNvPr id="919554" name="Rectangle 2"/>
          <p:cNvSpPr>
            <a:spLocks noChangeArrowheads="1"/>
          </p:cNvSpPr>
          <p:nvPr/>
        </p:nvSpPr>
        <p:spPr bwMode="auto">
          <a:xfrm>
            <a:off x="1143000" y="685800"/>
            <a:ext cx="6525685" cy="685801"/>
          </a:xfrm>
          <a:prstGeom prst="rect">
            <a:avLst/>
          </a:prstGeom>
          <a:solidFill>
            <a:srgbClr val="C0C0C0"/>
          </a:solidFill>
          <a:ln w="9525">
            <a:solidFill>
              <a:schemeClr val="tx1"/>
            </a:solidFill>
            <a:miter lim="800000"/>
            <a:headEnd/>
            <a:tailEnd/>
          </a:ln>
        </p:spPr>
        <p:txBody>
          <a:bodyPr anchor="ctr" anchorCtr="1"/>
          <a:lstStyle/>
          <a:p>
            <a:pPr marL="838200" indent="-838200">
              <a:defRPr/>
            </a:pPr>
            <a:r>
              <a:rPr lang="en-US" sz="2400" b="1" dirty="0" smtClean="0">
                <a:latin typeface="Arial" charset="0"/>
              </a:rPr>
              <a:t>BUNGA SIMPANAN OLEH KOPERASI</a:t>
            </a:r>
            <a:endParaRPr lang="en-US" sz="2400" b="1" dirty="0">
              <a:solidFill>
                <a:srgbClr val="000000"/>
              </a:solidFill>
              <a:effectLst>
                <a:outerShdw blurRad="38100" dist="38100" dir="2700000" algn="tl">
                  <a:srgbClr val="FFFFFF"/>
                </a:outerShdw>
              </a:effectLst>
              <a:latin typeface="Arial" charset="0"/>
            </a:endParaRPr>
          </a:p>
        </p:txBody>
      </p:sp>
      <p:sp>
        <p:nvSpPr>
          <p:cNvPr id="148484" name="Rectangle 3"/>
          <p:cNvSpPr>
            <a:spLocks noChangeArrowheads="1"/>
          </p:cNvSpPr>
          <p:nvPr/>
        </p:nvSpPr>
        <p:spPr bwMode="auto">
          <a:xfrm>
            <a:off x="141818" y="1524000"/>
            <a:ext cx="8773582" cy="4648200"/>
          </a:xfrm>
          <a:prstGeom prst="rect">
            <a:avLst/>
          </a:prstGeom>
          <a:solidFill>
            <a:srgbClr val="99CCFF"/>
          </a:solidFill>
          <a:ln w="9525">
            <a:solidFill>
              <a:schemeClr val="tx1"/>
            </a:solidFill>
            <a:miter lim="800000"/>
            <a:headEnd/>
            <a:tailEnd/>
          </a:ln>
        </p:spPr>
        <p:txBody>
          <a:bodyPr wrap="none" anchor="ctr"/>
          <a:lstStyle/>
          <a:p>
            <a:pPr marL="342900" indent="-342900" algn="dist"/>
            <a:r>
              <a:rPr lang="en-US" sz="1500" b="1" dirty="0">
                <a:latin typeface="Arial" charset="0"/>
              </a:rPr>
              <a:t>1.   PENGHASILAN BERUPA BUNGA SIMPANAN YG DIBAYARKAN OLEH KOPERASI YG DI</a:t>
            </a:r>
          </a:p>
          <a:p>
            <a:pPr marL="579438" lvl="1" indent="-342900" algn="dist"/>
            <a:r>
              <a:rPr lang="en-US" sz="1500" b="1" dirty="0">
                <a:latin typeface="Arial" charset="0"/>
              </a:rPr>
              <a:t>  DIRIKAN DI INDONESIA KEPADA ANGGOTA KOPERASI ORANG PRIBADI DIKENAI </a:t>
            </a:r>
            <a:r>
              <a:rPr lang="en-US" sz="1500" b="1" dirty="0" err="1">
                <a:latin typeface="Arial" charset="0"/>
              </a:rPr>
              <a:t>PPh</a:t>
            </a:r>
            <a:endParaRPr lang="en-US" sz="1500" b="1" dirty="0">
              <a:latin typeface="Arial" charset="0"/>
            </a:endParaRPr>
          </a:p>
          <a:p>
            <a:pPr marL="579438" lvl="1" indent="-342900" algn="dist"/>
            <a:r>
              <a:rPr lang="en-US" sz="1500" b="1" dirty="0">
                <a:latin typeface="Arial" charset="0"/>
              </a:rPr>
              <a:t>  YG BERSIFAT FINAL;</a:t>
            </a:r>
          </a:p>
          <a:p>
            <a:pPr marL="579438" lvl="1" indent="-342900" algn="dist"/>
            <a:endParaRPr lang="en-US" sz="1500" b="1" dirty="0">
              <a:latin typeface="Arial" charset="0"/>
            </a:endParaRPr>
          </a:p>
          <a:p>
            <a:pPr marL="342900" indent="-342900" algn="dist">
              <a:buFontTx/>
              <a:buAutoNum type="arabicPeriod" startAt="2"/>
            </a:pPr>
            <a:r>
              <a:rPr lang="en-US" sz="1500" b="1" dirty="0">
                <a:latin typeface="Arial" charset="0"/>
              </a:rPr>
              <a:t>TARIF </a:t>
            </a:r>
            <a:r>
              <a:rPr lang="en-US" sz="1500" b="1" dirty="0" err="1">
                <a:latin typeface="Arial" charset="0"/>
              </a:rPr>
              <a:t>PPh</a:t>
            </a:r>
            <a:r>
              <a:rPr lang="en-US" sz="1500" b="1" dirty="0">
                <a:latin typeface="Arial" charset="0"/>
              </a:rPr>
              <a:t> ATAS BUNGA SIMPANAN YG DIBAYARKAN KOPERASI KEPADA ANGGOTA</a:t>
            </a:r>
          </a:p>
          <a:p>
            <a:pPr marL="579438" lvl="1" indent="-342900" algn="dist"/>
            <a:r>
              <a:rPr lang="en-US" sz="1500" b="1" dirty="0">
                <a:latin typeface="Arial" charset="0"/>
              </a:rPr>
              <a:t>  KOPERASI </a:t>
            </a:r>
            <a:r>
              <a:rPr lang="en-US" sz="1500" b="1" dirty="0" smtClean="0">
                <a:latin typeface="Arial" charset="0"/>
              </a:rPr>
              <a:t>ORANG;</a:t>
            </a:r>
          </a:p>
          <a:p>
            <a:pPr marL="579438" lvl="1" indent="-342900" algn="dist"/>
            <a:endParaRPr lang="en-US" sz="1500" b="1" dirty="0" smtClean="0">
              <a:latin typeface="Arial" charset="0"/>
            </a:endParaRPr>
          </a:p>
          <a:p>
            <a:pPr marL="579438" lvl="1" indent="-342900" algn="dist"/>
            <a:endParaRPr lang="en-US" sz="1500" b="1" dirty="0" smtClean="0">
              <a:latin typeface="Arial" charset="0"/>
            </a:endParaRPr>
          </a:p>
          <a:p>
            <a:pPr marL="579438" lvl="1" indent="-342900" algn="dist"/>
            <a:endParaRPr lang="en-US" sz="1500" b="1" dirty="0" smtClean="0">
              <a:latin typeface="Arial" charset="0"/>
            </a:endParaRPr>
          </a:p>
          <a:p>
            <a:pPr marL="579438" lvl="1" indent="-342900" algn="dist"/>
            <a:endParaRPr lang="en-US" sz="1500" b="1" dirty="0" smtClean="0">
              <a:latin typeface="Arial" charset="0"/>
            </a:endParaRPr>
          </a:p>
          <a:p>
            <a:pPr marL="579438" lvl="1" indent="-342900" algn="dist"/>
            <a:endParaRPr lang="en-US" sz="1500" b="1" dirty="0" smtClean="0">
              <a:latin typeface="Arial" charset="0"/>
            </a:endParaRPr>
          </a:p>
          <a:p>
            <a:pPr marL="579438" lvl="1" indent="-342900" algn="dist"/>
            <a:endParaRPr lang="en-US" sz="1500" b="1" dirty="0">
              <a:latin typeface="Arial" charset="0"/>
            </a:endParaRPr>
          </a:p>
          <a:p>
            <a:pPr marL="579438" lvl="1" indent="-342900" algn="dist"/>
            <a:endParaRPr lang="en-US" sz="1500" b="1" dirty="0" smtClean="0">
              <a:latin typeface="Arial" charset="0"/>
            </a:endParaRPr>
          </a:p>
          <a:p>
            <a:pPr marL="579438" lvl="1" indent="-342900" algn="dist"/>
            <a:endParaRPr lang="en-US" sz="1500" b="1" dirty="0">
              <a:latin typeface="Arial" charset="0"/>
            </a:endParaRPr>
          </a:p>
          <a:p>
            <a:pPr marL="342900" indent="-342900" algn="dist">
              <a:buFontTx/>
              <a:buAutoNum type="arabicPeriod" startAt="2"/>
            </a:pPr>
            <a:r>
              <a:rPr lang="en-US" sz="1500" b="1" dirty="0">
                <a:latin typeface="Arial" charset="0"/>
              </a:rPr>
              <a:t>KOPERASI WAJIB MELAKUKAN PEMOTONGAN </a:t>
            </a:r>
            <a:r>
              <a:rPr lang="en-US" sz="1500" b="1" dirty="0" err="1">
                <a:latin typeface="Arial" charset="0"/>
              </a:rPr>
              <a:t>PPh</a:t>
            </a:r>
            <a:r>
              <a:rPr lang="en-US" sz="1500" b="1" dirty="0">
                <a:latin typeface="Arial" charset="0"/>
              </a:rPr>
              <a:t> YG BERSIFAT FINAL ATAS </a:t>
            </a:r>
          </a:p>
          <a:p>
            <a:pPr marL="579438" lvl="1" indent="-342900" algn="dist"/>
            <a:r>
              <a:rPr lang="en-US" sz="1500" b="1" dirty="0">
                <a:latin typeface="Arial" charset="0"/>
              </a:rPr>
              <a:t>  PEMBAYARAN BUNGA SIMPANAN KEPADA ANGGOTA KOPERASI ORANG PRIBADI.</a:t>
            </a:r>
          </a:p>
          <a:p>
            <a:pPr marL="342900" indent="-342900" algn="dist"/>
            <a:r>
              <a:rPr lang="en-US" sz="1500" b="1" dirty="0">
                <a:latin typeface="Arial" charset="0"/>
              </a:rPr>
              <a:t> </a:t>
            </a:r>
          </a:p>
        </p:txBody>
      </p:sp>
      <p:pic>
        <p:nvPicPr>
          <p:cNvPr id="148486" name="Picture 62" descr="Depkeu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9751" y="685800"/>
            <a:ext cx="493183" cy="457200"/>
          </a:xfrm>
          <a:prstGeom prst="rect">
            <a:avLst/>
          </a:prstGeom>
          <a:noFill/>
          <a:ln w="9525">
            <a:noFill/>
            <a:miter lim="800000"/>
            <a:headEnd/>
            <a:tailEnd/>
          </a:ln>
        </p:spPr>
      </p:pic>
      <p:pic>
        <p:nvPicPr>
          <p:cNvPr id="145410" name="Picture 2"/>
          <p:cNvPicPr>
            <a:picLocks noChangeAspect="1" noChangeArrowheads="1"/>
          </p:cNvPicPr>
          <p:nvPr/>
        </p:nvPicPr>
        <p:blipFill>
          <a:blip r:embed="rId3" cstate="print"/>
          <a:srcRect l="3333" t="24889" r="9444" b="24444"/>
          <a:stretch>
            <a:fillRect/>
          </a:stretch>
        </p:blipFill>
        <p:spPr bwMode="auto">
          <a:xfrm>
            <a:off x="2514600" y="3200400"/>
            <a:ext cx="5037221"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2"/>
          </p:nvPr>
        </p:nvSpPr>
        <p:spPr>
          <a:noFill/>
        </p:spPr>
        <p:txBody>
          <a:bodyPr/>
          <a:lstStyle/>
          <a:p>
            <a:fld id="{7BCD57FC-012A-4A6D-A9A7-EF4EC058684F}" type="slidenum">
              <a:rPr lang="en-US"/>
              <a:pPr/>
              <a:t>43</a:t>
            </a:fld>
            <a:endParaRPr lang="en-US"/>
          </a:p>
        </p:txBody>
      </p:sp>
      <p:pic>
        <p:nvPicPr>
          <p:cNvPr id="149510" name="Picture 62" descr="Depkeu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9751" y="685800"/>
            <a:ext cx="493183" cy="457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17222" t="13333" r="16111" b="10222"/>
          <a:stretch>
            <a:fillRect/>
          </a:stretch>
        </p:blipFill>
        <p:spPr bwMode="auto">
          <a:xfrm>
            <a:off x="0" y="0"/>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3"/>
          <p:cNvSpPr>
            <a:spLocks noGrp="1"/>
          </p:cNvSpPr>
          <p:nvPr>
            <p:ph type="sldNum" sz="quarter" idx="12"/>
          </p:nvPr>
        </p:nvSpPr>
        <p:spPr>
          <a:noFill/>
        </p:spPr>
        <p:txBody>
          <a:bodyPr/>
          <a:lstStyle/>
          <a:p>
            <a:fld id="{448FBD48-8403-4161-954B-E846FA20489C}" type="slidenum">
              <a:rPr lang="en-US"/>
              <a:pPr/>
              <a:t>44</a:t>
            </a:fld>
            <a:endParaRPr lang="en-US"/>
          </a:p>
        </p:txBody>
      </p:sp>
      <p:sp>
        <p:nvSpPr>
          <p:cNvPr id="919554" name="Rectangle 2"/>
          <p:cNvSpPr>
            <a:spLocks noChangeArrowheads="1"/>
          </p:cNvSpPr>
          <p:nvPr/>
        </p:nvSpPr>
        <p:spPr bwMode="auto">
          <a:xfrm>
            <a:off x="1219200" y="381000"/>
            <a:ext cx="6449485" cy="990601"/>
          </a:xfrm>
          <a:prstGeom prst="rect">
            <a:avLst/>
          </a:prstGeom>
          <a:solidFill>
            <a:srgbClr val="C0C0C0"/>
          </a:solidFill>
          <a:ln w="9525">
            <a:solidFill>
              <a:schemeClr val="tx1"/>
            </a:solidFill>
            <a:miter lim="800000"/>
            <a:headEnd/>
            <a:tailEnd/>
          </a:ln>
        </p:spPr>
        <p:txBody>
          <a:bodyPr anchor="ctr" anchorCtr="1"/>
          <a:lstStyle/>
          <a:p>
            <a:pPr marL="838200" indent="-838200">
              <a:defRPr/>
            </a:pPr>
            <a:r>
              <a:rPr lang="fi-FI" sz="2400" b="1" dirty="0" smtClean="0">
                <a:latin typeface="Arial" charset="0"/>
              </a:rPr>
              <a:t>TRANSAKSI DERIVATIF BERUPA KONTRAK BERJANGKA</a:t>
            </a:r>
            <a:endParaRPr lang="en-US" sz="2400" b="1" dirty="0">
              <a:solidFill>
                <a:srgbClr val="000000"/>
              </a:solidFill>
              <a:effectLst>
                <a:outerShdw blurRad="38100" dist="38100" dir="2700000" algn="tl">
                  <a:srgbClr val="FFFFFF"/>
                </a:outerShdw>
              </a:effectLst>
              <a:latin typeface="Arial" charset="0"/>
            </a:endParaRPr>
          </a:p>
        </p:txBody>
      </p:sp>
      <p:sp>
        <p:nvSpPr>
          <p:cNvPr id="150532" name="Rectangle 3"/>
          <p:cNvSpPr>
            <a:spLocks noChangeArrowheads="1"/>
          </p:cNvSpPr>
          <p:nvPr/>
        </p:nvSpPr>
        <p:spPr bwMode="auto">
          <a:xfrm>
            <a:off x="69851" y="1524000"/>
            <a:ext cx="9004300" cy="4648200"/>
          </a:xfrm>
          <a:prstGeom prst="rect">
            <a:avLst/>
          </a:prstGeom>
          <a:solidFill>
            <a:srgbClr val="99CCFF"/>
          </a:solidFill>
          <a:ln w="9525">
            <a:solidFill>
              <a:schemeClr val="tx1"/>
            </a:solidFill>
            <a:miter lim="800000"/>
            <a:headEnd/>
            <a:tailEnd/>
          </a:ln>
        </p:spPr>
        <p:txBody>
          <a:bodyPr wrap="none" anchor="ctr"/>
          <a:lstStyle/>
          <a:p>
            <a:pPr marL="342900" indent="-342900" algn="dist">
              <a:buFontTx/>
              <a:buAutoNum type="arabicPeriod"/>
            </a:pPr>
            <a:r>
              <a:rPr lang="fi-FI" sz="1600" b="1" dirty="0">
                <a:latin typeface="Arial" charset="0"/>
              </a:rPr>
              <a:t>PENGHASILAN YANG DITERIMA DAN/ATAU DIPEROLEH ORANG PRIBADI ATAU</a:t>
            </a:r>
          </a:p>
          <a:p>
            <a:pPr marL="579438" lvl="1" indent="-342900" algn="dist"/>
            <a:r>
              <a:rPr lang="fi-FI" sz="1600" b="1" dirty="0">
                <a:latin typeface="Arial" charset="0"/>
              </a:rPr>
              <a:t>  BADAN DARI TRANSAKSI DERIVATIF BERUPA KONTRAK BERJANGKA YANG </a:t>
            </a:r>
          </a:p>
          <a:p>
            <a:pPr marL="579438" lvl="1" indent="-342900" algn="dist"/>
            <a:r>
              <a:rPr lang="fi-FI" sz="1600" b="1" dirty="0">
                <a:latin typeface="Arial" charset="0"/>
              </a:rPr>
              <a:t>  DIPERDAGANGKAN DI BURSA DIKENAI PAJAK PENGHASILAN YANG BERSIFAT</a:t>
            </a:r>
          </a:p>
          <a:p>
            <a:pPr marL="579438" lvl="1" indent="-342900" algn="dist"/>
            <a:r>
              <a:rPr lang="fi-FI" sz="1600" b="1" dirty="0">
                <a:latin typeface="Arial" charset="0"/>
              </a:rPr>
              <a:t>  FINAL</a:t>
            </a:r>
            <a:r>
              <a:rPr lang="en-US" sz="1600" dirty="0">
                <a:latin typeface="Arial" charset="0"/>
              </a:rPr>
              <a:t> </a:t>
            </a:r>
            <a:r>
              <a:rPr lang="en-US" sz="1500" b="1" dirty="0">
                <a:latin typeface="Arial" charset="0"/>
              </a:rPr>
              <a:t>;</a:t>
            </a:r>
          </a:p>
          <a:p>
            <a:pPr marL="579438" lvl="1" indent="-342900" algn="dist"/>
            <a:endParaRPr lang="en-US" sz="1500" b="1" dirty="0">
              <a:latin typeface="Arial" charset="0"/>
            </a:endParaRPr>
          </a:p>
          <a:p>
            <a:pPr marL="342900" indent="-342900" algn="dist">
              <a:buFont typeface="Symbol" pitchFamily="18" charset="2"/>
              <a:buAutoNum type="arabicPeriod" startAt="2"/>
            </a:pPr>
            <a:r>
              <a:rPr lang="fi-FI" sz="1600" b="1" dirty="0">
                <a:latin typeface="Arial" charset="0"/>
              </a:rPr>
              <a:t>BESARNYA PAJAK PENGHASILAN ADALAH SEBESAR 2,5% DARI MARGIN AWAL.</a:t>
            </a:r>
            <a:r>
              <a:rPr lang="en-US" sz="1500" b="1" dirty="0">
                <a:latin typeface="Arial" charset="0"/>
              </a:rPr>
              <a:t>;</a:t>
            </a:r>
          </a:p>
          <a:p>
            <a:pPr marL="579438" lvl="1" indent="-342900" algn="dist"/>
            <a:endParaRPr lang="en-US" sz="1500" b="1" dirty="0">
              <a:latin typeface="Arial" charset="0"/>
            </a:endParaRPr>
          </a:p>
          <a:p>
            <a:pPr marL="342900" indent="-342900" algn="dist">
              <a:buFont typeface="Symbol" pitchFamily="18" charset="2"/>
              <a:buAutoNum type="arabicPeriod" startAt="2"/>
            </a:pPr>
            <a:r>
              <a:rPr lang="fi-FI" sz="1600" b="1" dirty="0">
                <a:latin typeface="Arial" charset="0"/>
              </a:rPr>
              <a:t>TRANSAKSI DERIVATIF ADALAH TRANSAKSI YANG DIDASARI PADA KONTRAK</a:t>
            </a:r>
          </a:p>
          <a:p>
            <a:pPr marL="579438" lvl="1" indent="-342900" algn="dist">
              <a:buFont typeface="Symbol" pitchFamily="18" charset="2"/>
              <a:buNone/>
            </a:pPr>
            <a:r>
              <a:rPr lang="fi-FI" sz="1600" b="1" dirty="0">
                <a:latin typeface="Arial" charset="0"/>
              </a:rPr>
              <a:t>  ATAU PERJANJIAN PEMBAYARAN YANG NILAINYA MERUPAKAN TURUNAN </a:t>
            </a:r>
          </a:p>
          <a:p>
            <a:pPr marL="579438" lvl="1" indent="-342900" algn="dist">
              <a:buFont typeface="Symbol" pitchFamily="18" charset="2"/>
              <a:buNone/>
            </a:pPr>
            <a:r>
              <a:rPr lang="fi-FI" sz="1600" b="1" dirty="0">
                <a:latin typeface="Arial" charset="0"/>
              </a:rPr>
              <a:t>  DARI NILAI INSTRUMEN YANG MENDASARI SEPERTI SUKU BUNGA, NILAI TUKAR,</a:t>
            </a:r>
          </a:p>
          <a:p>
            <a:pPr marL="579438" lvl="1" indent="-342900" algn="dist">
              <a:buFont typeface="Symbol" pitchFamily="18" charset="2"/>
              <a:buNone/>
            </a:pPr>
            <a:r>
              <a:rPr lang="fi-FI" sz="1600" b="1" dirty="0">
                <a:latin typeface="Arial" charset="0"/>
              </a:rPr>
              <a:t>  KOMODITI, EKUITI DAN INDEKS BAIK YANG DIIKUTI DENGAN PERGERAKAN</a:t>
            </a:r>
          </a:p>
          <a:p>
            <a:pPr marL="579438" lvl="1" indent="-342900" algn="dist">
              <a:buFont typeface="Symbol" pitchFamily="18" charset="2"/>
              <a:buNone/>
            </a:pPr>
            <a:r>
              <a:rPr lang="fi-FI" sz="1600" b="1" dirty="0">
                <a:latin typeface="Arial" charset="0"/>
              </a:rPr>
              <a:t>  MAUPUN TANPA PERGERAKAN DANA ATAU INSTRUMEN;</a:t>
            </a:r>
          </a:p>
          <a:p>
            <a:pPr marL="579438" lvl="1" indent="-342900" algn="dist">
              <a:buFont typeface="Symbol" pitchFamily="18" charset="2"/>
              <a:buNone/>
            </a:pPr>
            <a:endParaRPr lang="fi-FI" sz="1600" b="1" dirty="0">
              <a:latin typeface="Arial" charset="0"/>
            </a:endParaRPr>
          </a:p>
          <a:p>
            <a:pPr marL="342900" indent="-342900" algn="dist">
              <a:buFont typeface="Symbol" pitchFamily="18" charset="2"/>
              <a:buAutoNum type="arabicPeriod" startAt="2"/>
            </a:pPr>
            <a:r>
              <a:rPr lang="fi-FI" sz="1600" b="1" dirty="0">
                <a:latin typeface="Arial" charset="0"/>
              </a:rPr>
              <a:t>KONTRAK BERJANGKA ADALAH SUATU PERJANJIAN TERMASUK KONTRAK </a:t>
            </a:r>
          </a:p>
          <a:p>
            <a:pPr marL="342900" indent="-342900" algn="dist">
              <a:buFont typeface="Symbol" pitchFamily="18" charset="2"/>
              <a:buNone/>
            </a:pPr>
            <a:r>
              <a:rPr lang="fi-FI" sz="1600" b="1" dirty="0">
                <a:latin typeface="Arial" charset="0"/>
              </a:rPr>
              <a:t>      STANDAR UNTUK MEMBELI ATAU MENJUAL SEJUMLAH EFEK ATAU KOMODITI</a:t>
            </a:r>
          </a:p>
          <a:p>
            <a:pPr marL="342900" indent="-342900" algn="dist">
              <a:buFont typeface="Symbol" pitchFamily="18" charset="2"/>
              <a:buNone/>
            </a:pPr>
            <a:r>
              <a:rPr lang="fi-FI" sz="1600" b="1" dirty="0">
                <a:latin typeface="Arial" charset="0"/>
              </a:rPr>
              <a:t>     YANG JUMLAH, MUTU, JENIS, TEMPAT, DAN WAKTU PENYERAHAN DI KEMUDIAN</a:t>
            </a:r>
          </a:p>
          <a:p>
            <a:pPr marL="342900" indent="-342900" algn="dist">
              <a:buFont typeface="Symbol" pitchFamily="18" charset="2"/>
              <a:buNone/>
            </a:pPr>
            <a:r>
              <a:rPr lang="fi-FI" sz="1600" b="1" dirty="0">
                <a:latin typeface="Arial" charset="0"/>
              </a:rPr>
              <a:t>      HARI TELAH DITETAPKAN</a:t>
            </a:r>
            <a:r>
              <a:rPr lang="en-US" sz="1600" dirty="0">
                <a:latin typeface="Arial" charset="0"/>
              </a:rPr>
              <a:t> </a:t>
            </a:r>
            <a:r>
              <a:rPr lang="en-US" sz="1500" b="1" dirty="0">
                <a:latin typeface="Arial" charset="0"/>
              </a:rPr>
              <a:t> </a:t>
            </a:r>
          </a:p>
        </p:txBody>
      </p:sp>
      <p:pic>
        <p:nvPicPr>
          <p:cNvPr id="150534" name="Picture 62" descr="DepkeuLogo"/>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159751" y="685800"/>
            <a:ext cx="493183"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3"/>
          <p:cNvSpPr>
            <a:spLocks noGrp="1"/>
          </p:cNvSpPr>
          <p:nvPr>
            <p:ph type="sldNum" sz="quarter" idx="12"/>
          </p:nvPr>
        </p:nvSpPr>
        <p:spPr>
          <a:noFill/>
        </p:spPr>
        <p:txBody>
          <a:bodyPr/>
          <a:lstStyle/>
          <a:p>
            <a:fld id="{AC96F81C-8CC9-4D5A-90B5-33292D7D3010}" type="slidenum">
              <a:rPr lang="en-US"/>
              <a:pPr/>
              <a:t>45</a:t>
            </a:fld>
            <a:endParaRPr lang="en-US"/>
          </a:p>
        </p:txBody>
      </p:sp>
      <p:grpSp>
        <p:nvGrpSpPr>
          <p:cNvPr id="151555" name="Group 8"/>
          <p:cNvGrpSpPr>
            <a:grpSpLocks/>
          </p:cNvGrpSpPr>
          <p:nvPr/>
        </p:nvGrpSpPr>
        <p:grpSpPr bwMode="auto">
          <a:xfrm rot="20700000">
            <a:off x="381001" y="2118123"/>
            <a:ext cx="1502833" cy="1764506"/>
            <a:chOff x="106696762" y="88416829"/>
            <a:chExt cx="1068672" cy="1108091"/>
          </a:xfrm>
        </p:grpSpPr>
        <p:sp>
          <p:nvSpPr>
            <p:cNvPr id="151562" name="Rectangle 9" hidden="1"/>
            <p:cNvSpPr>
              <a:spLocks noChangeArrowheads="1" noChangeShapeType="1"/>
            </p:cNvSpPr>
            <p:nvPr/>
          </p:nvSpPr>
          <p:spPr bwMode="auto">
            <a:xfrm>
              <a:off x="106696762" y="88416829"/>
              <a:ext cx="1068672" cy="1108091"/>
            </a:xfrm>
            <a:prstGeom prst="rect">
              <a:avLst/>
            </a:prstGeom>
            <a:solidFill>
              <a:srgbClr val="FFFFFF"/>
            </a:solidFill>
            <a:ln w="0" algn="ctr">
              <a:noFill/>
              <a:miter lim="800000"/>
              <a:headEnd/>
              <a:tailEnd/>
            </a:ln>
          </p:spPr>
          <p:txBody>
            <a:bodyPr lIns="36576" tIns="36576" rIns="36576" bIns="36576"/>
            <a:lstStyle/>
            <a:p>
              <a:pPr algn="ctr"/>
              <a:endParaRPr lang="en-US">
                <a:latin typeface="Arial" charset="0"/>
              </a:endParaRPr>
            </a:p>
          </p:txBody>
        </p:sp>
        <p:sp>
          <p:nvSpPr>
            <p:cNvPr id="151563" name="Rectangle 10"/>
            <p:cNvSpPr>
              <a:spLocks noChangeArrowheads="1" noChangeShapeType="1"/>
            </p:cNvSpPr>
            <p:nvPr/>
          </p:nvSpPr>
          <p:spPr bwMode="auto">
            <a:xfrm>
              <a:off x="107122879" y="88882371"/>
              <a:ext cx="642548" cy="642547"/>
            </a:xfrm>
            <a:prstGeom prst="rect">
              <a:avLst/>
            </a:prstGeom>
            <a:gradFill rotWithShape="1">
              <a:gsLst>
                <a:gs pos="0">
                  <a:srgbClr val="6699CC"/>
                </a:gs>
                <a:gs pos="100000">
                  <a:srgbClr val="FFFFFF"/>
                </a:gs>
              </a:gsLst>
              <a:lin ang="2700000" scaled="1"/>
            </a:gradFill>
            <a:ln w="0" algn="ctr">
              <a:noFill/>
              <a:miter lim="800000"/>
              <a:headEnd/>
              <a:tailEnd/>
            </a:ln>
          </p:spPr>
          <p:txBody>
            <a:bodyPr lIns="36576" tIns="36576" rIns="36576" bIns="36576"/>
            <a:lstStyle/>
            <a:p>
              <a:pPr algn="ctr"/>
              <a:endParaRPr lang="en-US">
                <a:latin typeface="Arial" charset="0"/>
              </a:endParaRPr>
            </a:p>
          </p:txBody>
        </p:sp>
        <p:sp>
          <p:nvSpPr>
            <p:cNvPr id="151564" name="Rectangle 11"/>
            <p:cNvSpPr>
              <a:spLocks noChangeArrowheads="1" noChangeShapeType="1"/>
            </p:cNvSpPr>
            <p:nvPr/>
          </p:nvSpPr>
          <p:spPr bwMode="auto">
            <a:xfrm>
              <a:off x="106915147" y="88416833"/>
              <a:ext cx="508683" cy="481907"/>
            </a:xfrm>
            <a:prstGeom prst="rect">
              <a:avLst/>
            </a:prstGeom>
            <a:gradFill rotWithShape="1">
              <a:gsLst>
                <a:gs pos="0">
                  <a:srgbClr val="E6CCCC"/>
                </a:gs>
                <a:gs pos="100000">
                  <a:srgbClr val="FFFFFF"/>
                </a:gs>
              </a:gsLst>
              <a:lin ang="18900000" scaled="1"/>
            </a:gradFill>
            <a:ln w="0" algn="ctr">
              <a:noFill/>
              <a:miter lim="800000"/>
              <a:headEnd/>
              <a:tailEnd/>
            </a:ln>
          </p:spPr>
          <p:txBody>
            <a:bodyPr lIns="36576" tIns="36576" rIns="36576" bIns="36576"/>
            <a:lstStyle/>
            <a:p>
              <a:pPr algn="ctr"/>
              <a:endParaRPr lang="en-US">
                <a:latin typeface="Arial" charset="0"/>
              </a:endParaRPr>
            </a:p>
          </p:txBody>
        </p:sp>
        <p:sp>
          <p:nvSpPr>
            <p:cNvPr id="151565" name="Rectangle 12"/>
            <p:cNvSpPr>
              <a:spLocks noChangeArrowheads="1" noChangeShapeType="1"/>
            </p:cNvSpPr>
            <p:nvPr/>
          </p:nvSpPr>
          <p:spPr bwMode="auto">
            <a:xfrm>
              <a:off x="106696765" y="88835556"/>
              <a:ext cx="428360" cy="428361"/>
            </a:xfrm>
            <a:prstGeom prst="rect">
              <a:avLst/>
            </a:prstGeom>
            <a:gradFill rotWithShape="1">
              <a:gsLst>
                <a:gs pos="0">
                  <a:srgbClr val="FFFFFF"/>
                </a:gs>
                <a:gs pos="100000">
                  <a:srgbClr val="800000"/>
                </a:gs>
              </a:gsLst>
              <a:lin ang="18900000" scaled="1"/>
            </a:gradFill>
            <a:ln w="0" algn="ctr">
              <a:noFill/>
              <a:miter lim="800000"/>
              <a:headEnd/>
              <a:tailEnd/>
            </a:ln>
          </p:spPr>
          <p:txBody>
            <a:bodyPr lIns="36576" tIns="36576" rIns="36576" bIns="36576"/>
            <a:lstStyle/>
            <a:p>
              <a:pPr algn="ctr"/>
              <a:endParaRPr lang="en-US">
                <a:latin typeface="Arial" charset="0"/>
              </a:endParaRPr>
            </a:p>
          </p:txBody>
        </p:sp>
      </p:grpSp>
      <p:grpSp>
        <p:nvGrpSpPr>
          <p:cNvPr id="151556" name="Group 13"/>
          <p:cNvGrpSpPr>
            <a:grpSpLocks/>
          </p:cNvGrpSpPr>
          <p:nvPr/>
        </p:nvGrpSpPr>
        <p:grpSpPr bwMode="auto">
          <a:xfrm>
            <a:off x="706968" y="2146698"/>
            <a:ext cx="7355417" cy="1739503"/>
            <a:chOff x="637" y="1266"/>
            <a:chExt cx="4634" cy="1096"/>
          </a:xfrm>
        </p:grpSpPr>
        <p:sp>
          <p:nvSpPr>
            <p:cNvPr id="151560" name="Line 14"/>
            <p:cNvSpPr>
              <a:spLocks noChangeShapeType="1"/>
            </p:cNvSpPr>
            <p:nvPr/>
          </p:nvSpPr>
          <p:spPr bwMode="auto">
            <a:xfrm>
              <a:off x="637" y="2068"/>
              <a:ext cx="4634" cy="0"/>
            </a:xfrm>
            <a:prstGeom prst="line">
              <a:avLst/>
            </a:prstGeom>
            <a:noFill/>
            <a:ln w="25400" algn="ctr">
              <a:solidFill>
                <a:srgbClr val="000000"/>
              </a:solidFill>
              <a:round/>
              <a:headEnd/>
              <a:tailEnd/>
            </a:ln>
          </p:spPr>
          <p:txBody>
            <a:bodyPr lIns="36576" tIns="36576" rIns="36576" bIns="36576"/>
            <a:lstStyle/>
            <a:p>
              <a:endParaRPr lang="en-US"/>
            </a:p>
          </p:txBody>
        </p:sp>
        <p:sp>
          <p:nvSpPr>
            <p:cNvPr id="151561" name="Line 15"/>
            <p:cNvSpPr>
              <a:spLocks noChangeShapeType="1"/>
            </p:cNvSpPr>
            <p:nvPr/>
          </p:nvSpPr>
          <p:spPr bwMode="auto">
            <a:xfrm flipH="1">
              <a:off x="1239" y="1266"/>
              <a:ext cx="0" cy="1096"/>
            </a:xfrm>
            <a:prstGeom prst="line">
              <a:avLst/>
            </a:prstGeom>
            <a:noFill/>
            <a:ln w="38100" algn="ctr">
              <a:solidFill>
                <a:srgbClr val="000000"/>
              </a:solidFill>
              <a:round/>
              <a:headEnd/>
              <a:tailEnd/>
            </a:ln>
          </p:spPr>
          <p:txBody>
            <a:bodyPr lIns="36576" tIns="36576" rIns="36576" bIns="36576"/>
            <a:lstStyle/>
            <a:p>
              <a:endParaRPr lang="en-US"/>
            </a:p>
          </p:txBody>
        </p:sp>
      </p:grpSp>
      <p:pic>
        <p:nvPicPr>
          <p:cNvPr id="151557" name="Picture 16" descr="Depkeu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2584" y="2600325"/>
            <a:ext cx="736600" cy="684610"/>
          </a:xfrm>
          <a:prstGeom prst="rect">
            <a:avLst/>
          </a:prstGeom>
          <a:noFill/>
          <a:ln w="9525" algn="ctr">
            <a:noFill/>
            <a:miter lim="800000"/>
            <a:headEnd/>
            <a:tailEnd/>
          </a:ln>
        </p:spPr>
      </p:pic>
      <p:sp>
        <p:nvSpPr>
          <p:cNvPr id="151558" name="WordArt 17"/>
          <p:cNvSpPr>
            <a:spLocks noChangeArrowheads="1" noChangeShapeType="1" noTextEdit="1"/>
          </p:cNvSpPr>
          <p:nvPr/>
        </p:nvSpPr>
        <p:spPr bwMode="auto">
          <a:xfrm>
            <a:off x="1905000" y="2438401"/>
            <a:ext cx="6030384" cy="775097"/>
          </a:xfrm>
          <a:prstGeom prst="rect">
            <a:avLst/>
          </a:prstGeom>
        </p:spPr>
        <p:txBody>
          <a:bodyPr wrap="none" fromWordArt="1">
            <a:prstTxWarp prst="textPlain">
              <a:avLst>
                <a:gd name="adj" fmla="val 50000"/>
              </a:avLst>
            </a:prstTxWarp>
          </a:bodyPr>
          <a:lstStyle/>
          <a:p>
            <a:pPr algn="ctr"/>
            <a:r>
              <a:rPr lang="en-US" sz="3600" kern="10">
                <a:ln w="15875">
                  <a:solidFill>
                    <a:srgbClr val="008080"/>
                  </a:solidFill>
                  <a:round/>
                  <a:headEnd/>
                  <a:tailEnd/>
                </a:ln>
                <a:solidFill>
                  <a:srgbClr val="3366FF"/>
                </a:solidFill>
                <a:latin typeface="Rockwell"/>
              </a:rPr>
              <a:t>Terima Kasih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p:spPr>
        <p:txBody>
          <a:bodyPr/>
          <a:lstStyle/>
          <a:p>
            <a:fld id="{B866E066-2C11-44CE-AF63-0688EEC21A88}" type="slidenum">
              <a:rPr lang="en-US"/>
              <a:pPr/>
              <a:t>5</a:t>
            </a:fld>
            <a:endParaRPr lang="en-US"/>
          </a:p>
        </p:txBody>
      </p:sp>
      <p:sp>
        <p:nvSpPr>
          <p:cNvPr id="110595" name="AutoShape 2"/>
          <p:cNvSpPr>
            <a:spLocks noChangeArrowheads="1"/>
          </p:cNvSpPr>
          <p:nvPr/>
        </p:nvSpPr>
        <p:spPr bwMode="auto">
          <a:xfrm>
            <a:off x="764118" y="2709863"/>
            <a:ext cx="2286950" cy="428303"/>
          </a:xfrm>
          <a:prstGeom prst="roundRect">
            <a:avLst>
              <a:gd name="adj" fmla="val 12421"/>
            </a:avLst>
          </a:prstGeom>
          <a:solidFill>
            <a:srgbClr val="CCFFCC"/>
          </a:solidFill>
          <a:ln w="12700">
            <a:solidFill>
              <a:schemeClr val="tx1"/>
            </a:solidFill>
            <a:round/>
            <a:headEnd/>
            <a:tailEnd/>
          </a:ln>
        </p:spPr>
        <p:txBody>
          <a:bodyPr wrap="none" lIns="90488" tIns="44450" rIns="90488" bIns="44450">
            <a:spAutoFit/>
          </a:bodyPr>
          <a:lstStyle/>
          <a:p>
            <a:pPr eaLnBrk="0" hangingPunct="0"/>
            <a:r>
              <a:rPr lang="en-US" sz="2000" b="1">
                <a:solidFill>
                  <a:schemeClr val="bg2"/>
                </a:solidFill>
                <a:latin typeface="Arial" charset="0"/>
              </a:rPr>
              <a:t>ORANG PRIBADI</a:t>
            </a:r>
          </a:p>
        </p:txBody>
      </p:sp>
      <p:sp>
        <p:nvSpPr>
          <p:cNvPr id="110596" name="AutoShape 3"/>
          <p:cNvSpPr>
            <a:spLocks noChangeArrowheads="1"/>
          </p:cNvSpPr>
          <p:nvPr/>
        </p:nvSpPr>
        <p:spPr bwMode="auto">
          <a:xfrm>
            <a:off x="5867400" y="2711054"/>
            <a:ext cx="2362200" cy="428303"/>
          </a:xfrm>
          <a:prstGeom prst="roundRect">
            <a:avLst>
              <a:gd name="adj" fmla="val 12421"/>
            </a:avLst>
          </a:prstGeom>
          <a:solidFill>
            <a:srgbClr val="CCFFCC"/>
          </a:solidFill>
          <a:ln w="12700">
            <a:solidFill>
              <a:schemeClr val="tx1"/>
            </a:solidFill>
            <a:round/>
            <a:headEnd/>
            <a:tailEnd/>
          </a:ln>
        </p:spPr>
        <p:txBody>
          <a:bodyPr lIns="90488" tIns="44450" rIns="90488" bIns="44450">
            <a:spAutoFit/>
          </a:bodyPr>
          <a:lstStyle/>
          <a:p>
            <a:pPr algn="ctr" eaLnBrk="0" hangingPunct="0"/>
            <a:r>
              <a:rPr lang="en-US" sz="2000" b="1">
                <a:solidFill>
                  <a:schemeClr val="bg2"/>
                </a:solidFill>
                <a:latin typeface="Arial" charset="0"/>
              </a:rPr>
              <a:t>BADAN</a:t>
            </a:r>
          </a:p>
        </p:txBody>
      </p:sp>
      <p:sp>
        <p:nvSpPr>
          <p:cNvPr id="110597" name="AutoShape 4"/>
          <p:cNvSpPr>
            <a:spLocks noChangeArrowheads="1"/>
          </p:cNvSpPr>
          <p:nvPr/>
        </p:nvSpPr>
        <p:spPr bwMode="auto">
          <a:xfrm>
            <a:off x="2726267" y="3451623"/>
            <a:ext cx="3654523" cy="693574"/>
          </a:xfrm>
          <a:prstGeom prst="roundRect">
            <a:avLst>
              <a:gd name="adj" fmla="val 12421"/>
            </a:avLst>
          </a:prstGeom>
          <a:solidFill>
            <a:srgbClr val="CCFF66"/>
          </a:solidFill>
          <a:ln w="12700">
            <a:solidFill>
              <a:schemeClr val="tx1"/>
            </a:solidFill>
            <a:round/>
            <a:headEnd/>
            <a:tailEnd/>
          </a:ln>
        </p:spPr>
        <p:txBody>
          <a:bodyPr wrap="none" lIns="90488" tIns="44450" rIns="90488" bIns="44450">
            <a:spAutoFit/>
          </a:bodyPr>
          <a:lstStyle/>
          <a:p>
            <a:pPr algn="ctr" eaLnBrk="0" hangingPunct="0"/>
            <a:r>
              <a:rPr lang="en-US" b="1">
                <a:solidFill>
                  <a:schemeClr val="bg2"/>
                </a:solidFill>
                <a:latin typeface="Arial" charset="0"/>
              </a:rPr>
              <a:t>DARI PERSEWAAN</a:t>
            </a:r>
          </a:p>
          <a:p>
            <a:pPr algn="ctr" eaLnBrk="0" hangingPunct="0"/>
            <a:r>
              <a:rPr lang="en-US" b="1">
                <a:solidFill>
                  <a:schemeClr val="bg2"/>
                </a:solidFill>
                <a:latin typeface="Arial" charset="0"/>
              </a:rPr>
              <a:t>TANAH DAN/ATAU BANGUNAN</a:t>
            </a:r>
          </a:p>
        </p:txBody>
      </p:sp>
      <p:sp>
        <p:nvSpPr>
          <p:cNvPr id="110598" name="AutoShape 5"/>
          <p:cNvSpPr>
            <a:spLocks noChangeArrowheads="1"/>
          </p:cNvSpPr>
          <p:nvPr/>
        </p:nvSpPr>
        <p:spPr bwMode="auto">
          <a:xfrm>
            <a:off x="281517" y="4643438"/>
            <a:ext cx="8633883" cy="1691526"/>
          </a:xfrm>
          <a:prstGeom prst="roundRect">
            <a:avLst>
              <a:gd name="adj" fmla="val 4477"/>
            </a:avLst>
          </a:prstGeom>
          <a:solidFill>
            <a:schemeClr val="hlink"/>
          </a:solidFill>
          <a:ln w="12700">
            <a:solidFill>
              <a:schemeClr val="tx1"/>
            </a:solidFill>
            <a:round/>
            <a:headEnd/>
            <a:tailEnd/>
          </a:ln>
        </p:spPr>
        <p:txBody>
          <a:bodyPr lIns="90488" tIns="44450" rIns="90488" bIns="44450">
            <a:spAutoFit/>
          </a:bodyPr>
          <a:lstStyle/>
          <a:p>
            <a:pPr eaLnBrk="0" hangingPunct="0">
              <a:tabLst>
                <a:tab pos="2381250" algn="l"/>
                <a:tab pos="2568575" algn="l"/>
              </a:tabLst>
            </a:pPr>
            <a:r>
              <a:rPr lang="en-US" sz="1700" b="1">
                <a:latin typeface="Arial" charset="0"/>
              </a:rPr>
              <a:t>* TANAH	*	KONDOMINIUM</a:t>
            </a:r>
          </a:p>
          <a:p>
            <a:pPr eaLnBrk="0" hangingPunct="0">
              <a:tabLst>
                <a:tab pos="2381250" algn="l"/>
                <a:tab pos="2568575" algn="l"/>
              </a:tabLst>
            </a:pPr>
            <a:r>
              <a:rPr lang="en-US" sz="1700" b="1">
                <a:latin typeface="Arial" charset="0"/>
              </a:rPr>
              <a:t>* RUMAH	*	GEDUNG PERKANTORAN/</a:t>
            </a:r>
          </a:p>
          <a:p>
            <a:pPr eaLnBrk="0" hangingPunct="0">
              <a:tabLst>
                <a:tab pos="2381250" algn="l"/>
                <a:tab pos="2568575" algn="l"/>
              </a:tabLst>
            </a:pPr>
            <a:r>
              <a:rPr lang="en-US" sz="1700" b="1">
                <a:latin typeface="Arial" charset="0"/>
              </a:rPr>
              <a:t>* RUMAH SUSUN		PERTEMUAN/PERTOKOAN</a:t>
            </a:r>
          </a:p>
          <a:p>
            <a:pPr eaLnBrk="0" hangingPunct="0">
              <a:tabLst>
                <a:tab pos="2381250" algn="l"/>
                <a:tab pos="2568575" algn="l"/>
              </a:tabLst>
            </a:pPr>
            <a:r>
              <a:rPr lang="en-US" sz="1700" b="1">
                <a:latin typeface="Arial" charset="0"/>
              </a:rPr>
              <a:t>* RUMAH TOKO		TERMASUK BAGIANNYA</a:t>
            </a:r>
          </a:p>
          <a:p>
            <a:pPr eaLnBrk="0" hangingPunct="0">
              <a:tabLst>
                <a:tab pos="2381250" algn="l"/>
                <a:tab pos="2568575" algn="l"/>
              </a:tabLst>
            </a:pPr>
            <a:r>
              <a:rPr lang="en-US" sz="1700" b="1">
                <a:latin typeface="Arial" charset="0"/>
              </a:rPr>
              <a:t>* APARTEMEN	*	RUMAH KANTOR</a:t>
            </a:r>
          </a:p>
          <a:p>
            <a:pPr eaLnBrk="0" hangingPunct="0">
              <a:tabLst>
                <a:tab pos="2381250" algn="l"/>
                <a:tab pos="2568575" algn="l"/>
              </a:tabLst>
            </a:pPr>
            <a:r>
              <a:rPr lang="en-US" sz="1700" b="1">
                <a:latin typeface="Arial" charset="0"/>
              </a:rPr>
              <a:t>* TOKO	*	GUDANG DAN BANGUNAN INDUSTRI</a:t>
            </a:r>
          </a:p>
        </p:txBody>
      </p:sp>
      <p:sp>
        <p:nvSpPr>
          <p:cNvPr id="110599" name="Rectangle 6"/>
          <p:cNvSpPr>
            <a:spLocks noChangeArrowheads="1"/>
          </p:cNvSpPr>
          <p:nvPr/>
        </p:nvSpPr>
        <p:spPr bwMode="auto">
          <a:xfrm>
            <a:off x="2438400" y="2286000"/>
            <a:ext cx="4267200" cy="114300"/>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10600" name="AutoShape 7"/>
          <p:cNvSpPr>
            <a:spLocks noChangeArrowheads="1"/>
          </p:cNvSpPr>
          <p:nvPr/>
        </p:nvSpPr>
        <p:spPr bwMode="auto">
          <a:xfrm>
            <a:off x="2336800" y="22860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0601" name="AutoShape 8"/>
          <p:cNvSpPr>
            <a:spLocks noChangeArrowheads="1"/>
          </p:cNvSpPr>
          <p:nvPr/>
        </p:nvSpPr>
        <p:spPr bwMode="auto">
          <a:xfrm>
            <a:off x="6502400" y="22860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0602" name="Rectangle 9"/>
          <p:cNvSpPr>
            <a:spLocks noChangeArrowheads="1"/>
          </p:cNvSpPr>
          <p:nvPr/>
        </p:nvSpPr>
        <p:spPr bwMode="auto">
          <a:xfrm>
            <a:off x="4368800" y="2171700"/>
            <a:ext cx="406400" cy="11430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0603" name="AutoShape 10"/>
          <p:cNvSpPr>
            <a:spLocks noChangeArrowheads="1"/>
          </p:cNvSpPr>
          <p:nvPr/>
        </p:nvSpPr>
        <p:spPr bwMode="auto">
          <a:xfrm>
            <a:off x="2946400" y="3086100"/>
            <a:ext cx="3251200" cy="285750"/>
          </a:xfrm>
          <a:prstGeom prst="downArrow">
            <a:avLst>
              <a:gd name="adj1" fmla="val 75009"/>
              <a:gd name="adj2" fmla="val 68481"/>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0604" name="AutoShape 11"/>
          <p:cNvSpPr>
            <a:spLocks noChangeArrowheads="1"/>
          </p:cNvSpPr>
          <p:nvPr/>
        </p:nvSpPr>
        <p:spPr bwMode="auto">
          <a:xfrm>
            <a:off x="2946400" y="4133850"/>
            <a:ext cx="3251200" cy="285750"/>
          </a:xfrm>
          <a:prstGeom prst="downArrow">
            <a:avLst>
              <a:gd name="adj1" fmla="val 75009"/>
              <a:gd name="adj2" fmla="val 68481"/>
            </a:avLst>
          </a:prstGeom>
          <a:noFill/>
          <a:ln w="12700">
            <a:solidFill>
              <a:schemeClr val="tx1"/>
            </a:solidFill>
            <a:miter lim="800000"/>
            <a:headEnd/>
            <a:tailEnd/>
          </a:ln>
        </p:spPr>
        <p:txBody>
          <a:bodyPr wrap="none" anchor="ctr"/>
          <a:lstStyle/>
          <a:p>
            <a:endParaRPr lang="en-US"/>
          </a:p>
        </p:txBody>
      </p:sp>
      <p:sp>
        <p:nvSpPr>
          <p:cNvPr id="110605" name="Rectangle 12"/>
          <p:cNvSpPr>
            <a:spLocks noChangeArrowheads="1"/>
          </p:cNvSpPr>
          <p:nvPr/>
        </p:nvSpPr>
        <p:spPr bwMode="auto">
          <a:xfrm>
            <a:off x="3871384" y="4110038"/>
            <a:ext cx="1029898" cy="335989"/>
          </a:xfrm>
          <a:prstGeom prst="rect">
            <a:avLst/>
          </a:prstGeom>
          <a:noFill/>
          <a:ln w="9525">
            <a:noFill/>
            <a:miter lim="800000"/>
            <a:headEnd/>
            <a:tailEnd/>
          </a:ln>
        </p:spPr>
        <p:txBody>
          <a:bodyPr wrap="none" lIns="90488" tIns="44450" rIns="90488" bIns="44450">
            <a:spAutoFit/>
          </a:bodyPr>
          <a:lstStyle/>
          <a:p>
            <a:pPr eaLnBrk="0" hangingPunct="0"/>
            <a:r>
              <a:rPr lang="en-US" sz="1600" b="1">
                <a:latin typeface="Arial" charset="0"/>
              </a:rPr>
              <a:t>BERUPA</a:t>
            </a:r>
          </a:p>
        </p:txBody>
      </p:sp>
      <p:sp>
        <p:nvSpPr>
          <p:cNvPr id="110606" name="Rectangle 13"/>
          <p:cNvSpPr>
            <a:spLocks noChangeArrowheads="1"/>
          </p:cNvSpPr>
          <p:nvPr/>
        </p:nvSpPr>
        <p:spPr bwMode="auto">
          <a:xfrm>
            <a:off x="1888067" y="519113"/>
            <a:ext cx="5367867" cy="447675"/>
          </a:xfrm>
          <a:prstGeom prst="rect">
            <a:avLst/>
          </a:prstGeom>
          <a:solidFill>
            <a:schemeClr val="hlink"/>
          </a:solidFill>
          <a:ln w="12700">
            <a:solidFill>
              <a:schemeClr val="tx1"/>
            </a:solidFill>
            <a:miter lim="800000"/>
            <a:headEnd/>
            <a:tailEnd/>
          </a:ln>
        </p:spPr>
        <p:txBody>
          <a:bodyPr wrap="none" lIns="90488" tIns="44450" rIns="90488" bIns="44450" anchor="ctr"/>
          <a:lstStyle/>
          <a:p>
            <a:pPr algn="ctr" eaLnBrk="0" hangingPunct="0"/>
            <a:r>
              <a:rPr lang="en-US" sz="2000" b="1">
                <a:latin typeface="Arial" charset="0"/>
              </a:rPr>
              <a:t>OBJEK PPh</a:t>
            </a:r>
          </a:p>
        </p:txBody>
      </p:sp>
      <p:sp>
        <p:nvSpPr>
          <p:cNvPr id="110607" name="AutoShape 14"/>
          <p:cNvSpPr>
            <a:spLocks noChangeArrowheads="1"/>
          </p:cNvSpPr>
          <p:nvPr/>
        </p:nvSpPr>
        <p:spPr bwMode="auto">
          <a:xfrm>
            <a:off x="2599267" y="1433513"/>
            <a:ext cx="3945467" cy="619125"/>
          </a:xfrm>
          <a:prstGeom prst="roundRect">
            <a:avLst>
              <a:gd name="adj" fmla="val 12421"/>
            </a:avLst>
          </a:prstGeom>
          <a:solidFill>
            <a:srgbClr val="C0FEF9"/>
          </a:solidFill>
          <a:ln w="12700">
            <a:solidFill>
              <a:schemeClr val="tx1"/>
            </a:solidFill>
            <a:round/>
            <a:headEnd/>
            <a:tailEnd/>
          </a:ln>
        </p:spPr>
        <p:txBody>
          <a:bodyPr wrap="none" lIns="90488" tIns="44450" rIns="90488" bIns="44450" anchor="ctr"/>
          <a:lstStyle/>
          <a:p>
            <a:pPr algn="ctr" eaLnBrk="0" hangingPunct="0"/>
            <a:r>
              <a:rPr lang="en-US" b="1">
                <a:solidFill>
                  <a:schemeClr val="bg2"/>
                </a:solidFill>
                <a:latin typeface="Arial" charset="0"/>
              </a:rPr>
              <a:t>PENGHASILAN YG</a:t>
            </a:r>
          </a:p>
          <a:p>
            <a:pPr algn="ctr" eaLnBrk="0" hangingPunct="0"/>
            <a:r>
              <a:rPr lang="en-US" b="1">
                <a:solidFill>
                  <a:schemeClr val="bg2"/>
                </a:solidFill>
                <a:latin typeface="Arial" charset="0"/>
              </a:rPr>
              <a:t>DITERIMA/DIPEROLEH</a:t>
            </a:r>
          </a:p>
        </p:txBody>
      </p:sp>
    </p:spTree>
  </p:cSld>
  <p:clrMapOvr>
    <a:masterClrMapping/>
  </p:clrMapOvr>
  <p:transition spd="slow">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2"/>
          </p:nvPr>
        </p:nvSpPr>
        <p:spPr>
          <a:noFill/>
        </p:spPr>
        <p:txBody>
          <a:bodyPr/>
          <a:lstStyle/>
          <a:p>
            <a:fld id="{43AEFC9A-133C-4988-87EA-B2817ACA2C01}" type="slidenum">
              <a:rPr lang="en-US"/>
              <a:pPr/>
              <a:t>6</a:t>
            </a:fld>
            <a:endParaRPr lang="en-US"/>
          </a:p>
        </p:txBody>
      </p:sp>
      <p:sp>
        <p:nvSpPr>
          <p:cNvPr id="111619" name="Text Box 2"/>
          <p:cNvSpPr txBox="1">
            <a:spLocks noChangeArrowheads="1"/>
          </p:cNvSpPr>
          <p:nvPr/>
        </p:nvSpPr>
        <p:spPr bwMode="auto">
          <a:xfrm>
            <a:off x="1016001" y="628651"/>
            <a:ext cx="5681234" cy="707886"/>
          </a:xfrm>
          <a:prstGeom prst="rect">
            <a:avLst/>
          </a:prstGeom>
          <a:noFill/>
          <a:ln w="12700">
            <a:noFill/>
            <a:miter lim="800000"/>
            <a:headEnd type="none" w="sm" len="sm"/>
            <a:tailEnd type="none" w="sm" len="sm"/>
          </a:ln>
        </p:spPr>
        <p:txBody>
          <a:bodyPr wrap="none">
            <a:spAutoFit/>
          </a:bodyPr>
          <a:lstStyle/>
          <a:p>
            <a:pPr algn="ctr" eaLnBrk="0" hangingPunct="0"/>
            <a:r>
              <a:rPr lang="en-US" sz="2000" b="1">
                <a:latin typeface="Times New Roman" pitchFamily="16" charset="0"/>
              </a:rPr>
              <a:t>TIDAK TERMASUK OBJEK </a:t>
            </a:r>
          </a:p>
          <a:p>
            <a:pPr algn="ctr" eaLnBrk="0" hangingPunct="0"/>
            <a:r>
              <a:rPr lang="en-US" sz="2000" b="1">
                <a:latin typeface="Times New Roman" pitchFamily="16" charset="0"/>
              </a:rPr>
              <a:t>PERSEWAAN TANAH DAN ATAU BANGUNAN</a:t>
            </a:r>
          </a:p>
        </p:txBody>
      </p:sp>
      <p:sp>
        <p:nvSpPr>
          <p:cNvPr id="111620" name="AutoShape 3"/>
          <p:cNvSpPr>
            <a:spLocks noChangeArrowheads="1"/>
          </p:cNvSpPr>
          <p:nvPr/>
        </p:nvSpPr>
        <p:spPr bwMode="auto">
          <a:xfrm>
            <a:off x="2032000" y="1257300"/>
            <a:ext cx="4673600" cy="723900"/>
          </a:xfrm>
          <a:prstGeom prst="downArrow">
            <a:avLst>
              <a:gd name="adj1" fmla="val 75009"/>
              <a:gd name="adj2" fmla="val 68481"/>
            </a:avLst>
          </a:prstGeom>
          <a:solidFill>
            <a:srgbClr val="FFFFCC"/>
          </a:solidFill>
          <a:ln w="12700">
            <a:solidFill>
              <a:schemeClr val="tx1"/>
            </a:solidFill>
            <a:miter lim="800000"/>
            <a:headEnd/>
            <a:tailEnd/>
          </a:ln>
        </p:spPr>
        <p:txBody>
          <a:bodyPr wrap="none" anchor="ctr"/>
          <a:lstStyle/>
          <a:p>
            <a:endParaRPr lang="en-US"/>
          </a:p>
        </p:txBody>
      </p:sp>
      <p:sp>
        <p:nvSpPr>
          <p:cNvPr id="111621" name="AutoShape 4"/>
          <p:cNvSpPr>
            <a:spLocks noChangeArrowheads="1"/>
          </p:cNvSpPr>
          <p:nvPr/>
        </p:nvSpPr>
        <p:spPr bwMode="auto">
          <a:xfrm>
            <a:off x="2048934" y="2053829"/>
            <a:ext cx="5016500" cy="693574"/>
          </a:xfrm>
          <a:prstGeom prst="roundRect">
            <a:avLst>
              <a:gd name="adj" fmla="val 12421"/>
            </a:avLst>
          </a:prstGeom>
          <a:solidFill>
            <a:srgbClr val="FFCC00"/>
          </a:solidFill>
          <a:ln w="12700">
            <a:solidFill>
              <a:schemeClr val="tx1"/>
            </a:solidFill>
            <a:round/>
            <a:headEnd/>
            <a:tailEnd/>
          </a:ln>
        </p:spPr>
        <p:txBody>
          <a:bodyPr lIns="90488" tIns="44450" rIns="90488" bIns="44450">
            <a:spAutoFit/>
          </a:bodyPr>
          <a:lstStyle/>
          <a:p>
            <a:pPr algn="ctr" eaLnBrk="0" hangingPunct="0"/>
            <a:r>
              <a:rPr lang="en-US" b="1">
                <a:solidFill>
                  <a:srgbClr val="660066"/>
                </a:solidFill>
                <a:latin typeface="Arial" charset="0"/>
              </a:rPr>
              <a:t>OBJEK PAJAK HOTEL DAN RESTORAN (PAJAK DAERAH)</a:t>
            </a:r>
          </a:p>
        </p:txBody>
      </p:sp>
      <p:sp>
        <p:nvSpPr>
          <p:cNvPr id="111622" name="Text Box 5"/>
          <p:cNvSpPr txBox="1">
            <a:spLocks noChangeArrowheads="1"/>
          </p:cNvSpPr>
          <p:nvPr/>
        </p:nvSpPr>
        <p:spPr bwMode="auto">
          <a:xfrm>
            <a:off x="3302000" y="1219200"/>
            <a:ext cx="2032000" cy="584775"/>
          </a:xfrm>
          <a:prstGeom prst="rect">
            <a:avLst/>
          </a:prstGeom>
          <a:noFill/>
          <a:ln w="12700">
            <a:noFill/>
            <a:miter lim="800000"/>
            <a:headEnd type="none" w="sm" len="sm"/>
            <a:tailEnd type="none" w="sm" len="sm"/>
          </a:ln>
        </p:spPr>
        <p:txBody>
          <a:bodyPr>
            <a:spAutoFit/>
          </a:bodyPr>
          <a:lstStyle/>
          <a:p>
            <a:pPr algn="ctr" eaLnBrk="0" hangingPunct="0"/>
            <a:r>
              <a:rPr lang="en-US" sz="1600" b="1">
                <a:solidFill>
                  <a:schemeClr val="bg2"/>
                </a:solidFill>
                <a:latin typeface="Times New Roman" pitchFamily="16" charset="0"/>
              </a:rPr>
              <a:t>YG </a:t>
            </a:r>
          </a:p>
          <a:p>
            <a:pPr algn="ctr" eaLnBrk="0" hangingPunct="0"/>
            <a:r>
              <a:rPr lang="en-US" sz="1600" b="1">
                <a:solidFill>
                  <a:schemeClr val="bg2"/>
                </a:solidFill>
                <a:latin typeface="Times New Roman" pitchFamily="16" charset="0"/>
              </a:rPr>
              <a:t>MERUPAKAN</a:t>
            </a:r>
          </a:p>
        </p:txBody>
      </p:sp>
      <p:sp>
        <p:nvSpPr>
          <p:cNvPr id="111623" name="AutoShape 6"/>
          <p:cNvSpPr>
            <a:spLocks noChangeArrowheads="1"/>
          </p:cNvSpPr>
          <p:nvPr/>
        </p:nvSpPr>
        <p:spPr bwMode="auto">
          <a:xfrm>
            <a:off x="340784" y="2743200"/>
            <a:ext cx="8449733" cy="2651539"/>
          </a:xfrm>
          <a:prstGeom prst="roundRect">
            <a:avLst>
              <a:gd name="adj" fmla="val 4069"/>
            </a:avLst>
          </a:prstGeom>
          <a:solidFill>
            <a:srgbClr val="CCFF66"/>
          </a:solidFill>
          <a:ln w="12700">
            <a:solidFill>
              <a:schemeClr val="tx1"/>
            </a:solidFill>
            <a:round/>
            <a:headEnd/>
            <a:tailEnd/>
          </a:ln>
        </p:spPr>
        <p:txBody>
          <a:bodyPr lIns="90488" tIns="44450" rIns="90488" bIns="44450">
            <a:spAutoFit/>
          </a:bodyPr>
          <a:lstStyle/>
          <a:p>
            <a:pPr marL="457200" indent="-457200" algn="ctr" eaLnBrk="0" hangingPunct="0"/>
            <a:r>
              <a:rPr lang="en-US" sz="1600" b="1">
                <a:solidFill>
                  <a:srgbClr val="660066"/>
                </a:solidFill>
                <a:latin typeface="Arial" charset="0"/>
              </a:rPr>
              <a:t>YAITU PELAYANAN YG DISEDIAKAN DGN PEMBAYARAN DI HOTEL ATAU RESTORAN, TERMASUK :</a:t>
            </a:r>
          </a:p>
          <a:p>
            <a:pPr marL="457200" indent="-457200" algn="just" eaLnBrk="0" hangingPunct="0"/>
            <a:endParaRPr lang="en-US" sz="1600" b="1">
              <a:solidFill>
                <a:srgbClr val="660066"/>
              </a:solidFill>
              <a:latin typeface="Arial" charset="0"/>
            </a:endParaRPr>
          </a:p>
          <a:p>
            <a:pPr marL="457200" indent="-457200" eaLnBrk="0" hangingPunct="0">
              <a:spcBef>
                <a:spcPct val="40000"/>
              </a:spcBef>
              <a:buFontTx/>
              <a:buAutoNum type="arabicPeriod"/>
            </a:pPr>
            <a:r>
              <a:rPr lang="en-US" sz="1600" b="1">
                <a:solidFill>
                  <a:srgbClr val="660066"/>
                </a:solidFill>
                <a:latin typeface="Arial" charset="0"/>
              </a:rPr>
              <a:t>FASILITAS PENGINAPAN ATAU FASILITAS TINGGAL JANGKA PENDEK;</a:t>
            </a:r>
          </a:p>
          <a:p>
            <a:pPr marL="457200" indent="-457200" eaLnBrk="0" hangingPunct="0">
              <a:spcBef>
                <a:spcPct val="40000"/>
              </a:spcBef>
              <a:buFontTx/>
              <a:buAutoNum type="arabicPeriod"/>
            </a:pPr>
            <a:r>
              <a:rPr lang="en-US" sz="1600" b="1">
                <a:solidFill>
                  <a:srgbClr val="660066"/>
                </a:solidFill>
                <a:latin typeface="Arial" charset="0"/>
              </a:rPr>
              <a:t>PELAYANAN PENUNJANG SBG KELENGKAPAN FASILITAS PENGINAPAN ATAU TINGGAL JANGKA PENDEK YG SIFATNYA MEMBERIKAN KEMUDAHAN DAN KENYAMANAN</a:t>
            </a:r>
          </a:p>
          <a:p>
            <a:pPr marL="457200" indent="-457200" eaLnBrk="0" hangingPunct="0">
              <a:spcBef>
                <a:spcPct val="40000"/>
              </a:spcBef>
              <a:buFontTx/>
              <a:buAutoNum type="arabicPeriod"/>
            </a:pPr>
            <a:r>
              <a:rPr lang="en-US" sz="1600" b="1">
                <a:solidFill>
                  <a:srgbClr val="660066"/>
                </a:solidFill>
                <a:latin typeface="Arial" charset="0"/>
              </a:rPr>
              <a:t>JASA PERSEWAAN RUANG UNTUK KEGIATAN ACARA ATAU PERTEMUAN HOTEL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2"/>
          </p:nvPr>
        </p:nvSpPr>
        <p:spPr>
          <a:noFill/>
        </p:spPr>
        <p:txBody>
          <a:bodyPr/>
          <a:lstStyle/>
          <a:p>
            <a:fld id="{F03AD120-7EEE-488D-8DFE-EB7EAA8FCE90}" type="slidenum">
              <a:rPr lang="en-US"/>
              <a:pPr/>
              <a:t>7</a:t>
            </a:fld>
            <a:endParaRPr lang="en-US"/>
          </a:p>
        </p:txBody>
      </p:sp>
      <p:sp>
        <p:nvSpPr>
          <p:cNvPr id="112643"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2644"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2645"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2646"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2647"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2648"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2649"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2650"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2651"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2652"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2653" name="AutoShape 12"/>
          <p:cNvSpPr>
            <a:spLocks noGrp="1" noChangeArrowheads="1"/>
          </p:cNvSpPr>
          <p:nvPr>
            <p:ph type="title"/>
          </p:nvPr>
        </p:nvSpPr>
        <p:spPr>
          <a:xfrm>
            <a:off x="1471085" y="304800"/>
            <a:ext cx="6385983" cy="738188"/>
          </a:xfrm>
          <a:prstGeom prst="roundRect">
            <a:avLst>
              <a:gd name="adj" fmla="val 12421"/>
            </a:avLst>
          </a:prstGeom>
          <a:solidFill>
            <a:srgbClr val="C0FEF9"/>
          </a:solidFill>
          <a:ln w="12700">
            <a:solidFill>
              <a:schemeClr val="tx1"/>
            </a:solidFill>
            <a:round/>
          </a:ln>
        </p:spPr>
        <p:txBody>
          <a:bodyPr lIns="90488" tIns="44450" rIns="90488" bIns="44450" anchor="ctr"/>
          <a:lstStyle/>
          <a:p>
            <a:pPr eaLnBrk="1" hangingPunct="1"/>
            <a:r>
              <a:rPr lang="en-US" sz="2000" b="1" smtClean="0">
                <a:solidFill>
                  <a:schemeClr val="bg2"/>
                </a:solidFill>
              </a:rPr>
              <a:t>PELUNASAN PPh</a:t>
            </a:r>
          </a:p>
        </p:txBody>
      </p:sp>
      <p:sp>
        <p:nvSpPr>
          <p:cNvPr id="112654" name="AutoShape 13"/>
          <p:cNvSpPr>
            <a:spLocks noChangeArrowheads="1"/>
          </p:cNvSpPr>
          <p:nvPr/>
        </p:nvSpPr>
        <p:spPr bwMode="auto">
          <a:xfrm>
            <a:off x="3765551" y="2677716"/>
            <a:ext cx="4861983" cy="2005256"/>
          </a:xfrm>
          <a:prstGeom prst="roundRect">
            <a:avLst>
              <a:gd name="adj" fmla="val 3968"/>
            </a:avLst>
          </a:prstGeom>
          <a:solidFill>
            <a:schemeClr val="bg1"/>
          </a:solidFill>
          <a:ln w="12700">
            <a:solidFill>
              <a:schemeClr val="tx1"/>
            </a:solidFill>
            <a:round/>
            <a:headEnd/>
            <a:tailEnd/>
          </a:ln>
        </p:spPr>
        <p:txBody>
          <a:bodyPr lIns="90488" tIns="44450" rIns="90488" bIns="44450">
            <a:spAutoFit/>
          </a:bodyPr>
          <a:lstStyle/>
          <a:p>
            <a:pPr eaLnBrk="0" hangingPunct="0"/>
            <a:r>
              <a:rPr lang="en-US" sz="1700" b="1">
                <a:latin typeface="Arial" charset="0"/>
              </a:rPr>
              <a:t>* </a:t>
            </a:r>
            <a:r>
              <a:rPr lang="en-US" sz="1500" b="1">
                <a:latin typeface="Arial" charset="0"/>
              </a:rPr>
              <a:t>BADAN PEMERINTAH</a:t>
            </a:r>
          </a:p>
          <a:p>
            <a:pPr eaLnBrk="0" hangingPunct="0"/>
            <a:r>
              <a:rPr lang="en-US" sz="1500" b="1">
                <a:latin typeface="Arial" charset="0"/>
              </a:rPr>
              <a:t>* SUBJEK PAJAK BADAN    </a:t>
            </a:r>
          </a:p>
          <a:p>
            <a:pPr eaLnBrk="0" hangingPunct="0"/>
            <a:r>
              <a:rPr lang="en-US" sz="1500" b="1">
                <a:latin typeface="Arial" charset="0"/>
              </a:rPr>
              <a:t>   DALAM NEGERI</a:t>
            </a:r>
          </a:p>
          <a:p>
            <a:pPr eaLnBrk="0" hangingPunct="0"/>
            <a:r>
              <a:rPr lang="en-US" sz="1500" b="1">
                <a:latin typeface="Arial" charset="0"/>
              </a:rPr>
              <a:t>* PENYELENGGARA KEGIATAN</a:t>
            </a:r>
          </a:p>
          <a:p>
            <a:pPr eaLnBrk="0" hangingPunct="0"/>
            <a:r>
              <a:rPr lang="en-US" sz="1500" b="1">
                <a:latin typeface="Arial" charset="0"/>
              </a:rPr>
              <a:t>* BENTUK USAHA TETAP</a:t>
            </a:r>
          </a:p>
          <a:p>
            <a:pPr eaLnBrk="0" hangingPunct="0"/>
            <a:r>
              <a:rPr lang="en-US" sz="1500" b="1">
                <a:latin typeface="Arial" charset="0"/>
              </a:rPr>
              <a:t>* KERJA SAMA OPERASI</a:t>
            </a:r>
          </a:p>
          <a:p>
            <a:pPr eaLnBrk="0" hangingPunct="0"/>
            <a:r>
              <a:rPr lang="en-US" sz="1500" b="1">
                <a:latin typeface="Arial" charset="0"/>
              </a:rPr>
              <a:t>* PERWAKILAN PERUSAHAAN</a:t>
            </a:r>
          </a:p>
          <a:p>
            <a:pPr eaLnBrk="0" hangingPunct="0"/>
            <a:r>
              <a:rPr lang="en-US" sz="1500" b="1">
                <a:latin typeface="Arial" charset="0"/>
              </a:rPr>
              <a:t>   LUAR NEGERI LAINNYA</a:t>
            </a:r>
          </a:p>
        </p:txBody>
      </p:sp>
      <p:sp>
        <p:nvSpPr>
          <p:cNvPr id="112655" name="AutoShape 14"/>
          <p:cNvSpPr>
            <a:spLocks noChangeArrowheads="1"/>
          </p:cNvSpPr>
          <p:nvPr/>
        </p:nvSpPr>
        <p:spPr bwMode="auto">
          <a:xfrm>
            <a:off x="3771900" y="1852613"/>
            <a:ext cx="5158317" cy="594097"/>
          </a:xfrm>
          <a:prstGeom prst="roundRect">
            <a:avLst>
              <a:gd name="adj" fmla="val 12421"/>
            </a:avLst>
          </a:prstGeom>
          <a:solidFill>
            <a:schemeClr val="hlink"/>
          </a:solidFill>
          <a:ln w="12700">
            <a:solidFill>
              <a:schemeClr val="tx1"/>
            </a:solidFill>
            <a:round/>
            <a:headEnd/>
            <a:tailEnd/>
          </a:ln>
        </p:spPr>
        <p:txBody>
          <a:bodyPr lIns="90488" tIns="44450" rIns="90488" bIns="44450">
            <a:spAutoFit/>
          </a:bodyPr>
          <a:lstStyle/>
          <a:p>
            <a:pPr eaLnBrk="0" hangingPunct="0"/>
            <a:r>
              <a:rPr lang="en-US" sz="1500" b="1">
                <a:solidFill>
                  <a:schemeClr val="bg2"/>
                </a:solidFill>
                <a:latin typeface="Arial" charset="0"/>
              </a:rPr>
              <a:t>ORANG PRIBADI YANG </a:t>
            </a:r>
          </a:p>
          <a:p>
            <a:pPr eaLnBrk="0" hangingPunct="0"/>
            <a:r>
              <a:rPr lang="en-US" sz="1500" b="1">
                <a:solidFill>
                  <a:schemeClr val="bg2"/>
                </a:solidFill>
                <a:latin typeface="Arial" charset="0"/>
              </a:rPr>
              <a:t>DITETAPKAN OLEH DIRJEN PAJAK (KEP-50/PJ/1996)</a:t>
            </a:r>
          </a:p>
        </p:txBody>
      </p:sp>
      <p:sp>
        <p:nvSpPr>
          <p:cNvPr id="112656" name="AutoShape 15"/>
          <p:cNvSpPr>
            <a:spLocks noChangeArrowheads="1"/>
          </p:cNvSpPr>
          <p:nvPr/>
        </p:nvSpPr>
        <p:spPr bwMode="auto">
          <a:xfrm>
            <a:off x="1064684" y="3037285"/>
            <a:ext cx="2377016" cy="974194"/>
          </a:xfrm>
          <a:prstGeom prst="roundRect">
            <a:avLst>
              <a:gd name="adj" fmla="val 9718"/>
            </a:avLst>
          </a:prstGeom>
          <a:solidFill>
            <a:schemeClr val="bg1"/>
          </a:solidFill>
          <a:ln w="12700">
            <a:solidFill>
              <a:schemeClr val="tx1"/>
            </a:solidFill>
            <a:round/>
            <a:headEnd/>
            <a:tailEnd/>
          </a:ln>
        </p:spPr>
        <p:txBody>
          <a:bodyPr lIns="90488" tIns="44450" rIns="90488" bIns="44450">
            <a:spAutoFit/>
          </a:bodyPr>
          <a:lstStyle/>
          <a:p>
            <a:pPr algn="ctr" eaLnBrk="0" hangingPunct="0"/>
            <a:r>
              <a:rPr lang="en-US" b="1">
                <a:latin typeface="Arial" charset="0"/>
              </a:rPr>
              <a:t>BUKAN</a:t>
            </a:r>
          </a:p>
          <a:p>
            <a:pPr algn="ctr" eaLnBrk="0" hangingPunct="0"/>
            <a:r>
              <a:rPr lang="en-US" b="1">
                <a:latin typeface="Arial" charset="0"/>
              </a:rPr>
              <a:t>SUBJEK</a:t>
            </a:r>
          </a:p>
          <a:p>
            <a:pPr algn="ctr" eaLnBrk="0" hangingPunct="0"/>
            <a:r>
              <a:rPr lang="en-US" b="1">
                <a:latin typeface="Arial" charset="0"/>
              </a:rPr>
              <a:t>PAJAK</a:t>
            </a:r>
          </a:p>
        </p:txBody>
      </p:sp>
      <p:sp>
        <p:nvSpPr>
          <p:cNvPr id="112657" name="AutoShape 16"/>
          <p:cNvSpPr>
            <a:spLocks noChangeArrowheads="1"/>
          </p:cNvSpPr>
          <p:nvPr/>
        </p:nvSpPr>
        <p:spPr bwMode="auto">
          <a:xfrm>
            <a:off x="1898651" y="4114800"/>
            <a:ext cx="609600" cy="571500"/>
          </a:xfrm>
          <a:prstGeom prst="downArrow">
            <a:avLst>
              <a:gd name="adj1" fmla="val 50000"/>
              <a:gd name="adj2" fmla="val 20000"/>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58" name="AutoShape 17"/>
          <p:cNvSpPr>
            <a:spLocks noChangeArrowheads="1"/>
          </p:cNvSpPr>
          <p:nvPr/>
        </p:nvSpPr>
        <p:spPr bwMode="auto">
          <a:xfrm>
            <a:off x="4466167" y="5916216"/>
            <a:ext cx="4138084" cy="693574"/>
          </a:xfrm>
          <a:prstGeom prst="roundRect">
            <a:avLst>
              <a:gd name="adj" fmla="val 12421"/>
            </a:avLst>
          </a:prstGeom>
          <a:solidFill>
            <a:srgbClr val="C0FEF9"/>
          </a:solidFill>
          <a:ln w="12700">
            <a:solidFill>
              <a:schemeClr val="tx1"/>
            </a:solidFill>
            <a:round/>
            <a:headEnd/>
            <a:tailEnd/>
          </a:ln>
        </p:spPr>
        <p:txBody>
          <a:bodyPr lIns="90488" tIns="44450" rIns="90488" bIns="44450">
            <a:spAutoFit/>
          </a:bodyPr>
          <a:lstStyle/>
          <a:p>
            <a:pPr algn="ctr" eaLnBrk="0" hangingPunct="0"/>
            <a:r>
              <a:rPr lang="en-US" b="1">
                <a:solidFill>
                  <a:schemeClr val="bg2"/>
                </a:solidFill>
                <a:latin typeface="Arial" charset="0"/>
              </a:rPr>
              <a:t>OLEH </a:t>
            </a:r>
          </a:p>
          <a:p>
            <a:pPr algn="ctr" eaLnBrk="0" hangingPunct="0"/>
            <a:r>
              <a:rPr lang="en-US" b="1">
                <a:solidFill>
                  <a:schemeClr val="bg2"/>
                </a:solidFill>
                <a:latin typeface="Arial" charset="0"/>
              </a:rPr>
              <a:t>PENYEWA</a:t>
            </a:r>
          </a:p>
        </p:txBody>
      </p:sp>
      <p:sp>
        <p:nvSpPr>
          <p:cNvPr id="112659" name="AutoShape 18"/>
          <p:cNvSpPr>
            <a:spLocks noChangeArrowheads="1"/>
          </p:cNvSpPr>
          <p:nvPr/>
        </p:nvSpPr>
        <p:spPr bwMode="auto">
          <a:xfrm>
            <a:off x="853018" y="5934075"/>
            <a:ext cx="2730500" cy="693574"/>
          </a:xfrm>
          <a:prstGeom prst="roundRect">
            <a:avLst>
              <a:gd name="adj" fmla="val 12421"/>
            </a:avLst>
          </a:prstGeom>
          <a:solidFill>
            <a:srgbClr val="C0FEF9"/>
          </a:solidFill>
          <a:ln w="12700">
            <a:solidFill>
              <a:schemeClr val="tx1"/>
            </a:solidFill>
            <a:round/>
            <a:headEnd/>
            <a:tailEnd/>
          </a:ln>
        </p:spPr>
        <p:txBody>
          <a:bodyPr lIns="90488" tIns="44450" rIns="90488" bIns="44450">
            <a:spAutoFit/>
          </a:bodyPr>
          <a:lstStyle/>
          <a:p>
            <a:pPr algn="ctr" eaLnBrk="0" hangingPunct="0"/>
            <a:r>
              <a:rPr lang="en-US" b="1">
                <a:solidFill>
                  <a:schemeClr val="bg2"/>
                </a:solidFill>
                <a:latin typeface="Arial" charset="0"/>
              </a:rPr>
              <a:t>OLEH PIHAK YG</a:t>
            </a:r>
          </a:p>
          <a:p>
            <a:pPr algn="ctr" eaLnBrk="0" hangingPunct="0"/>
            <a:r>
              <a:rPr lang="en-US" b="1">
                <a:solidFill>
                  <a:schemeClr val="bg2"/>
                </a:solidFill>
                <a:latin typeface="Arial" charset="0"/>
              </a:rPr>
              <a:t>MENYEWAKAN</a:t>
            </a:r>
          </a:p>
        </p:txBody>
      </p:sp>
      <p:sp>
        <p:nvSpPr>
          <p:cNvPr id="112660" name="AutoShape 19"/>
          <p:cNvSpPr>
            <a:spLocks noChangeArrowheads="1"/>
          </p:cNvSpPr>
          <p:nvPr/>
        </p:nvSpPr>
        <p:spPr bwMode="auto">
          <a:xfrm>
            <a:off x="5588000" y="4724400"/>
            <a:ext cx="1828800" cy="228600"/>
          </a:xfrm>
          <a:prstGeom prst="downArrow">
            <a:avLst>
              <a:gd name="adj1" fmla="val 75009"/>
              <a:gd name="adj2" fmla="val 74579"/>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61" name="AutoShape 20"/>
          <p:cNvSpPr>
            <a:spLocks noChangeArrowheads="1"/>
          </p:cNvSpPr>
          <p:nvPr/>
        </p:nvSpPr>
        <p:spPr bwMode="auto">
          <a:xfrm>
            <a:off x="4453468" y="5030392"/>
            <a:ext cx="4144433" cy="395144"/>
          </a:xfrm>
          <a:prstGeom prst="roundRect">
            <a:avLst>
              <a:gd name="adj" fmla="val 12421"/>
            </a:avLst>
          </a:prstGeom>
          <a:solidFill>
            <a:schemeClr val="bg2"/>
          </a:solidFill>
          <a:ln w="12700">
            <a:solidFill>
              <a:schemeClr val="tx1"/>
            </a:solidFill>
            <a:round/>
            <a:headEnd/>
            <a:tailEnd/>
          </a:ln>
        </p:spPr>
        <p:txBody>
          <a:bodyPr lIns="90488" tIns="44450" rIns="90488" bIns="44450">
            <a:spAutoFit/>
          </a:bodyPr>
          <a:lstStyle/>
          <a:p>
            <a:pPr algn="ctr" eaLnBrk="0" hangingPunct="0"/>
            <a:r>
              <a:rPr lang="en-US" b="1">
                <a:latin typeface="Arial" charset="0"/>
              </a:rPr>
              <a:t>PEMOTONGAN</a:t>
            </a:r>
          </a:p>
        </p:txBody>
      </p:sp>
      <p:sp>
        <p:nvSpPr>
          <p:cNvPr id="112662" name="AutoShape 21"/>
          <p:cNvSpPr>
            <a:spLocks noChangeArrowheads="1"/>
          </p:cNvSpPr>
          <p:nvPr/>
        </p:nvSpPr>
        <p:spPr bwMode="auto">
          <a:xfrm>
            <a:off x="482601" y="4792266"/>
            <a:ext cx="3706284" cy="693574"/>
          </a:xfrm>
          <a:prstGeom prst="roundRect">
            <a:avLst>
              <a:gd name="adj" fmla="val 12421"/>
            </a:avLst>
          </a:prstGeom>
          <a:solidFill>
            <a:schemeClr val="bg2"/>
          </a:solidFill>
          <a:ln w="12700">
            <a:solidFill>
              <a:schemeClr val="tx1"/>
            </a:solidFill>
            <a:round/>
            <a:headEnd/>
            <a:tailEnd/>
          </a:ln>
        </p:spPr>
        <p:txBody>
          <a:bodyPr lIns="90488" tIns="44450" rIns="90488" bIns="44450">
            <a:spAutoFit/>
          </a:bodyPr>
          <a:lstStyle/>
          <a:p>
            <a:pPr algn="ctr" eaLnBrk="0" hangingPunct="0"/>
            <a:r>
              <a:rPr lang="en-US" b="1">
                <a:latin typeface="Arial" charset="0"/>
              </a:rPr>
              <a:t>PEMBAYARAN</a:t>
            </a:r>
          </a:p>
          <a:p>
            <a:pPr algn="ctr" eaLnBrk="0" hangingPunct="0"/>
            <a:r>
              <a:rPr lang="en-US" b="1">
                <a:latin typeface="Arial" charset="0"/>
              </a:rPr>
              <a:t>SENDIRI </a:t>
            </a:r>
          </a:p>
        </p:txBody>
      </p:sp>
      <p:sp>
        <p:nvSpPr>
          <p:cNvPr id="112663" name="AutoShape 22"/>
          <p:cNvSpPr>
            <a:spLocks noChangeArrowheads="1"/>
          </p:cNvSpPr>
          <p:nvPr/>
        </p:nvSpPr>
        <p:spPr bwMode="auto">
          <a:xfrm>
            <a:off x="1930400" y="54864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64" name="AutoShape 23"/>
          <p:cNvSpPr>
            <a:spLocks noChangeArrowheads="1"/>
          </p:cNvSpPr>
          <p:nvPr/>
        </p:nvSpPr>
        <p:spPr bwMode="auto">
          <a:xfrm>
            <a:off x="6324600" y="5486400"/>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65" name="AutoShape 24"/>
          <p:cNvSpPr>
            <a:spLocks noChangeArrowheads="1"/>
          </p:cNvSpPr>
          <p:nvPr/>
        </p:nvSpPr>
        <p:spPr bwMode="auto">
          <a:xfrm>
            <a:off x="838201" y="1828801"/>
            <a:ext cx="2741084" cy="942266"/>
          </a:xfrm>
          <a:prstGeom prst="roundRect">
            <a:avLst>
              <a:gd name="adj" fmla="val 12421"/>
            </a:avLst>
          </a:prstGeom>
          <a:solidFill>
            <a:schemeClr val="hlink"/>
          </a:solidFill>
          <a:ln w="12700">
            <a:solidFill>
              <a:schemeClr val="tx1"/>
            </a:solidFill>
            <a:round/>
            <a:headEnd/>
            <a:tailEnd/>
          </a:ln>
        </p:spPr>
        <p:txBody>
          <a:bodyPr lIns="90488" tIns="44450" rIns="90488" bIns="44450">
            <a:spAutoFit/>
          </a:bodyPr>
          <a:lstStyle/>
          <a:p>
            <a:pPr algn="ctr" eaLnBrk="0" hangingPunct="0"/>
            <a:r>
              <a:rPr lang="en-US" sz="1700" b="1">
                <a:solidFill>
                  <a:schemeClr val="bg2"/>
                </a:solidFill>
                <a:latin typeface="Arial" charset="0"/>
              </a:rPr>
              <a:t>ORANG</a:t>
            </a:r>
          </a:p>
          <a:p>
            <a:pPr algn="ctr" eaLnBrk="0" hangingPunct="0"/>
            <a:r>
              <a:rPr lang="en-US" sz="1700" b="1">
                <a:solidFill>
                  <a:schemeClr val="bg2"/>
                </a:solidFill>
                <a:latin typeface="Arial" charset="0"/>
              </a:rPr>
              <a:t>PRIBADI</a:t>
            </a:r>
          </a:p>
          <a:p>
            <a:pPr algn="ctr" eaLnBrk="0" hangingPunct="0"/>
            <a:endParaRPr lang="en-US" sz="1700" b="1">
              <a:solidFill>
                <a:schemeClr val="bg2"/>
              </a:solidFill>
              <a:latin typeface="Arial" charset="0"/>
            </a:endParaRPr>
          </a:p>
        </p:txBody>
      </p:sp>
      <p:sp>
        <p:nvSpPr>
          <p:cNvPr id="112666" name="Rectangle 25"/>
          <p:cNvSpPr>
            <a:spLocks noChangeArrowheads="1"/>
          </p:cNvSpPr>
          <p:nvPr/>
        </p:nvSpPr>
        <p:spPr bwMode="auto">
          <a:xfrm>
            <a:off x="2525184" y="1514475"/>
            <a:ext cx="4267200" cy="114300"/>
          </a:xfrm>
          <a:prstGeom prst="rect">
            <a:avLst/>
          </a:prstGeom>
          <a:gradFill rotWithShape="0">
            <a:gsLst>
              <a:gs pos="0">
                <a:srgbClr val="005C2E"/>
              </a:gs>
              <a:gs pos="50000">
                <a:srgbClr val="006633"/>
              </a:gs>
              <a:gs pos="100000">
                <a:srgbClr val="005C2E"/>
              </a:gs>
            </a:gsLst>
            <a:lin ang="5400000" scaled="1"/>
          </a:gradFill>
          <a:ln w="9525">
            <a:noFill/>
            <a:miter lim="800000"/>
            <a:headEnd/>
            <a:tailEnd/>
          </a:ln>
        </p:spPr>
        <p:txBody>
          <a:bodyPr wrap="none" anchor="ctr"/>
          <a:lstStyle/>
          <a:p>
            <a:endParaRPr lang="en-US"/>
          </a:p>
        </p:txBody>
      </p:sp>
      <p:sp>
        <p:nvSpPr>
          <p:cNvPr id="112667" name="AutoShape 26"/>
          <p:cNvSpPr>
            <a:spLocks noChangeArrowheads="1"/>
          </p:cNvSpPr>
          <p:nvPr/>
        </p:nvSpPr>
        <p:spPr bwMode="auto">
          <a:xfrm>
            <a:off x="2423584" y="1514475"/>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68" name="AutoShape 27"/>
          <p:cNvSpPr>
            <a:spLocks noChangeArrowheads="1"/>
          </p:cNvSpPr>
          <p:nvPr/>
        </p:nvSpPr>
        <p:spPr bwMode="auto">
          <a:xfrm>
            <a:off x="6589184" y="1514475"/>
            <a:ext cx="406400" cy="342900"/>
          </a:xfrm>
          <a:prstGeom prst="downArrow">
            <a:avLst>
              <a:gd name="adj1" fmla="val 50000"/>
              <a:gd name="adj2" fmla="val 50076"/>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69" name="Rectangle 28"/>
          <p:cNvSpPr>
            <a:spLocks noChangeArrowheads="1"/>
          </p:cNvSpPr>
          <p:nvPr/>
        </p:nvSpPr>
        <p:spPr bwMode="auto">
          <a:xfrm>
            <a:off x="4455584" y="1400175"/>
            <a:ext cx="406400" cy="114300"/>
          </a:xfrm>
          <a:prstGeom prst="rect">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2670" name="AutoShape 29"/>
          <p:cNvSpPr>
            <a:spLocks noChangeArrowheads="1"/>
          </p:cNvSpPr>
          <p:nvPr/>
        </p:nvSpPr>
        <p:spPr bwMode="auto">
          <a:xfrm>
            <a:off x="2643717" y="1057275"/>
            <a:ext cx="3945467" cy="285750"/>
          </a:xfrm>
          <a:prstGeom prst="roundRect">
            <a:avLst>
              <a:gd name="adj" fmla="val 12421"/>
            </a:avLst>
          </a:prstGeom>
          <a:solidFill>
            <a:srgbClr val="FFFF66"/>
          </a:solidFill>
          <a:ln w="12700">
            <a:solidFill>
              <a:schemeClr val="tx1"/>
            </a:solidFill>
            <a:round/>
            <a:headEnd/>
            <a:tailEnd/>
          </a:ln>
        </p:spPr>
        <p:txBody>
          <a:bodyPr wrap="none" lIns="90488" tIns="44450" rIns="90488" bIns="44450" anchor="ctr"/>
          <a:lstStyle/>
          <a:p>
            <a:pPr algn="ctr" eaLnBrk="0" hangingPunct="0"/>
            <a:r>
              <a:rPr lang="en-US" b="1">
                <a:solidFill>
                  <a:schemeClr val="bg2"/>
                </a:solidFill>
                <a:latin typeface="Arial" charset="0"/>
              </a:rPr>
              <a:t>PENYEWA</a:t>
            </a:r>
          </a:p>
        </p:txBody>
      </p:sp>
    </p:spTree>
  </p:cSld>
  <p:clrMapOvr>
    <a:masterClrMapping/>
  </p:clrMapOvr>
  <p:transition spd="slow">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noFill/>
        </p:spPr>
        <p:txBody>
          <a:bodyPr/>
          <a:lstStyle/>
          <a:p>
            <a:fld id="{4677EBC5-F6D8-48AD-B758-FCB79809306D}" type="slidenum">
              <a:rPr lang="en-US"/>
              <a:pPr/>
              <a:t>8</a:t>
            </a:fld>
            <a:endParaRPr lang="en-US"/>
          </a:p>
        </p:txBody>
      </p:sp>
      <p:sp>
        <p:nvSpPr>
          <p:cNvPr id="113667" name="Rectangle 2"/>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3668" name="Rectangle 3"/>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3669" name="Rectangle 4"/>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3670" name="Rectangle 5"/>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3671" name="Rectangle 6"/>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3672" name="Rectangle 7"/>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3673" name="Rectangle 8"/>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3674" name="Rectangle 9"/>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3675" name="Rectangle 10"/>
          <p:cNvSpPr>
            <a:spLocks noChangeArrowheads="1"/>
          </p:cNvSpPr>
          <p:nvPr/>
        </p:nvSpPr>
        <p:spPr bwMode="auto">
          <a:xfrm>
            <a:off x="711200" y="6229350"/>
            <a:ext cx="1828800" cy="514350"/>
          </a:xfrm>
          <a:prstGeom prst="rect">
            <a:avLst/>
          </a:prstGeom>
          <a:noFill/>
          <a:ln w="9525">
            <a:noFill/>
            <a:miter lim="800000"/>
            <a:headEnd/>
            <a:tailEnd/>
          </a:ln>
        </p:spPr>
        <p:txBody>
          <a:bodyPr wrap="none" anchor="ctr"/>
          <a:lstStyle/>
          <a:p>
            <a:endParaRPr lang="en-US"/>
          </a:p>
        </p:txBody>
      </p:sp>
      <p:sp>
        <p:nvSpPr>
          <p:cNvPr id="113676" name="Rectangle 11"/>
          <p:cNvSpPr>
            <a:spLocks noChangeArrowheads="1"/>
          </p:cNvSpPr>
          <p:nvPr/>
        </p:nvSpPr>
        <p:spPr bwMode="auto">
          <a:xfrm>
            <a:off x="3149600" y="6229350"/>
            <a:ext cx="2844800" cy="514350"/>
          </a:xfrm>
          <a:prstGeom prst="rect">
            <a:avLst/>
          </a:prstGeom>
          <a:noFill/>
          <a:ln w="9525">
            <a:noFill/>
            <a:miter lim="800000"/>
            <a:headEnd/>
            <a:tailEnd/>
          </a:ln>
        </p:spPr>
        <p:txBody>
          <a:bodyPr wrap="none" anchor="ctr"/>
          <a:lstStyle/>
          <a:p>
            <a:endParaRPr lang="en-US"/>
          </a:p>
        </p:txBody>
      </p:sp>
      <p:sp>
        <p:nvSpPr>
          <p:cNvPr id="113677" name="AutoShape 12"/>
          <p:cNvSpPr>
            <a:spLocks noChangeArrowheads="1"/>
          </p:cNvSpPr>
          <p:nvPr/>
        </p:nvSpPr>
        <p:spPr bwMode="auto">
          <a:xfrm>
            <a:off x="567266" y="1966912"/>
            <a:ext cx="2218267" cy="661988"/>
          </a:xfrm>
          <a:prstGeom prst="roundRect">
            <a:avLst>
              <a:gd name="adj" fmla="val 12421"/>
            </a:avLst>
          </a:prstGeom>
          <a:solidFill>
            <a:schemeClr val="accent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ORANG</a:t>
            </a:r>
          </a:p>
          <a:p>
            <a:pPr algn="ctr" eaLnBrk="0" hangingPunct="0"/>
            <a:r>
              <a:rPr lang="en-US" sz="1600" b="1">
                <a:latin typeface="Arial" charset="0"/>
              </a:rPr>
              <a:t>PRIBADI</a:t>
            </a:r>
          </a:p>
        </p:txBody>
      </p:sp>
      <p:sp>
        <p:nvSpPr>
          <p:cNvPr id="113678" name="AutoShape 13"/>
          <p:cNvSpPr>
            <a:spLocks noChangeArrowheads="1"/>
          </p:cNvSpPr>
          <p:nvPr/>
        </p:nvSpPr>
        <p:spPr bwMode="auto">
          <a:xfrm>
            <a:off x="3462867" y="1966912"/>
            <a:ext cx="2218267" cy="661988"/>
          </a:xfrm>
          <a:prstGeom prst="roundRect">
            <a:avLst>
              <a:gd name="adj" fmla="val 12421"/>
            </a:avLst>
          </a:prstGeom>
          <a:solidFill>
            <a:schemeClr val="accent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BADAN</a:t>
            </a:r>
          </a:p>
        </p:txBody>
      </p:sp>
      <p:sp>
        <p:nvSpPr>
          <p:cNvPr id="113679" name="AutoShape 14"/>
          <p:cNvSpPr>
            <a:spLocks noChangeArrowheads="1"/>
          </p:cNvSpPr>
          <p:nvPr/>
        </p:nvSpPr>
        <p:spPr bwMode="auto">
          <a:xfrm>
            <a:off x="6096000" y="1966912"/>
            <a:ext cx="2429933" cy="661988"/>
          </a:xfrm>
          <a:prstGeom prst="roundRect">
            <a:avLst>
              <a:gd name="adj" fmla="val 12421"/>
            </a:avLst>
          </a:prstGeom>
          <a:solidFill>
            <a:schemeClr val="accent1"/>
          </a:solidFill>
          <a:ln w="12700">
            <a:solidFill>
              <a:schemeClr val="tx1"/>
            </a:solidFill>
            <a:round/>
            <a:headEnd/>
            <a:tailEnd/>
          </a:ln>
        </p:spPr>
        <p:txBody>
          <a:bodyPr wrap="none" lIns="90488" tIns="44450" rIns="90488" bIns="44450" anchor="ctr"/>
          <a:lstStyle/>
          <a:p>
            <a:pPr algn="ctr" eaLnBrk="0" hangingPunct="0"/>
            <a:r>
              <a:rPr lang="en-US" sz="1600" b="1">
                <a:latin typeface="Arial" charset="0"/>
              </a:rPr>
              <a:t>BADAN DENGAN </a:t>
            </a:r>
          </a:p>
          <a:p>
            <a:pPr algn="ctr" eaLnBrk="0" hangingPunct="0"/>
            <a:r>
              <a:rPr lang="en-US" sz="1600" b="1">
                <a:latin typeface="Arial" charset="0"/>
              </a:rPr>
              <a:t>KEPEMILIKAN</a:t>
            </a:r>
          </a:p>
          <a:p>
            <a:pPr algn="ctr" eaLnBrk="0" hangingPunct="0"/>
            <a:r>
              <a:rPr lang="en-US" sz="1600" b="1">
                <a:latin typeface="Arial" charset="0"/>
              </a:rPr>
              <a:t>ORANG PRIBADI</a:t>
            </a:r>
          </a:p>
        </p:txBody>
      </p:sp>
      <p:sp>
        <p:nvSpPr>
          <p:cNvPr id="113680" name="AutoShape 15"/>
          <p:cNvSpPr>
            <a:spLocks noChangeArrowheads="1"/>
          </p:cNvSpPr>
          <p:nvPr/>
        </p:nvSpPr>
        <p:spPr bwMode="auto">
          <a:xfrm>
            <a:off x="465667" y="3048000"/>
            <a:ext cx="2523067" cy="382191"/>
          </a:xfrm>
          <a:prstGeom prst="roundRect">
            <a:avLst>
              <a:gd name="adj" fmla="val 12421"/>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b="1">
                <a:latin typeface="Arial" charset="0"/>
              </a:rPr>
              <a:t>10% </a:t>
            </a:r>
          </a:p>
        </p:txBody>
      </p:sp>
      <p:sp>
        <p:nvSpPr>
          <p:cNvPr id="113681" name="AutoShape 16"/>
          <p:cNvSpPr>
            <a:spLocks noChangeArrowheads="1"/>
          </p:cNvSpPr>
          <p:nvPr/>
        </p:nvSpPr>
        <p:spPr bwMode="auto">
          <a:xfrm>
            <a:off x="3310467" y="3062287"/>
            <a:ext cx="2523067" cy="376238"/>
          </a:xfrm>
          <a:prstGeom prst="roundRect">
            <a:avLst>
              <a:gd name="adj" fmla="val 12421"/>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b="1">
                <a:latin typeface="Arial" charset="0"/>
              </a:rPr>
              <a:t>10%</a:t>
            </a:r>
          </a:p>
        </p:txBody>
      </p:sp>
      <p:sp>
        <p:nvSpPr>
          <p:cNvPr id="113682" name="AutoShape 17"/>
          <p:cNvSpPr>
            <a:spLocks noChangeArrowheads="1"/>
          </p:cNvSpPr>
          <p:nvPr/>
        </p:nvSpPr>
        <p:spPr bwMode="auto">
          <a:xfrm>
            <a:off x="6104467" y="3062287"/>
            <a:ext cx="2523067" cy="376238"/>
          </a:xfrm>
          <a:prstGeom prst="roundRect">
            <a:avLst>
              <a:gd name="adj" fmla="val 12421"/>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b="1">
                <a:latin typeface="Arial" charset="0"/>
              </a:rPr>
              <a:t>10% </a:t>
            </a:r>
          </a:p>
        </p:txBody>
      </p:sp>
      <p:sp>
        <p:nvSpPr>
          <p:cNvPr id="113683" name="AutoShape 18"/>
          <p:cNvSpPr>
            <a:spLocks noChangeArrowheads="1"/>
          </p:cNvSpPr>
          <p:nvPr/>
        </p:nvSpPr>
        <p:spPr bwMode="auto">
          <a:xfrm>
            <a:off x="3911600" y="41719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84" name="AutoShape 19"/>
          <p:cNvSpPr>
            <a:spLocks noChangeArrowheads="1"/>
          </p:cNvSpPr>
          <p:nvPr/>
        </p:nvSpPr>
        <p:spPr bwMode="auto">
          <a:xfrm>
            <a:off x="359834" y="4570810"/>
            <a:ext cx="8409517" cy="1604963"/>
          </a:xfrm>
          <a:prstGeom prst="roundRect">
            <a:avLst>
              <a:gd name="adj" fmla="val 4069"/>
            </a:avLst>
          </a:prstGeom>
          <a:solidFill>
            <a:srgbClr val="FFCC99"/>
          </a:solidFill>
          <a:ln w="12700">
            <a:solidFill>
              <a:schemeClr val="tx1"/>
            </a:solidFill>
            <a:round/>
            <a:headEnd/>
            <a:tailEnd/>
          </a:ln>
        </p:spPr>
        <p:txBody>
          <a:bodyPr lIns="90488" tIns="44450" rIns="90488" bIns="44450">
            <a:spAutoFit/>
          </a:bodyPr>
          <a:lstStyle/>
          <a:p>
            <a:pPr eaLnBrk="0" hangingPunct="0"/>
            <a:r>
              <a:rPr lang="en-US" sz="1600" b="1">
                <a:latin typeface="Arial" charset="0"/>
              </a:rPr>
              <a:t>SEMUA JUMLAH YG DIBAYARKAN/TERUTANG OLEH PENYEWA DGN NAMA DAN DALAM BENTUK APAPUN YG BERKAITAN DGN TANAH DAN/ATAU BANGUNAN YG DISEWA TERMASUK :</a:t>
            </a:r>
          </a:p>
          <a:p>
            <a:pPr eaLnBrk="0" hangingPunct="0"/>
            <a:r>
              <a:rPr lang="en-US" sz="1600" b="1">
                <a:latin typeface="Arial" charset="0"/>
              </a:rPr>
              <a:t>BIAYA PERAWATAN; BIAYA PEMELIHARAAN; BIAYA KEAMANAN; BIAYA FASILITAS LAINNYA DAN SERVICE CHARGE BAIK YG PERJANJIANNYA DIBUAT SECARA TERPISAH/DISATUKAN</a:t>
            </a:r>
          </a:p>
        </p:txBody>
      </p:sp>
      <p:sp>
        <p:nvSpPr>
          <p:cNvPr id="113685" name="Rectangle 20"/>
          <p:cNvSpPr>
            <a:spLocks noChangeArrowheads="1"/>
          </p:cNvSpPr>
          <p:nvPr/>
        </p:nvSpPr>
        <p:spPr bwMode="auto">
          <a:xfrm>
            <a:off x="1422400" y="290512"/>
            <a:ext cx="6096000" cy="566738"/>
          </a:xfrm>
          <a:prstGeom prst="rect">
            <a:avLst/>
          </a:prstGeom>
          <a:solidFill>
            <a:srgbClr val="C0FEF9"/>
          </a:solidFill>
          <a:ln w="12700">
            <a:solidFill>
              <a:schemeClr val="tx1"/>
            </a:solidFill>
            <a:miter lim="800000"/>
            <a:headEnd/>
            <a:tailEnd/>
          </a:ln>
        </p:spPr>
        <p:txBody>
          <a:bodyPr wrap="none" lIns="90488" tIns="44450" rIns="90488" bIns="44450" anchor="ctr"/>
          <a:lstStyle/>
          <a:p>
            <a:pPr algn="ctr" eaLnBrk="0" hangingPunct="0"/>
            <a:r>
              <a:rPr lang="en-US" sz="2000" b="1">
                <a:solidFill>
                  <a:schemeClr val="bg2"/>
                </a:solidFill>
                <a:latin typeface="Arial" charset="0"/>
              </a:rPr>
              <a:t>BESARNYA TARIF</a:t>
            </a:r>
            <a:r>
              <a:rPr lang="en-US" sz="2400" b="1">
                <a:solidFill>
                  <a:schemeClr val="bg2"/>
                </a:solidFill>
                <a:latin typeface="Arial" charset="0"/>
              </a:rPr>
              <a:t> </a:t>
            </a:r>
            <a:r>
              <a:rPr lang="en-US" sz="2000" b="1">
                <a:solidFill>
                  <a:schemeClr val="bg2"/>
                </a:solidFill>
                <a:latin typeface="Arial" charset="0"/>
              </a:rPr>
              <a:t>PERSEWAAN </a:t>
            </a:r>
          </a:p>
          <a:p>
            <a:pPr algn="ctr" eaLnBrk="0" hangingPunct="0"/>
            <a:r>
              <a:rPr lang="en-US" sz="2000" b="1">
                <a:solidFill>
                  <a:schemeClr val="bg2"/>
                </a:solidFill>
                <a:latin typeface="Arial" charset="0"/>
              </a:rPr>
              <a:t>TANAH DAN/ATAU BANGUNAN</a:t>
            </a:r>
          </a:p>
        </p:txBody>
      </p:sp>
      <p:sp>
        <p:nvSpPr>
          <p:cNvPr id="113686" name="AutoShape 21"/>
          <p:cNvSpPr>
            <a:spLocks noChangeArrowheads="1"/>
          </p:cNvSpPr>
          <p:nvPr/>
        </p:nvSpPr>
        <p:spPr bwMode="auto">
          <a:xfrm>
            <a:off x="914400" y="3500438"/>
            <a:ext cx="1422400" cy="22860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87" name="AutoShape 22"/>
          <p:cNvSpPr>
            <a:spLocks noChangeArrowheads="1"/>
          </p:cNvSpPr>
          <p:nvPr/>
        </p:nvSpPr>
        <p:spPr bwMode="auto">
          <a:xfrm>
            <a:off x="3911600" y="3500438"/>
            <a:ext cx="1422400" cy="22860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88" name="AutoShape 23"/>
          <p:cNvSpPr>
            <a:spLocks noChangeArrowheads="1"/>
          </p:cNvSpPr>
          <p:nvPr/>
        </p:nvSpPr>
        <p:spPr bwMode="auto">
          <a:xfrm>
            <a:off x="6807200" y="3500438"/>
            <a:ext cx="1422400" cy="22860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89" name="AutoShape 24"/>
          <p:cNvSpPr>
            <a:spLocks noChangeArrowheads="1"/>
          </p:cNvSpPr>
          <p:nvPr/>
        </p:nvSpPr>
        <p:spPr bwMode="auto">
          <a:xfrm>
            <a:off x="516467" y="3790950"/>
            <a:ext cx="8111067" cy="276225"/>
          </a:xfrm>
          <a:prstGeom prst="roundRect">
            <a:avLst>
              <a:gd name="adj" fmla="val 12421"/>
            </a:avLst>
          </a:prstGeom>
          <a:solidFill>
            <a:srgbClr val="99FFCC"/>
          </a:solidFill>
          <a:ln w="12700">
            <a:solidFill>
              <a:schemeClr val="tx1"/>
            </a:solidFill>
            <a:round/>
            <a:headEnd/>
            <a:tailEnd/>
          </a:ln>
        </p:spPr>
        <p:txBody>
          <a:bodyPr wrap="none" lIns="90488" tIns="44450" rIns="90488" bIns="44450" anchor="ctr"/>
          <a:lstStyle/>
          <a:p>
            <a:pPr algn="ctr" eaLnBrk="0" hangingPunct="0"/>
            <a:r>
              <a:rPr lang="en-US" b="1">
                <a:solidFill>
                  <a:schemeClr val="bg2"/>
                </a:solidFill>
                <a:latin typeface="Arial" charset="0"/>
              </a:rPr>
              <a:t>DARI JUMLAH BRUTO NILAI PERSEWAAN</a:t>
            </a:r>
          </a:p>
        </p:txBody>
      </p:sp>
      <p:sp>
        <p:nvSpPr>
          <p:cNvPr id="113690" name="AutoShape 25"/>
          <p:cNvSpPr>
            <a:spLocks noChangeArrowheads="1"/>
          </p:cNvSpPr>
          <p:nvPr/>
        </p:nvSpPr>
        <p:spPr bwMode="auto">
          <a:xfrm>
            <a:off x="524933" y="1266825"/>
            <a:ext cx="8111067" cy="276225"/>
          </a:xfrm>
          <a:prstGeom prst="roundRect">
            <a:avLst>
              <a:gd name="adj" fmla="val 12421"/>
            </a:avLst>
          </a:prstGeom>
          <a:solidFill>
            <a:srgbClr val="FFFF66"/>
          </a:solidFill>
          <a:ln w="12700">
            <a:solidFill>
              <a:schemeClr val="tx1"/>
            </a:solidFill>
            <a:round/>
            <a:headEnd/>
            <a:tailEnd/>
          </a:ln>
        </p:spPr>
        <p:txBody>
          <a:bodyPr wrap="none" lIns="90488" tIns="44450" rIns="90488" bIns="44450" anchor="ctr"/>
          <a:lstStyle/>
          <a:p>
            <a:pPr algn="ctr" eaLnBrk="0" hangingPunct="0"/>
            <a:r>
              <a:rPr lang="en-US" b="1">
                <a:solidFill>
                  <a:schemeClr val="bg2"/>
                </a:solidFill>
                <a:latin typeface="Arial" charset="0"/>
              </a:rPr>
              <a:t>YANG MENYEWAKAN</a:t>
            </a:r>
          </a:p>
        </p:txBody>
      </p:sp>
      <p:sp>
        <p:nvSpPr>
          <p:cNvPr id="113691" name="AutoShape 26"/>
          <p:cNvSpPr>
            <a:spLocks noChangeArrowheads="1"/>
          </p:cNvSpPr>
          <p:nvPr/>
        </p:nvSpPr>
        <p:spPr bwMode="auto">
          <a:xfrm>
            <a:off x="914400" y="2800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92" name="AutoShape 27"/>
          <p:cNvSpPr>
            <a:spLocks noChangeArrowheads="1"/>
          </p:cNvSpPr>
          <p:nvPr/>
        </p:nvSpPr>
        <p:spPr bwMode="auto">
          <a:xfrm>
            <a:off x="3911600" y="2800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93" name="AutoShape 28"/>
          <p:cNvSpPr>
            <a:spLocks noChangeArrowheads="1"/>
          </p:cNvSpPr>
          <p:nvPr/>
        </p:nvSpPr>
        <p:spPr bwMode="auto">
          <a:xfrm>
            <a:off x="6807200" y="2800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94" name="AutoShape 29"/>
          <p:cNvSpPr>
            <a:spLocks noChangeArrowheads="1"/>
          </p:cNvSpPr>
          <p:nvPr/>
        </p:nvSpPr>
        <p:spPr bwMode="auto">
          <a:xfrm>
            <a:off x="914400" y="1657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95" name="AutoShape 30"/>
          <p:cNvSpPr>
            <a:spLocks noChangeArrowheads="1"/>
          </p:cNvSpPr>
          <p:nvPr/>
        </p:nvSpPr>
        <p:spPr bwMode="auto">
          <a:xfrm>
            <a:off x="3911600" y="1657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
        <p:nvSpPr>
          <p:cNvPr id="113696" name="AutoShape 31"/>
          <p:cNvSpPr>
            <a:spLocks noChangeArrowheads="1"/>
          </p:cNvSpPr>
          <p:nvPr/>
        </p:nvSpPr>
        <p:spPr bwMode="auto">
          <a:xfrm>
            <a:off x="6807200" y="1657350"/>
            <a:ext cx="1422400" cy="171450"/>
          </a:xfrm>
          <a:prstGeom prst="downArrow">
            <a:avLst>
              <a:gd name="adj1" fmla="val 75009"/>
              <a:gd name="adj2" fmla="val 65282"/>
            </a:avLst>
          </a:prstGeom>
          <a:gradFill rotWithShape="0">
            <a:gsLst>
              <a:gs pos="0">
                <a:srgbClr val="005C2E"/>
              </a:gs>
              <a:gs pos="50000">
                <a:srgbClr val="006633"/>
              </a:gs>
              <a:gs pos="100000">
                <a:srgbClr val="005C2E"/>
              </a:gs>
            </a:gsLst>
            <a:lin ang="0" scaled="1"/>
          </a:gradFill>
          <a:ln w="9525">
            <a:noFill/>
            <a:miter lim="800000"/>
            <a:headEnd/>
            <a:tailEnd/>
          </a:ln>
        </p:spPr>
        <p:txBody>
          <a:bodyPr wrap="none" anchor="ctr"/>
          <a:lstStyle/>
          <a:p>
            <a:endParaRPr lang="en-US"/>
          </a:p>
        </p:txBody>
      </p:sp>
    </p:spTree>
  </p:cSld>
  <p:clrMapOvr>
    <a:masterClrMapping/>
  </p:clrMapOvr>
  <p:transition spd="slow">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2"/>
          </p:nvPr>
        </p:nvSpPr>
        <p:spPr>
          <a:noFill/>
        </p:spPr>
        <p:txBody>
          <a:bodyPr/>
          <a:lstStyle/>
          <a:p>
            <a:fld id="{E81ED667-5B4F-454B-BA42-5479D28A7998}" type="slidenum">
              <a:rPr lang="en-US"/>
              <a:pPr/>
              <a:t>9</a:t>
            </a:fld>
            <a:endParaRPr lang="en-US"/>
          </a:p>
        </p:txBody>
      </p:sp>
      <p:sp>
        <p:nvSpPr>
          <p:cNvPr id="114691" name="AutoShape 2"/>
          <p:cNvSpPr>
            <a:spLocks noChangeArrowheads="1"/>
          </p:cNvSpPr>
          <p:nvPr/>
        </p:nvSpPr>
        <p:spPr bwMode="auto">
          <a:xfrm>
            <a:off x="1380068" y="1958578"/>
            <a:ext cx="7141633" cy="627256"/>
          </a:xfrm>
          <a:prstGeom prst="roundRect">
            <a:avLst>
              <a:gd name="adj" fmla="val 12421"/>
            </a:avLst>
          </a:prstGeom>
          <a:solidFill>
            <a:schemeClr val="hlink"/>
          </a:solidFill>
          <a:ln w="12700">
            <a:solidFill>
              <a:schemeClr val="tx1"/>
            </a:solidFill>
            <a:round/>
            <a:headEnd/>
            <a:tailEnd/>
          </a:ln>
        </p:spPr>
        <p:txBody>
          <a:bodyPr lIns="90488" tIns="44450" rIns="90488" bIns="44450">
            <a:spAutoFit/>
          </a:bodyPr>
          <a:lstStyle/>
          <a:p>
            <a:pPr eaLnBrk="0" hangingPunct="0"/>
            <a:r>
              <a:rPr lang="en-US" sz="1600" b="1">
                <a:solidFill>
                  <a:srgbClr val="660066"/>
                </a:solidFill>
                <a:latin typeface="Arial" charset="0"/>
              </a:rPr>
              <a:t>MEMOTONG PPh PADA SAAT PEMBAYARAN ATAU TERUTANGNYA SEWA, DAN MEMBERIKAN BUKTI PEMOTONGAN PPh FINAL</a:t>
            </a:r>
          </a:p>
        </p:txBody>
      </p:sp>
      <p:sp>
        <p:nvSpPr>
          <p:cNvPr id="114692" name="AutoShape 3"/>
          <p:cNvSpPr>
            <a:spLocks noChangeArrowheads="1"/>
          </p:cNvSpPr>
          <p:nvPr/>
        </p:nvSpPr>
        <p:spPr bwMode="auto">
          <a:xfrm>
            <a:off x="1344084" y="2815829"/>
            <a:ext cx="7262283" cy="1157798"/>
          </a:xfrm>
          <a:prstGeom prst="roundRect">
            <a:avLst>
              <a:gd name="adj" fmla="val 12421"/>
            </a:avLst>
          </a:prstGeom>
          <a:solidFill>
            <a:schemeClr val="hlink"/>
          </a:solidFill>
          <a:ln w="12700">
            <a:solidFill>
              <a:schemeClr val="tx1"/>
            </a:solidFill>
            <a:round/>
            <a:headEnd/>
            <a:tailEnd/>
          </a:ln>
        </p:spPr>
        <p:txBody>
          <a:bodyPr lIns="90488" tIns="44450" rIns="90488" bIns="44450">
            <a:spAutoFit/>
          </a:bodyPr>
          <a:lstStyle/>
          <a:p>
            <a:pPr eaLnBrk="0" hangingPunct="0"/>
            <a:r>
              <a:rPr lang="en-US" sz="1600" b="1">
                <a:solidFill>
                  <a:srgbClr val="660066"/>
                </a:solidFill>
                <a:latin typeface="Arial" charset="0"/>
              </a:rPr>
              <a:t>MENYETORKAN PPh YG TELAH DIPOTONG DGN MENGGUNAKAN SSP PADA BANK PERSEPSI/KANTOR POS , SELAMBAT-LAMBATNYA </a:t>
            </a:r>
          </a:p>
          <a:p>
            <a:pPr eaLnBrk="0" hangingPunct="0"/>
            <a:r>
              <a:rPr lang="en-US" sz="1600" b="1">
                <a:solidFill>
                  <a:srgbClr val="660066"/>
                </a:solidFill>
                <a:latin typeface="Arial" charset="0"/>
              </a:rPr>
              <a:t>TGL 10 BULAN BERIKUTNYA SETELAH BULAN MEMBAYARAN/TERUTANGNYA SEWA</a:t>
            </a:r>
          </a:p>
        </p:txBody>
      </p:sp>
      <p:sp>
        <p:nvSpPr>
          <p:cNvPr id="114693" name="AutoShape 4"/>
          <p:cNvSpPr>
            <a:spLocks noChangeArrowheads="1"/>
          </p:cNvSpPr>
          <p:nvPr/>
        </p:nvSpPr>
        <p:spPr bwMode="auto">
          <a:xfrm>
            <a:off x="1634067" y="233362"/>
            <a:ext cx="5977467" cy="623888"/>
          </a:xfrm>
          <a:prstGeom prst="roundRect">
            <a:avLst>
              <a:gd name="adj" fmla="val 12421"/>
            </a:avLst>
          </a:prstGeom>
          <a:solidFill>
            <a:srgbClr val="FFFFA8"/>
          </a:solidFill>
          <a:ln w="12700">
            <a:solidFill>
              <a:schemeClr val="tx1"/>
            </a:solidFill>
            <a:round/>
            <a:headEnd/>
            <a:tailEnd/>
          </a:ln>
        </p:spPr>
        <p:txBody>
          <a:bodyPr wrap="none" lIns="90488" tIns="44450" rIns="90488" bIns="44450" anchor="ctr"/>
          <a:lstStyle/>
          <a:p>
            <a:pPr algn="ctr" eaLnBrk="0" hangingPunct="0"/>
            <a:r>
              <a:rPr lang="en-US" b="1">
                <a:solidFill>
                  <a:srgbClr val="660066"/>
                </a:solidFill>
                <a:latin typeface="Arial" charset="0"/>
              </a:rPr>
              <a:t>KEWAJIBAN PENYEWA </a:t>
            </a:r>
          </a:p>
          <a:p>
            <a:pPr algn="ctr" eaLnBrk="0" hangingPunct="0"/>
            <a:r>
              <a:rPr lang="en-US" b="1">
                <a:solidFill>
                  <a:srgbClr val="660066"/>
                </a:solidFill>
                <a:latin typeface="Arial" charset="0"/>
              </a:rPr>
              <a:t>SEBAGAI PEMOTONG PAJAK</a:t>
            </a:r>
          </a:p>
        </p:txBody>
      </p:sp>
      <p:sp>
        <p:nvSpPr>
          <p:cNvPr id="114694" name="Rectangle 5"/>
          <p:cNvSpPr>
            <a:spLocks noChangeArrowheads="1"/>
          </p:cNvSpPr>
          <p:nvPr/>
        </p:nvSpPr>
        <p:spPr bwMode="auto">
          <a:xfrm>
            <a:off x="508000" y="1662113"/>
            <a:ext cx="4064000" cy="114300"/>
          </a:xfrm>
          <a:prstGeom prst="rect">
            <a:avLst/>
          </a:prstGeom>
          <a:solidFill>
            <a:srgbClr val="333300"/>
          </a:solidFill>
          <a:ln w="9525">
            <a:noFill/>
            <a:miter lim="800000"/>
            <a:headEnd/>
            <a:tailEnd/>
          </a:ln>
        </p:spPr>
        <p:txBody>
          <a:bodyPr wrap="none" anchor="ctr"/>
          <a:lstStyle/>
          <a:p>
            <a:endParaRPr lang="en-US"/>
          </a:p>
        </p:txBody>
      </p:sp>
      <p:sp>
        <p:nvSpPr>
          <p:cNvPr id="114695" name="Rectangle 6"/>
          <p:cNvSpPr>
            <a:spLocks noChangeArrowheads="1"/>
          </p:cNvSpPr>
          <p:nvPr/>
        </p:nvSpPr>
        <p:spPr bwMode="auto">
          <a:xfrm>
            <a:off x="508000" y="1662113"/>
            <a:ext cx="203200" cy="2857500"/>
          </a:xfrm>
          <a:prstGeom prst="rect">
            <a:avLst/>
          </a:prstGeom>
          <a:solidFill>
            <a:srgbClr val="333300"/>
          </a:solidFill>
          <a:ln w="9525">
            <a:noFill/>
            <a:miter lim="800000"/>
            <a:headEnd/>
            <a:tailEnd/>
          </a:ln>
        </p:spPr>
        <p:txBody>
          <a:bodyPr wrap="none" anchor="ctr"/>
          <a:lstStyle/>
          <a:p>
            <a:endParaRPr lang="en-US"/>
          </a:p>
        </p:txBody>
      </p:sp>
      <p:sp>
        <p:nvSpPr>
          <p:cNvPr id="114696" name="AutoShape 7"/>
          <p:cNvSpPr>
            <a:spLocks noChangeArrowheads="1"/>
          </p:cNvSpPr>
          <p:nvPr/>
        </p:nvSpPr>
        <p:spPr bwMode="auto">
          <a:xfrm>
            <a:off x="508000" y="2119313"/>
            <a:ext cx="609600" cy="228600"/>
          </a:xfrm>
          <a:prstGeom prst="rightArrow">
            <a:avLst>
              <a:gd name="adj1" fmla="val 50000"/>
              <a:gd name="adj2" fmla="val 133542"/>
            </a:avLst>
          </a:prstGeom>
          <a:solidFill>
            <a:srgbClr val="333300"/>
          </a:solidFill>
          <a:ln w="9525">
            <a:noFill/>
            <a:miter lim="800000"/>
            <a:headEnd/>
            <a:tailEnd/>
          </a:ln>
        </p:spPr>
        <p:txBody>
          <a:bodyPr wrap="none" anchor="ctr"/>
          <a:lstStyle/>
          <a:p>
            <a:endParaRPr lang="en-US"/>
          </a:p>
        </p:txBody>
      </p:sp>
      <p:sp>
        <p:nvSpPr>
          <p:cNvPr id="114697" name="AutoShape 8"/>
          <p:cNvSpPr>
            <a:spLocks noChangeArrowheads="1"/>
          </p:cNvSpPr>
          <p:nvPr/>
        </p:nvSpPr>
        <p:spPr bwMode="auto">
          <a:xfrm>
            <a:off x="508000" y="3205163"/>
            <a:ext cx="609600" cy="228600"/>
          </a:xfrm>
          <a:prstGeom prst="rightArrow">
            <a:avLst>
              <a:gd name="adj1" fmla="val 50000"/>
              <a:gd name="adj2" fmla="val 133542"/>
            </a:avLst>
          </a:prstGeom>
          <a:solidFill>
            <a:srgbClr val="333300"/>
          </a:solidFill>
          <a:ln w="9525">
            <a:noFill/>
            <a:miter lim="800000"/>
            <a:headEnd/>
            <a:tailEnd/>
          </a:ln>
        </p:spPr>
        <p:txBody>
          <a:bodyPr wrap="none" anchor="ctr"/>
          <a:lstStyle/>
          <a:p>
            <a:endParaRPr lang="en-US"/>
          </a:p>
        </p:txBody>
      </p:sp>
      <p:sp>
        <p:nvSpPr>
          <p:cNvPr id="114698" name="AutoShape 9"/>
          <p:cNvSpPr>
            <a:spLocks noChangeArrowheads="1"/>
          </p:cNvSpPr>
          <p:nvPr/>
        </p:nvSpPr>
        <p:spPr bwMode="auto">
          <a:xfrm>
            <a:off x="508000" y="4348163"/>
            <a:ext cx="609600" cy="228600"/>
          </a:xfrm>
          <a:prstGeom prst="rightArrow">
            <a:avLst>
              <a:gd name="adj1" fmla="val 50000"/>
              <a:gd name="adj2" fmla="val 133542"/>
            </a:avLst>
          </a:prstGeom>
          <a:solidFill>
            <a:srgbClr val="333300"/>
          </a:solidFill>
          <a:ln w="9525">
            <a:noFill/>
            <a:miter lim="800000"/>
            <a:headEnd/>
            <a:tailEnd/>
          </a:ln>
        </p:spPr>
        <p:txBody>
          <a:bodyPr wrap="none" anchor="ctr"/>
          <a:lstStyle/>
          <a:p>
            <a:endParaRPr lang="en-US"/>
          </a:p>
        </p:txBody>
      </p:sp>
      <p:sp>
        <p:nvSpPr>
          <p:cNvPr id="114699" name="AutoShape 10"/>
          <p:cNvSpPr>
            <a:spLocks noChangeArrowheads="1"/>
          </p:cNvSpPr>
          <p:nvPr/>
        </p:nvSpPr>
        <p:spPr bwMode="auto">
          <a:xfrm>
            <a:off x="812800" y="1085850"/>
            <a:ext cx="7620000" cy="390525"/>
          </a:xfrm>
          <a:prstGeom prst="roundRect">
            <a:avLst>
              <a:gd name="adj" fmla="val 12421"/>
            </a:avLst>
          </a:prstGeom>
          <a:solidFill>
            <a:srgbClr val="A0FFA0"/>
          </a:solidFill>
          <a:ln w="12700">
            <a:solidFill>
              <a:schemeClr val="tx1"/>
            </a:solidFill>
            <a:round/>
            <a:headEnd/>
            <a:tailEnd/>
          </a:ln>
        </p:spPr>
        <p:txBody>
          <a:bodyPr wrap="none" lIns="90488" tIns="44450" rIns="90488" bIns="44450" anchor="ctr"/>
          <a:lstStyle/>
          <a:p>
            <a:pPr algn="ctr" eaLnBrk="0" hangingPunct="0"/>
            <a:r>
              <a:rPr lang="en-US" b="1">
                <a:solidFill>
                  <a:srgbClr val="660066"/>
                </a:solidFill>
                <a:latin typeface="Arial" charset="0"/>
              </a:rPr>
              <a:t>PENYEWA SEBAGAI PEMOTONG PAJAK WAJIB :</a:t>
            </a:r>
          </a:p>
        </p:txBody>
      </p:sp>
      <p:sp>
        <p:nvSpPr>
          <p:cNvPr id="114700" name="Rectangle 11"/>
          <p:cNvSpPr>
            <a:spLocks noChangeArrowheads="1"/>
          </p:cNvSpPr>
          <p:nvPr/>
        </p:nvSpPr>
        <p:spPr bwMode="auto">
          <a:xfrm>
            <a:off x="4470400" y="1547813"/>
            <a:ext cx="203200" cy="228600"/>
          </a:xfrm>
          <a:prstGeom prst="rect">
            <a:avLst/>
          </a:prstGeom>
          <a:solidFill>
            <a:srgbClr val="333300"/>
          </a:solidFill>
          <a:ln w="9525">
            <a:noFill/>
            <a:miter lim="800000"/>
            <a:headEnd/>
            <a:tailEnd/>
          </a:ln>
        </p:spPr>
        <p:txBody>
          <a:bodyPr wrap="none" anchor="ctr"/>
          <a:lstStyle/>
          <a:p>
            <a:endParaRPr lang="en-US"/>
          </a:p>
        </p:txBody>
      </p:sp>
      <p:sp>
        <p:nvSpPr>
          <p:cNvPr id="114701" name="AutoShape 12"/>
          <p:cNvSpPr>
            <a:spLocks noChangeArrowheads="1"/>
          </p:cNvSpPr>
          <p:nvPr/>
        </p:nvSpPr>
        <p:spPr bwMode="auto">
          <a:xfrm>
            <a:off x="1430867" y="4114800"/>
            <a:ext cx="7095067" cy="847725"/>
          </a:xfrm>
          <a:prstGeom prst="roundRect">
            <a:avLst>
              <a:gd name="adj" fmla="val 12421"/>
            </a:avLst>
          </a:prstGeom>
          <a:solidFill>
            <a:schemeClr val="hlink"/>
          </a:solidFill>
          <a:ln w="12700">
            <a:solidFill>
              <a:schemeClr val="tx1"/>
            </a:solidFill>
            <a:round/>
            <a:headEnd/>
            <a:tailEnd/>
          </a:ln>
        </p:spPr>
        <p:txBody>
          <a:bodyPr wrap="none" lIns="90488" tIns="44450" rIns="90488" bIns="44450" anchor="ctr"/>
          <a:lstStyle/>
          <a:p>
            <a:pPr algn="ctr" eaLnBrk="0" hangingPunct="0"/>
            <a:r>
              <a:rPr lang="en-US" sz="1600" b="1">
                <a:solidFill>
                  <a:srgbClr val="660066"/>
                </a:solidFill>
                <a:latin typeface="Arial" charset="0"/>
              </a:rPr>
              <a:t>MELAPORKAN PEMOTONGAN/PENYETORAN KPD KEPALA KPP </a:t>
            </a:r>
          </a:p>
          <a:p>
            <a:pPr algn="ctr" eaLnBrk="0" hangingPunct="0"/>
            <a:r>
              <a:rPr lang="en-US" sz="1600" b="1">
                <a:solidFill>
                  <a:srgbClr val="660066"/>
                </a:solidFill>
                <a:latin typeface="Arial" charset="0"/>
              </a:rPr>
              <a:t>SETEMPAT, SELAMBAT-LAMBATNYA TGL 20 BULAN BERIKUTNYA </a:t>
            </a:r>
          </a:p>
          <a:p>
            <a:pPr algn="ctr" eaLnBrk="0" hangingPunct="0"/>
            <a:r>
              <a:rPr lang="en-US" sz="1600" b="1">
                <a:solidFill>
                  <a:srgbClr val="660066"/>
                </a:solidFill>
                <a:latin typeface="Arial" charset="0"/>
              </a:rPr>
              <a:t>SETELAH BULAN PEMBAYARAN/ TERUTANGNYA SEWA</a:t>
            </a:r>
          </a:p>
        </p:txBody>
      </p:sp>
      <p:sp>
        <p:nvSpPr>
          <p:cNvPr id="114702" name="AutoShape 13"/>
          <p:cNvSpPr>
            <a:spLocks noChangeArrowheads="1"/>
          </p:cNvSpPr>
          <p:nvPr/>
        </p:nvSpPr>
        <p:spPr bwMode="auto">
          <a:xfrm>
            <a:off x="1430867" y="5324475"/>
            <a:ext cx="7095067" cy="962025"/>
          </a:xfrm>
          <a:prstGeom prst="roundRect">
            <a:avLst>
              <a:gd name="adj" fmla="val 12421"/>
            </a:avLst>
          </a:prstGeom>
          <a:solidFill>
            <a:srgbClr val="00DD00"/>
          </a:solidFill>
          <a:ln w="12700">
            <a:solidFill>
              <a:schemeClr val="tx1"/>
            </a:solidFill>
            <a:round/>
            <a:headEnd/>
            <a:tailEnd/>
          </a:ln>
        </p:spPr>
        <p:txBody>
          <a:bodyPr wrap="none" lIns="90488" tIns="44450" rIns="90488" bIns="44450" anchor="ctr"/>
          <a:lstStyle/>
          <a:p>
            <a:pPr eaLnBrk="0" hangingPunct="0"/>
            <a:r>
              <a:rPr lang="en-US" sz="1600" b="1">
                <a:solidFill>
                  <a:srgbClr val="660066"/>
                </a:solidFill>
                <a:latin typeface="Arial" charset="0"/>
              </a:rPr>
              <a:t>LAPORAN PEMOTONGAN/PENYETORAN PPh ATAS PERSEWAAN </a:t>
            </a:r>
          </a:p>
          <a:p>
            <a:pPr eaLnBrk="0" hangingPunct="0"/>
            <a:r>
              <a:rPr lang="en-US" sz="1600" b="1">
                <a:solidFill>
                  <a:srgbClr val="660066"/>
                </a:solidFill>
                <a:latin typeface="Arial" charset="0"/>
              </a:rPr>
              <a:t>TANAH DAN/ATAU BANGUNAN DENGAN DILAMPIRI :</a:t>
            </a:r>
          </a:p>
          <a:p>
            <a:pPr eaLnBrk="0" hangingPunct="0"/>
            <a:r>
              <a:rPr lang="en-US" sz="1600" b="1">
                <a:solidFill>
                  <a:srgbClr val="660066"/>
                </a:solidFill>
                <a:latin typeface="Arial" charset="0"/>
              </a:rPr>
              <a:t>- LEMBAR KE-3 SSP;</a:t>
            </a:r>
          </a:p>
          <a:p>
            <a:pPr eaLnBrk="0" hangingPunct="0"/>
            <a:r>
              <a:rPr lang="en-US" sz="1600" b="1">
                <a:solidFill>
                  <a:srgbClr val="660066"/>
                </a:solidFill>
                <a:latin typeface="Arial" charset="0"/>
              </a:rPr>
              <a:t>- LEMBAR KE-2 BUKTI PEMOTONGAN</a:t>
            </a:r>
          </a:p>
        </p:txBody>
      </p:sp>
      <p:sp>
        <p:nvSpPr>
          <p:cNvPr id="114703" name="AutoShape 14"/>
          <p:cNvSpPr>
            <a:spLocks noChangeArrowheads="1"/>
          </p:cNvSpPr>
          <p:nvPr/>
        </p:nvSpPr>
        <p:spPr bwMode="auto">
          <a:xfrm>
            <a:off x="2844800" y="4976813"/>
            <a:ext cx="3556000" cy="285750"/>
          </a:xfrm>
          <a:prstGeom prst="downArrow">
            <a:avLst>
              <a:gd name="adj1" fmla="val 75009"/>
              <a:gd name="adj2" fmla="val 70079"/>
            </a:avLst>
          </a:prstGeom>
          <a:noFill/>
          <a:ln w="12700">
            <a:solidFill>
              <a:schemeClr val="tx1"/>
            </a:solidFill>
            <a:miter lim="800000"/>
            <a:headEnd/>
            <a:tailEnd/>
          </a:ln>
        </p:spPr>
        <p:txBody>
          <a:bodyPr wrap="none" anchor="ctr"/>
          <a:lstStyle/>
          <a:p>
            <a:endParaRPr lang="en-US"/>
          </a:p>
        </p:txBody>
      </p:sp>
      <p:sp>
        <p:nvSpPr>
          <p:cNvPr id="114704" name="Rectangle 15"/>
          <p:cNvSpPr>
            <a:spLocks noChangeArrowheads="1"/>
          </p:cNvSpPr>
          <p:nvPr/>
        </p:nvSpPr>
        <p:spPr bwMode="auto">
          <a:xfrm>
            <a:off x="4123267" y="4972050"/>
            <a:ext cx="1069204" cy="335989"/>
          </a:xfrm>
          <a:prstGeom prst="rect">
            <a:avLst/>
          </a:prstGeom>
          <a:noFill/>
          <a:ln w="9525">
            <a:noFill/>
            <a:miter lim="800000"/>
            <a:headEnd/>
            <a:tailEnd/>
          </a:ln>
        </p:spPr>
        <p:txBody>
          <a:bodyPr wrap="none" lIns="90488" tIns="44450" rIns="90488" bIns="44450">
            <a:spAutoFit/>
          </a:bodyPr>
          <a:lstStyle/>
          <a:p>
            <a:pPr eaLnBrk="0" hangingPunct="0"/>
            <a:r>
              <a:rPr lang="en-US" sz="1600" b="1">
                <a:latin typeface="Arial" charset="0"/>
              </a:rPr>
              <a:t>DENGAN</a:t>
            </a:r>
          </a:p>
        </p:txBody>
      </p:sp>
    </p:spTree>
  </p:cSld>
  <p:clrMapOvr>
    <a:masterClrMapping/>
  </p:clrMapOvr>
  <p:transition spd="slow">
    <p:cover dir="ru"/>
  </p:transition>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15953</TotalTime>
  <Words>2537</Words>
  <Application>Microsoft Office PowerPoint</Application>
  <PresentationFormat>Letter Paper (8.5x11 in)</PresentationFormat>
  <Paragraphs>734</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Level</vt:lpstr>
      <vt:lpstr>PPh PASAL 4 (2) FINAL</vt:lpstr>
      <vt:lpstr>Slide 2</vt:lpstr>
      <vt:lpstr>Slide 3</vt:lpstr>
      <vt:lpstr>Slide 4</vt:lpstr>
      <vt:lpstr>Slide 5</vt:lpstr>
      <vt:lpstr>Slide 6</vt:lpstr>
      <vt:lpstr>PELUNASAN PPh</vt:lpstr>
      <vt:lpstr>Slide 8</vt:lpstr>
      <vt:lpstr>Slide 9</vt:lpstr>
      <vt:lpstr>Contoh Soal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PENGERTIAN-PENGERTIAN</vt:lpstr>
      <vt:lpstr>PENGERTIAN-PENGERTIAN</vt:lpstr>
      <vt:lpstr>Slide 26</vt:lpstr>
      <vt:lpstr>TARIF DAN DASAR PENGENAAN PPh USAHA JASA KONSTRUKSI</vt:lpstr>
      <vt:lpstr>PELUNASAN PPh USAHA JASA KONSTRUKSI</vt:lpstr>
      <vt:lpstr>KEKURANGAN PPh USAHA JASA KONSTRUKSI</vt:lpstr>
      <vt:lpstr>KEKURANGAN PPh USAHA JASA KONSTRUKSI TIDAK DILUNASI</vt:lpstr>
      <vt:lpstr>PENGHASILAN LAIN YANG DITERIMA WAJIB PAJAK YANG BERGERAK DI BIDANG USAHA JASA KONSTRUKSI</vt:lpstr>
      <vt:lpstr>Slide 32</vt:lpstr>
      <vt:lpstr>Slide 33</vt:lpstr>
      <vt:lpstr>Slide 34</vt:lpstr>
      <vt:lpstr>Slide 35</vt:lpstr>
      <vt:lpstr>Slide 36</vt:lpstr>
      <vt:lpstr>Slide 37</vt:lpstr>
      <vt:lpstr>Perbedaan </vt:lpstr>
      <vt:lpstr>Tarif</vt:lpstr>
      <vt:lpstr>Tidak termasuk  Hadiah dan Penghargaan </vt:lpstr>
      <vt:lpstr>Slide 41</vt:lpstr>
      <vt:lpstr>Slide 42</vt:lpstr>
      <vt:lpstr>Slide 43</vt:lpstr>
      <vt:lpstr>Slide 44</vt:lpstr>
      <vt:lpstr>Slide 45</vt:lpstr>
    </vt:vector>
  </TitlesOfParts>
  <Company>Direktorat Jenderal Pajak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JonMMx 2000</dc:creator>
  <cp:lastModifiedBy>ALiCE</cp:lastModifiedBy>
  <cp:revision>160</cp:revision>
  <cp:lastPrinted>1998-01-18T14:47:13Z</cp:lastPrinted>
  <dcterms:created xsi:type="dcterms:W3CDTF">1998-01-18T14:33:20Z</dcterms:created>
  <dcterms:modified xsi:type="dcterms:W3CDTF">2012-12-12T05:04:09Z</dcterms:modified>
</cp:coreProperties>
</file>