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112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297E4C-43AE-4641-9BC6-1B8E9FD39AC5}"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297E4C-43AE-4641-9BC6-1B8E9FD39AC5}"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297E4C-43AE-4641-9BC6-1B8E9FD39AC5}"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297E4C-43AE-4641-9BC6-1B8E9FD39AC5}"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297E4C-43AE-4641-9BC6-1B8E9FD39AC5}"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297E4C-43AE-4641-9BC6-1B8E9FD39AC5}"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297E4C-43AE-4641-9BC6-1B8E9FD39AC5}" type="datetimeFigureOut">
              <a:rPr lang="en-US" smtClean="0"/>
              <a:pPr/>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297E4C-43AE-4641-9BC6-1B8E9FD39AC5}" type="datetimeFigureOut">
              <a:rPr lang="en-US" smtClean="0"/>
              <a:pPr/>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297E4C-43AE-4641-9BC6-1B8E9FD39AC5}" type="datetimeFigureOut">
              <a:rPr lang="en-US" smtClean="0"/>
              <a:pPr/>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297E4C-43AE-4641-9BC6-1B8E9FD39AC5}"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297E4C-43AE-4641-9BC6-1B8E9FD39AC5}"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E96576-A6AF-42CA-8080-67270F2D52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97E4C-43AE-4641-9BC6-1B8E9FD39AC5}" type="datetimeFigureOut">
              <a:rPr lang="en-US" smtClean="0"/>
              <a:pPr/>
              <a:t>4/1/2020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96576-A6AF-42CA-8080-67270F2D527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143000"/>
            <a:ext cx="7772400" cy="1470025"/>
          </a:xfrm>
        </p:spPr>
        <p:txBody>
          <a:bodyPr/>
          <a:lstStyle/>
          <a:p>
            <a:r>
              <a:rPr lang="en-US" dirty="0" smtClean="0">
                <a:latin typeface="Algerian" pitchFamily="82" charset="0"/>
              </a:rPr>
              <a:t>KONSEP PENDAPATAN</a:t>
            </a:r>
            <a:endParaRPr lang="en-US" dirty="0">
              <a:latin typeface="Algerian" pitchFamily="82" charset="0"/>
            </a:endParaRPr>
          </a:p>
        </p:txBody>
      </p:sp>
      <p:sp>
        <p:nvSpPr>
          <p:cNvPr id="3" name="Subtitle 2"/>
          <p:cNvSpPr>
            <a:spLocks noGrp="1"/>
          </p:cNvSpPr>
          <p:nvPr>
            <p:ph type="subTitle" idx="1"/>
          </p:nvPr>
        </p:nvSpPr>
        <p:spPr>
          <a:xfrm>
            <a:off x="1371600" y="3276600"/>
            <a:ext cx="6400800" cy="2667000"/>
          </a:xfrm>
        </p:spPr>
        <p:txBody>
          <a:bodyPr>
            <a:normAutofit/>
          </a:bodyPr>
          <a:lstStyle/>
          <a:p>
            <a:endParaRPr lang="en-US" dirty="0">
              <a:solidFill>
                <a:schemeClr val="tx1">
                  <a:lumMod val="85000"/>
                  <a:lumOff val="1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Autofit/>
          </a:bodyPr>
          <a:lstStyle/>
          <a:p>
            <a:pPr>
              <a:buFont typeface="Wingdings" pitchFamily="2" charset="2"/>
              <a:buChar char="v"/>
            </a:pPr>
            <a:r>
              <a:rPr lang="id-ID" sz="2500" b="1" dirty="0">
                <a:latin typeface="Times New Roman" pitchFamily="18" charset="0"/>
                <a:cs typeface="Times New Roman" pitchFamily="18" charset="0"/>
              </a:rPr>
              <a:t>Pengungkapan Pendapatan</a:t>
            </a:r>
            <a:endParaRPr lang="en-US" sz="2500" dirty="0">
              <a:latin typeface="Times New Roman" pitchFamily="18" charset="0"/>
              <a:cs typeface="Times New Roman" pitchFamily="18" charset="0"/>
            </a:endParaRPr>
          </a:p>
          <a:p>
            <a:pPr>
              <a:buNone/>
            </a:pPr>
            <a:r>
              <a:rPr lang="en-US" sz="2500" dirty="0" smtClean="0">
                <a:latin typeface="Times New Roman" pitchFamily="18" charset="0"/>
                <a:cs typeface="Times New Roman" pitchFamily="18" charset="0"/>
              </a:rPr>
              <a:t>		</a:t>
            </a:r>
            <a:r>
              <a:rPr lang="id-ID" sz="2500" dirty="0" smtClean="0">
                <a:latin typeface="Times New Roman" pitchFamily="18" charset="0"/>
                <a:cs typeface="Times New Roman" pitchFamily="18" charset="0"/>
              </a:rPr>
              <a:t>Menurut </a:t>
            </a:r>
            <a:r>
              <a:rPr lang="id-ID" sz="2500" dirty="0">
                <a:latin typeface="Times New Roman" pitchFamily="18" charset="0"/>
                <a:cs typeface="Times New Roman" pitchFamily="18" charset="0"/>
              </a:rPr>
              <a:t>Pernyataan Standar Akuntansi Keuangan (PSAK) No. 23 mengenai pengungkapan pendapatan, perusahaan harus mengungkapkan sebagai berikut:</a:t>
            </a:r>
            <a:endParaRPr lang="en-US" sz="2500" dirty="0">
              <a:latin typeface="Times New Roman" pitchFamily="18" charset="0"/>
              <a:cs typeface="Times New Roman" pitchFamily="18" charset="0"/>
            </a:endParaRPr>
          </a:p>
          <a:p>
            <a:pPr lvl="0"/>
            <a:r>
              <a:rPr lang="id-ID" sz="2500" dirty="0">
                <a:latin typeface="Times New Roman" pitchFamily="18" charset="0"/>
                <a:cs typeface="Times New Roman" pitchFamily="18" charset="0"/>
              </a:rPr>
              <a:t>Kebijakan akuntansi yang dianut untuk pengakuan pendapatan termasuk metode yang dianut untuk menentkan tingkat penyelesaian transaksi penjualan jasa.</a:t>
            </a:r>
            <a:endParaRPr lang="en-US" sz="2500" dirty="0">
              <a:latin typeface="Times New Roman" pitchFamily="18" charset="0"/>
              <a:cs typeface="Times New Roman" pitchFamily="18" charset="0"/>
            </a:endParaRPr>
          </a:p>
          <a:p>
            <a:pPr lvl="0"/>
            <a:r>
              <a:rPr lang="id-ID" sz="2500" dirty="0">
                <a:latin typeface="Times New Roman" pitchFamily="18" charset="0"/>
                <a:cs typeface="Times New Roman" pitchFamily="18" charset="0"/>
              </a:rPr>
              <a:t>Jumlah setiap kategori signifikan dari pendapatan diakui selama periode tersebut termasuk pendapatan dari</a:t>
            </a:r>
            <a:r>
              <a:rPr lang="id-ID" sz="2500" dirty="0" smtClean="0">
                <a:latin typeface="Times New Roman" pitchFamily="18" charset="0"/>
                <a:cs typeface="Times New Roman" pitchFamily="18" charset="0"/>
              </a:rPr>
              <a:t>:</a:t>
            </a:r>
            <a:endParaRPr lang="en-US" sz="2500" dirty="0">
              <a:latin typeface="Times New Roman" pitchFamily="18" charset="0"/>
              <a:cs typeface="Times New Roman" pitchFamily="18" charset="0"/>
            </a:endParaRPr>
          </a:p>
          <a:p>
            <a:pPr marL="971550" lvl="1" indent="-514350">
              <a:buFont typeface="+mj-lt"/>
              <a:buAutoNum type="arabicPeriod"/>
            </a:pPr>
            <a:r>
              <a:rPr lang="id-ID" sz="2500" dirty="0" smtClean="0">
                <a:latin typeface="Times New Roman" pitchFamily="18" charset="0"/>
                <a:cs typeface="Times New Roman" pitchFamily="18" charset="0"/>
              </a:rPr>
              <a:t>Penjualan </a:t>
            </a:r>
            <a:r>
              <a:rPr lang="id-ID" sz="2500" dirty="0">
                <a:latin typeface="Times New Roman" pitchFamily="18" charset="0"/>
                <a:cs typeface="Times New Roman" pitchFamily="18" charset="0"/>
              </a:rPr>
              <a:t>barang</a:t>
            </a:r>
            <a:endParaRPr lang="en-US" sz="2500" dirty="0">
              <a:latin typeface="Times New Roman" pitchFamily="18" charset="0"/>
              <a:cs typeface="Times New Roman" pitchFamily="18" charset="0"/>
            </a:endParaRPr>
          </a:p>
          <a:p>
            <a:pPr marL="971550" lvl="1" indent="-514350">
              <a:buFont typeface="+mj-lt"/>
              <a:buAutoNum type="arabicPeriod"/>
            </a:pPr>
            <a:r>
              <a:rPr lang="id-ID" sz="2500" dirty="0">
                <a:latin typeface="Times New Roman" pitchFamily="18" charset="0"/>
                <a:cs typeface="Times New Roman" pitchFamily="18" charset="0"/>
              </a:rPr>
              <a:t>Penjualan Jasa</a:t>
            </a:r>
            <a:endParaRPr lang="en-US" sz="2500" dirty="0">
              <a:latin typeface="Times New Roman" pitchFamily="18" charset="0"/>
              <a:cs typeface="Times New Roman" pitchFamily="18" charset="0"/>
            </a:endParaRPr>
          </a:p>
          <a:p>
            <a:pPr marL="971550" lvl="1" indent="-514350">
              <a:buFont typeface="+mj-lt"/>
              <a:buAutoNum type="arabicPeriod"/>
            </a:pPr>
            <a:r>
              <a:rPr lang="id-ID" sz="2500" dirty="0">
                <a:latin typeface="Times New Roman" pitchFamily="18" charset="0"/>
                <a:cs typeface="Times New Roman" pitchFamily="18" charset="0"/>
              </a:rPr>
              <a:t>Bunga</a:t>
            </a:r>
            <a:endParaRPr lang="en-US" sz="2500" dirty="0">
              <a:latin typeface="Times New Roman" pitchFamily="18" charset="0"/>
              <a:cs typeface="Times New Roman" pitchFamily="18" charset="0"/>
            </a:endParaRPr>
          </a:p>
          <a:p>
            <a:pPr marL="971550" lvl="1" indent="-514350">
              <a:buFont typeface="+mj-lt"/>
              <a:buAutoNum type="arabicPeriod"/>
            </a:pPr>
            <a:r>
              <a:rPr lang="id-ID" sz="2500" dirty="0">
                <a:latin typeface="Times New Roman" pitchFamily="18" charset="0"/>
                <a:cs typeface="Times New Roman" pitchFamily="18" charset="0"/>
              </a:rPr>
              <a:t>Dividen, dan</a:t>
            </a:r>
            <a:endParaRPr lang="en-US" sz="2500" dirty="0">
              <a:latin typeface="Times New Roman" pitchFamily="18" charset="0"/>
              <a:cs typeface="Times New Roman" pitchFamily="18" charset="0"/>
            </a:endParaRPr>
          </a:p>
          <a:p>
            <a:pPr marL="971550" lvl="1" indent="-514350">
              <a:buFont typeface="+mj-lt"/>
              <a:buAutoNum type="arabicPeriod"/>
            </a:pPr>
            <a:r>
              <a:rPr lang="id-ID" sz="2500" dirty="0">
                <a:latin typeface="Times New Roman" pitchFamily="18" charset="0"/>
                <a:cs typeface="Times New Roman" pitchFamily="18" charset="0"/>
              </a:rPr>
              <a:t>Royalty.</a:t>
            </a:r>
            <a:endParaRPr lang="en-US" sz="2500" dirty="0">
              <a:latin typeface="Times New Roman" pitchFamily="18" charset="0"/>
              <a:cs typeface="Times New Roman" pitchFamily="18" charset="0"/>
            </a:endParaRPr>
          </a:p>
          <a:p>
            <a:endParaRPr lang="en-US"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latin typeface="Times New Roman" pitchFamily="18" charset="0"/>
                <a:cs typeface="Times New Roman" pitchFamily="18" charset="0"/>
              </a:rPr>
              <a:t>Kriteria Pengakuan Pendapatan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Pengakuan </a:t>
            </a:r>
            <a:r>
              <a:rPr lang="id-ID" dirty="0">
                <a:latin typeface="Times New Roman" pitchFamily="18" charset="0"/>
                <a:cs typeface="Times New Roman" pitchFamily="18" charset="0"/>
              </a:rPr>
              <a:t>pendapatan yang diajukan oleh Financial Accounting Standard Board (FASB) ada dua kriteria yaitu sebagai </a:t>
            </a:r>
            <a:r>
              <a:rPr lang="id-ID" dirty="0" smtClean="0">
                <a:latin typeface="Times New Roman" pitchFamily="18" charset="0"/>
                <a:cs typeface="Times New Roman" pitchFamily="18" charset="0"/>
              </a:rPr>
              <a:t>berikut:</a:t>
            </a:r>
            <a:endParaRPr lang="en-US" dirty="0" smtClean="0">
              <a:latin typeface="Times New Roman" pitchFamily="18" charset="0"/>
              <a:cs typeface="Times New Roman" pitchFamily="18" charset="0"/>
            </a:endParaRPr>
          </a:p>
          <a:p>
            <a:pPr marL="514350" lvl="0" indent="-514350" algn="just">
              <a:buFont typeface="+mj-lt"/>
              <a:buAutoNum type="arabicPeriod"/>
            </a:pPr>
            <a:r>
              <a:rPr lang="id-ID" dirty="0" smtClean="0">
                <a:latin typeface="Times New Roman" pitchFamily="18" charset="0"/>
                <a:cs typeface="Times New Roman" pitchFamily="18" charset="0"/>
              </a:rPr>
              <a:t>Pendapat</a:t>
            </a:r>
            <a:r>
              <a:rPr lang="en-US" dirty="0" smtClean="0">
                <a:latin typeface="Times New Roman" pitchFamily="18" charset="0"/>
                <a:cs typeface="Times New Roman" pitchFamily="18" charset="0"/>
              </a:rPr>
              <a:t>a</a:t>
            </a:r>
            <a:r>
              <a:rPr lang="id-ID" dirty="0" smtClean="0">
                <a:latin typeface="Times New Roman" pitchFamily="18" charset="0"/>
                <a:cs typeface="Times New Roman" pitchFamily="18" charset="0"/>
              </a:rPr>
              <a:t>n</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baru</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diakui </a:t>
            </a:r>
            <a:r>
              <a:rPr lang="id-ID" dirty="0">
                <a:latin typeface="Times New Roman" pitchFamily="18" charset="0"/>
                <a:cs typeface="Times New Roman" pitchFamily="18" charset="0"/>
              </a:rPr>
              <a:t>jika jumlah pendapatan terealisasi atau cukup pasti akan segera terealisasi.</a:t>
            </a:r>
            <a:endParaRPr lang="en-US" dirty="0">
              <a:latin typeface="Times New Roman" pitchFamily="18" charset="0"/>
              <a:cs typeface="Times New Roman" pitchFamily="18" charset="0"/>
            </a:endParaRPr>
          </a:p>
          <a:p>
            <a:pPr marL="514350" lvl="0" indent="-514350" algn="just">
              <a:buFont typeface="+mj-lt"/>
              <a:buAutoNum type="arabicPeriod"/>
            </a:pPr>
            <a:r>
              <a:rPr lang="id-ID" dirty="0" smtClean="0">
                <a:latin typeface="Times New Roman" pitchFamily="18" charset="0"/>
                <a:cs typeface="Times New Roman" pitchFamily="18" charset="0"/>
              </a:rPr>
              <a:t>Pendapatan </a:t>
            </a:r>
            <a:r>
              <a:rPr lang="id-ID" dirty="0">
                <a:latin typeface="Times New Roman" pitchFamily="18" charset="0"/>
                <a:cs typeface="Times New Roman" pitchFamily="18" charset="0"/>
              </a:rPr>
              <a:t>baru </a:t>
            </a:r>
            <a:r>
              <a:rPr lang="id-ID" dirty="0" smtClean="0">
                <a:latin typeface="Times New Roman" pitchFamily="18" charset="0"/>
                <a:cs typeface="Times New Roman" pitchFamily="18" charset="0"/>
              </a:rPr>
              <a:t>dapat </a:t>
            </a:r>
            <a:r>
              <a:rPr lang="id-ID" dirty="0">
                <a:latin typeface="Times New Roman" pitchFamily="18" charset="0"/>
                <a:cs typeface="Times New Roman" pitchFamily="18" charset="0"/>
              </a:rPr>
              <a:t>diakui jika pendapatan tersebut sudah terbentuk atau terhimpun.</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latin typeface="Times New Roman" pitchFamily="18" charset="0"/>
                <a:cs typeface="Times New Roman" pitchFamily="18" charset="0"/>
              </a:rPr>
              <a:t>Metode pengakuan pendapatan </a:t>
            </a:r>
            <a:r>
              <a:rPr lang="id-ID" b="1" dirty="0" smtClean="0">
                <a:latin typeface="Times New Roman" pitchFamily="18" charset="0"/>
                <a:cs typeface="Times New Roman" pitchFamily="18" charset="0"/>
              </a:rPr>
              <a:t>untuk </a:t>
            </a:r>
            <a:r>
              <a:rPr lang="id-ID" b="1" dirty="0">
                <a:latin typeface="Times New Roman" pitchFamily="18" charset="0"/>
                <a:cs typeface="Times New Roman" pitchFamily="18" charset="0"/>
              </a:rPr>
              <a:t>penjualan jasa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Ada empat metode pengakuan</a:t>
            </a:r>
            <a:r>
              <a:rPr lang="en-US" dirty="0" smtClean="0">
                <a:latin typeface="Times New Roman" pitchFamily="18" charset="0"/>
                <a:cs typeface="Times New Roman" pitchFamily="18" charset="0"/>
              </a:rPr>
              <a:t> p</a:t>
            </a:r>
            <a:r>
              <a:rPr lang="id-ID" dirty="0" smtClean="0">
                <a:latin typeface="Times New Roman" pitchFamily="18" charset="0"/>
                <a:cs typeface="Times New Roman" pitchFamily="18" charset="0"/>
              </a:rPr>
              <a:t>endapatan untuk perusahaan yang kegiatannya sebagian besar dalam penjualan jasa dibandingkan produksi yaitu sebagai berikut: </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Metode kinerja khusus </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Metode Kinerja Profesional</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Metode Kinerja Selesai </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Metode Penagihan</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latin typeface="Times New Roman" pitchFamily="18" charset="0"/>
                <a:cs typeface="Times New Roman" pitchFamily="18" charset="0"/>
              </a:rPr>
              <a:t>Konsep dasar yang diperkirakan dalam pengakuan pendapatan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Ada </a:t>
            </a:r>
            <a:r>
              <a:rPr lang="id-ID" dirty="0">
                <a:latin typeface="Times New Roman" pitchFamily="18" charset="0"/>
                <a:cs typeface="Times New Roman" pitchFamily="18" charset="0"/>
              </a:rPr>
              <a:t>beberapa konsep dasar yang melandasi laporan keuangan antara lain sebagai berikut:</a:t>
            </a:r>
            <a:endParaRPr lang="en-US" dirty="0">
              <a:latin typeface="Times New Roman" pitchFamily="18" charset="0"/>
              <a:cs typeface="Times New Roman" pitchFamily="18" charset="0"/>
            </a:endParaRPr>
          </a:p>
          <a:p>
            <a:pPr lvl="0"/>
            <a:r>
              <a:rPr lang="id-ID" dirty="0">
                <a:latin typeface="Times New Roman" pitchFamily="18" charset="0"/>
                <a:cs typeface="Times New Roman" pitchFamily="18" charset="0"/>
              </a:rPr>
              <a:t>Konsep Upaya dan HAsil (effort and accomplishment concept)</a:t>
            </a:r>
            <a:endParaRPr lang="en-US" dirty="0">
              <a:latin typeface="Times New Roman" pitchFamily="18" charset="0"/>
              <a:cs typeface="Times New Roman" pitchFamily="18" charset="0"/>
            </a:endParaRPr>
          </a:p>
          <a:p>
            <a:pPr lvl="0"/>
            <a:r>
              <a:rPr lang="id-ID" dirty="0">
                <a:latin typeface="Times New Roman" pitchFamily="18" charset="0"/>
                <a:cs typeface="Times New Roman" pitchFamily="18" charset="0"/>
              </a:rPr>
              <a:t>Konsep Bukti Berdaya Uji dan Objektif</a:t>
            </a:r>
            <a:endParaRPr lang="en-US" dirty="0">
              <a:latin typeface="Times New Roman" pitchFamily="18" charset="0"/>
              <a:cs typeface="Times New Roman" pitchFamily="18" charset="0"/>
            </a:endParaRPr>
          </a:p>
          <a:p>
            <a:pPr lvl="0"/>
            <a:r>
              <a:rPr lang="id-ID" dirty="0">
                <a:latin typeface="Times New Roman" pitchFamily="18" charset="0"/>
                <a:cs typeface="Times New Roman" pitchFamily="18" charset="0"/>
              </a:rPr>
              <a:t>Konsep Akuntansi mengakui adanya asumsi yang relevan (assumption consept)</a:t>
            </a:r>
            <a:endParaRPr lang="en-US" dirty="0">
              <a:latin typeface="Times New Roman" pitchFamily="18" charset="0"/>
              <a:cs typeface="Times New Roman" pitchFamily="18" charset="0"/>
            </a:endParaRPr>
          </a:p>
          <a:p>
            <a:pPr lvl="0"/>
            <a:r>
              <a:rPr lang="id-ID" dirty="0">
                <a:latin typeface="Times New Roman" pitchFamily="18" charset="0"/>
                <a:cs typeface="Times New Roman" pitchFamily="18" charset="0"/>
              </a:rPr>
              <a:t>Konsep Biaya Historical</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Times New Roman" pitchFamily="18" charset="0"/>
                <a:cs typeface="Times New Roman" pitchFamily="18" charset="0"/>
              </a:rPr>
              <a:t>Pengertian Pendapatan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Menurut </a:t>
            </a:r>
            <a:r>
              <a:rPr lang="id-ID" dirty="0">
                <a:latin typeface="Times New Roman" pitchFamily="18" charset="0"/>
                <a:cs typeface="Times New Roman" pitchFamily="18" charset="0"/>
              </a:rPr>
              <a:t>Ikatan Akuntan Indonesia dalam PSAK No. 23, pengertian pendapatan  adalah: </a:t>
            </a:r>
            <a:endParaRPr lang="en-US" dirty="0">
              <a:latin typeface="Times New Roman" pitchFamily="18" charset="0"/>
              <a:cs typeface="Times New Roman" pitchFamily="18" charset="0"/>
            </a:endParaRPr>
          </a:p>
          <a:p>
            <a:pPr lvl="0"/>
            <a:r>
              <a:rPr lang="id-ID" dirty="0">
                <a:latin typeface="Times New Roman" pitchFamily="18" charset="0"/>
                <a:cs typeface="Times New Roman" pitchFamily="18" charset="0"/>
              </a:rPr>
              <a:t>Pendapatan adalah arus masuk bruto dari manfaat ekonomi yang timbul dari aktivitas normal perusahaan selama suatu periode bila arus masuk itu mengakibatkan kenaikan ekuitas, yang tidak berasal dari kontribusi penanam modal.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Sofyan Syafri Harahap (2001:236) mengemukakan bahwa pendapatan adalah : “Pendapatan adalah hasil penjualan barang dan jasa yang dibebankan kepada langganan/mereka yang menerima”.</a:t>
            </a:r>
            <a:endParaRPr lang="en-US" dirty="0" smtClean="0">
              <a:latin typeface="Times New Roman" pitchFamily="18" charset="0"/>
              <a:cs typeface="Times New Roman" pitchFamily="18" charset="0"/>
            </a:endParaRPr>
          </a:p>
          <a:p>
            <a:pPr lvl="0"/>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Autofit/>
          </a:bodyPr>
          <a:lstStyle/>
          <a:p>
            <a:pPr>
              <a:buNone/>
            </a:pPr>
            <a:r>
              <a:rPr lang="en-US" sz="2500" dirty="0" smtClean="0">
                <a:latin typeface="Times New Roman" pitchFamily="18" charset="0"/>
                <a:cs typeface="Times New Roman" pitchFamily="18" charset="0"/>
              </a:rPr>
              <a:t>		</a:t>
            </a:r>
            <a:r>
              <a:rPr lang="id-ID" sz="2500" dirty="0" smtClean="0">
                <a:latin typeface="Times New Roman" pitchFamily="18" charset="0"/>
                <a:cs typeface="Times New Roman" pitchFamily="18" charset="0"/>
              </a:rPr>
              <a:t>Eldon </a:t>
            </a:r>
            <a:r>
              <a:rPr lang="id-ID" sz="2500" dirty="0">
                <a:latin typeface="Times New Roman" pitchFamily="18" charset="0"/>
                <a:cs typeface="Times New Roman" pitchFamily="18" charset="0"/>
              </a:rPr>
              <a:t>Hendriksen mengemukakan definisi mengenai pendapatan sebagai berikut: ”Konsep dasar pendapatan adalah pendapatan merupakan proses arus, yaitu penciptaan barang dan jasa selama jarak waktu tertentu”.</a:t>
            </a:r>
            <a:endParaRPr lang="en-US" sz="2500" dirty="0">
              <a:latin typeface="Times New Roman" pitchFamily="18" charset="0"/>
              <a:cs typeface="Times New Roman" pitchFamily="18" charset="0"/>
            </a:endParaRPr>
          </a:p>
          <a:p>
            <a:pPr>
              <a:buNone/>
            </a:pPr>
            <a:endParaRPr lang="en-US" sz="2500" dirty="0">
              <a:latin typeface="Times New Roman" pitchFamily="18" charset="0"/>
              <a:cs typeface="Times New Roman" pitchFamily="18" charset="0"/>
            </a:endParaRPr>
          </a:p>
          <a:p>
            <a:pPr>
              <a:buNone/>
            </a:pPr>
            <a:r>
              <a:rPr lang="en-US" sz="2500" dirty="0" smtClean="0">
                <a:latin typeface="Times New Roman" pitchFamily="18" charset="0"/>
                <a:cs typeface="Times New Roman" pitchFamily="18" charset="0"/>
              </a:rPr>
              <a:t>		</a:t>
            </a:r>
            <a:r>
              <a:rPr lang="id-ID" sz="2500" dirty="0" smtClean="0">
                <a:latin typeface="Times New Roman" pitchFamily="18" charset="0"/>
                <a:cs typeface="Times New Roman" pitchFamily="18" charset="0"/>
              </a:rPr>
              <a:t>Definisi-definisi </a:t>
            </a:r>
            <a:r>
              <a:rPr lang="id-ID" sz="2500" dirty="0">
                <a:latin typeface="Times New Roman" pitchFamily="18" charset="0"/>
                <a:cs typeface="Times New Roman" pitchFamily="18" charset="0"/>
              </a:rPr>
              <a:t>diatas memperlihatkan bahwa ada 2 konsep tentang pendapatan yaitu sebagai berikut:</a:t>
            </a:r>
            <a:endParaRPr lang="en-US" sz="2500" dirty="0">
              <a:latin typeface="Times New Roman" pitchFamily="18" charset="0"/>
              <a:cs typeface="Times New Roman" pitchFamily="18" charset="0"/>
            </a:endParaRPr>
          </a:p>
          <a:p>
            <a:pPr lvl="0"/>
            <a:r>
              <a:rPr lang="id-ID" sz="2500" dirty="0">
                <a:latin typeface="Times New Roman" pitchFamily="18" charset="0"/>
                <a:cs typeface="Times New Roman" pitchFamily="18" charset="0"/>
              </a:rPr>
              <a:t>Konsep Pendapatan yang meusatkan pada arus masuk (inflow) aktiva sebagai hasil dari kegiatan operasi perusahaan. Pendekatan ini menganggap pendapatan sebagai inflow of net asset.</a:t>
            </a:r>
            <a:endParaRPr lang="en-US" sz="2500" dirty="0">
              <a:latin typeface="Times New Roman" pitchFamily="18" charset="0"/>
              <a:cs typeface="Times New Roman" pitchFamily="18" charset="0"/>
            </a:endParaRPr>
          </a:p>
          <a:p>
            <a:r>
              <a:rPr lang="id-ID" sz="2500" dirty="0">
                <a:latin typeface="Times New Roman" pitchFamily="18" charset="0"/>
                <a:cs typeface="Times New Roman" pitchFamily="18" charset="0"/>
              </a:rPr>
              <a:t>Konsep Pendapatan yang memusatkan perhatian kepada penciptaan barang dan jasa serta penyaluran konsumen atau produsen lainnya, jadi pendekatan ini menganggap pendapatan sebagai outflow of good and services. </a:t>
            </a:r>
            <a:endParaRPr lang="en-US"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latin typeface="Times New Roman" pitchFamily="18" charset="0"/>
                <a:cs typeface="Times New Roman" pitchFamily="18" charset="0"/>
              </a:rPr>
              <a:t>Sumber-Sumber</a:t>
            </a:r>
            <a:r>
              <a:rPr lang="en-US" b="1" dirty="0" smtClean="0">
                <a:latin typeface="Times New Roman" pitchFamily="18" charset="0"/>
                <a:cs typeface="Times New Roman" pitchFamily="18" charset="0"/>
              </a:rPr>
              <a:t>/</a:t>
            </a:r>
            <a:r>
              <a:rPr lang="en-US" b="1" dirty="0" err="1" smtClean="0">
                <a:latin typeface="Times New Roman" pitchFamily="18" charset="0"/>
                <a:cs typeface="Times New Roman" pitchFamily="18" charset="0"/>
              </a:rPr>
              <a:t>karakteristik</a:t>
            </a:r>
            <a:r>
              <a:rPr lang="id-ID" b="1" dirty="0" smtClean="0">
                <a:latin typeface="Times New Roman" pitchFamily="18" charset="0"/>
                <a:cs typeface="Times New Roman" pitchFamily="18" charset="0"/>
              </a:rPr>
              <a:t> </a:t>
            </a:r>
            <a:r>
              <a:rPr lang="id-ID" b="1" dirty="0">
                <a:latin typeface="Times New Roman" pitchFamily="18" charset="0"/>
                <a:cs typeface="Times New Roman" pitchFamily="18" charset="0"/>
              </a:rPr>
              <a:t>Pendapatan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Kenaikan</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Aset</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Operasi Utama </a:t>
            </a:r>
            <a:r>
              <a:rPr lang="id-ID" dirty="0" smtClean="0">
                <a:latin typeface="Times New Roman" pitchFamily="18" charset="0"/>
                <a:cs typeface="Times New Roman" pitchFamily="18" charset="0"/>
              </a:rPr>
              <a:t>Berlanjut</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Penurunan </a:t>
            </a:r>
            <a:r>
              <a:rPr lang="id-ID" dirty="0" smtClean="0">
                <a:latin typeface="Times New Roman" pitchFamily="18" charset="0"/>
                <a:cs typeface="Times New Roman" pitchFamily="18" charset="0"/>
              </a:rPr>
              <a:t>Kewajiban</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Suatu </a:t>
            </a:r>
            <a:r>
              <a:rPr lang="id-ID" dirty="0" smtClean="0">
                <a:latin typeface="Times New Roman" pitchFamily="18" charset="0"/>
                <a:cs typeface="Times New Roman" pitchFamily="18" charset="0"/>
              </a:rPr>
              <a:t>Entitas</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Produk </a:t>
            </a:r>
            <a:r>
              <a:rPr lang="id-ID" dirty="0" smtClean="0">
                <a:latin typeface="Times New Roman" pitchFamily="18" charset="0"/>
                <a:cs typeface="Times New Roman" pitchFamily="18" charset="0"/>
              </a:rPr>
              <a:t>Perusahaan</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 </a:t>
            </a:r>
            <a:r>
              <a:rPr lang="id-ID" dirty="0" smtClean="0">
                <a:latin typeface="Times New Roman" pitchFamily="18" charset="0"/>
                <a:cs typeface="Times New Roman" pitchFamily="18" charset="0"/>
              </a:rPr>
              <a:t>Pertukaran</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Berbagai bentuk dan Nama</a:t>
            </a:r>
            <a:endParaRPr lang="en-US" dirty="0">
              <a:latin typeface="Times New Roman" pitchFamily="18" charset="0"/>
              <a:cs typeface="Times New Roman" pitchFamily="18" charset="0"/>
            </a:endParaRPr>
          </a:p>
          <a:p>
            <a:pPr marL="514350" indent="-514350">
              <a:buNone/>
            </a:pPr>
            <a:endParaRPr lang="en-US" dirty="0" smtClean="0">
              <a:latin typeface="Times New Roman" pitchFamily="18" charset="0"/>
              <a:cs typeface="Times New Roman" pitchFamily="18" charset="0"/>
            </a:endParaRPr>
          </a:p>
          <a:p>
            <a:pPr marL="514350" indent="-514350">
              <a:buFont typeface="+mj-lt"/>
              <a:buAutoNum type="arabicPeriod"/>
            </a:pP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Times New Roman" pitchFamily="18" charset="0"/>
                <a:cs typeface="Times New Roman" pitchFamily="18" charset="0"/>
              </a:rPr>
              <a:t>Proses Pendapatan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id-ID" dirty="0">
                <a:latin typeface="Times New Roman" pitchFamily="18" charset="0"/>
                <a:cs typeface="Times New Roman" pitchFamily="18" charset="0"/>
              </a:rPr>
              <a:t>Ada dua konsep yang sangat erat hubungannya dengan masalah proses pendapatan </a:t>
            </a:r>
            <a:r>
              <a:rPr lang="id-ID" dirty="0" smtClean="0">
                <a:latin typeface="Times New Roman" pitchFamily="18" charset="0"/>
                <a:cs typeface="Times New Roman" pitchFamily="18" charset="0"/>
              </a:rPr>
              <a:t>yaitu</a:t>
            </a:r>
            <a:endParaRPr lang="en-US" dirty="0" smtClean="0">
              <a:latin typeface="Times New Roman" pitchFamily="18" charset="0"/>
              <a:cs typeface="Times New Roman" pitchFamily="18" charset="0"/>
            </a:endParaRPr>
          </a:p>
          <a:p>
            <a:pPr marL="514350" indent="-514350">
              <a:buFont typeface="+mj-lt"/>
              <a:buAutoNum type="arabicPeriod"/>
            </a:pPr>
            <a:r>
              <a:rPr lang="id-ID" dirty="0" smtClean="0">
                <a:latin typeface="Times New Roman" pitchFamily="18" charset="0"/>
                <a:cs typeface="Times New Roman" pitchFamily="18" charset="0"/>
              </a:rPr>
              <a:t> </a:t>
            </a:r>
            <a:r>
              <a:rPr lang="id-ID" dirty="0">
                <a:latin typeface="Times New Roman" pitchFamily="18" charset="0"/>
                <a:cs typeface="Times New Roman" pitchFamily="18" charset="0"/>
              </a:rPr>
              <a:t>konsep proses pembentukan pendapatan (Earning Process) </a:t>
            </a:r>
            <a:r>
              <a:rPr lang="id-ID" dirty="0" smtClean="0">
                <a:latin typeface="Times New Roman" pitchFamily="18" charset="0"/>
                <a:cs typeface="Times New Roman" pitchFamily="18" charset="0"/>
              </a:rPr>
              <a:t>dan</a:t>
            </a:r>
            <a:endParaRPr lang="en-US" dirty="0" smtClean="0">
              <a:latin typeface="Times New Roman" pitchFamily="18" charset="0"/>
              <a:cs typeface="Times New Roman" pitchFamily="18" charset="0"/>
            </a:endParaRPr>
          </a:p>
          <a:p>
            <a:pPr marL="514350" indent="-514350">
              <a:buFont typeface="+mj-lt"/>
              <a:buAutoNum type="arabicPeriod"/>
            </a:pPr>
            <a:r>
              <a:rPr lang="id-ID" dirty="0" smtClean="0">
                <a:latin typeface="Times New Roman" pitchFamily="18" charset="0"/>
                <a:cs typeface="Times New Roman" pitchFamily="18" charset="0"/>
              </a:rPr>
              <a:t> </a:t>
            </a:r>
            <a:r>
              <a:rPr lang="id-ID" dirty="0">
                <a:latin typeface="Times New Roman" pitchFamily="18" charset="0"/>
                <a:cs typeface="Times New Roman" pitchFamily="18" charset="0"/>
              </a:rPr>
              <a:t>proses realisasi pendapatan (Realization Process).</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latin typeface="Times New Roman" pitchFamily="18" charset="0"/>
                <a:cs typeface="Times New Roman" pitchFamily="18" charset="0"/>
              </a:rPr>
              <a:t>Penilaian, Pengukuran, Pengakuan, dan </a:t>
            </a:r>
            <a:r>
              <a:rPr lang="id-ID" b="1" dirty="0" smtClean="0">
                <a:latin typeface="Times New Roman" pitchFamily="18" charset="0"/>
                <a:cs typeface="Times New Roman" pitchFamily="18" charset="0"/>
              </a:rPr>
              <a:t>Pe</a:t>
            </a:r>
            <a:r>
              <a:rPr lang="en-US" b="1" dirty="0" smtClean="0">
                <a:latin typeface="Times New Roman" pitchFamily="18" charset="0"/>
                <a:cs typeface="Times New Roman" pitchFamily="18" charset="0"/>
              </a:rPr>
              <a:t>n</a:t>
            </a:r>
            <a:r>
              <a:rPr lang="id-ID" b="1" dirty="0" smtClean="0">
                <a:latin typeface="Times New Roman" pitchFamily="18" charset="0"/>
                <a:cs typeface="Times New Roman" pitchFamily="18" charset="0"/>
              </a:rPr>
              <a:t>gungkapan </a:t>
            </a:r>
            <a:r>
              <a:rPr lang="id-ID" b="1" dirty="0">
                <a:latin typeface="Times New Roman" pitchFamily="18" charset="0"/>
                <a:cs typeface="Times New Roman" pitchFamily="18" charset="0"/>
              </a:rPr>
              <a:t>Pendapatan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v"/>
            </a:pPr>
            <a:r>
              <a:rPr lang="id-ID" b="1" dirty="0">
                <a:latin typeface="Times New Roman" pitchFamily="18" charset="0"/>
                <a:cs typeface="Times New Roman" pitchFamily="18" charset="0"/>
              </a:rPr>
              <a:t>Penilaian Pendapatan </a:t>
            </a:r>
            <a:endParaRPr lang="en-US" b="1" dirty="0" smtClean="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	</a:t>
            </a:r>
            <a:r>
              <a:rPr lang="id-ID" dirty="0">
                <a:latin typeface="Times New Roman" pitchFamily="18" charset="0"/>
                <a:cs typeface="Times New Roman" pitchFamily="18" charset="0"/>
              </a:rPr>
              <a:t>empat dasar dalam penilaian pendapatan antara lain sebagai berikut</a:t>
            </a:r>
            <a:r>
              <a:rPr lang="id-ID"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Biaya Historis (historical cost) </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Biaya Kini (current cost</a:t>
            </a:r>
            <a:r>
              <a:rPr lang="id-ID"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Nilai realisasi atau penyelesaian (realization/settlement value</a:t>
            </a:r>
            <a:r>
              <a:rPr lang="id-ID"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marL="514350" indent="-514350">
              <a:buFont typeface="+mj-lt"/>
              <a:buAutoNum type="arabicPeriod"/>
            </a:pPr>
            <a:r>
              <a:rPr lang="id-ID" dirty="0">
                <a:latin typeface="Times New Roman" pitchFamily="18" charset="0"/>
                <a:cs typeface="Times New Roman" pitchFamily="18" charset="0"/>
              </a:rPr>
              <a:t>Nilai sekarang (present value)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68963"/>
          </a:xfrm>
        </p:spPr>
        <p:txBody>
          <a:bodyPr>
            <a:normAutofit/>
          </a:bodyPr>
          <a:lstStyle/>
          <a:p>
            <a:pPr>
              <a:buFont typeface="Wingdings" pitchFamily="2" charset="2"/>
              <a:buChar char="v"/>
            </a:pPr>
            <a:r>
              <a:rPr lang="id-ID" b="1" dirty="0">
                <a:latin typeface="Times New Roman" pitchFamily="18" charset="0"/>
                <a:cs typeface="Times New Roman" pitchFamily="18" charset="0"/>
              </a:rPr>
              <a:t>Pengukuran </a:t>
            </a:r>
            <a:r>
              <a:rPr lang="id-ID" b="1" dirty="0" smtClean="0">
                <a:latin typeface="Times New Roman" pitchFamily="18" charset="0"/>
                <a:cs typeface="Times New Roman" pitchFamily="18" charset="0"/>
              </a:rPr>
              <a:t>Pendapatan</a:t>
            </a:r>
            <a:endParaRPr lang="en-US" b="1" dirty="0" smtClean="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Berikut ini ada berbagai macam dasar</a:t>
            </a: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pengukuran pendapatan antara lain:</a:t>
            </a:r>
            <a:endParaRPr lang="en-US" dirty="0" smtClean="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Cash </a:t>
            </a:r>
            <a:r>
              <a:rPr lang="id-ID" dirty="0" smtClean="0">
                <a:latin typeface="Times New Roman" pitchFamily="18" charset="0"/>
                <a:cs typeface="Times New Roman" pitchFamily="18" charset="0"/>
              </a:rPr>
              <a:t>Equivalent</a:t>
            </a:r>
            <a:endParaRPr lang="en-US" dirty="0" smtClean="0">
              <a:latin typeface="Times New Roman" pitchFamily="18" charset="0"/>
              <a:cs typeface="Times New Roman" pitchFamily="18" charset="0"/>
            </a:endParaRPr>
          </a:p>
          <a:p>
            <a:pPr marL="514350" indent="-514350">
              <a:buFont typeface="+mj-lt"/>
              <a:buAutoNum type="arabicPeriod"/>
            </a:pPr>
            <a:r>
              <a:rPr lang="id-ID" dirty="0" smtClean="0">
                <a:latin typeface="Times New Roman" pitchFamily="18" charset="0"/>
                <a:cs typeface="Times New Roman" pitchFamily="18" charset="0"/>
              </a:rPr>
              <a:t>Nilai </a:t>
            </a:r>
            <a:r>
              <a:rPr lang="id-ID" dirty="0">
                <a:latin typeface="Times New Roman" pitchFamily="18" charset="0"/>
                <a:cs typeface="Times New Roman" pitchFamily="18" charset="0"/>
              </a:rPr>
              <a:t>setara </a:t>
            </a:r>
            <a:r>
              <a:rPr lang="id-ID" dirty="0" smtClean="0">
                <a:latin typeface="Times New Roman" pitchFamily="18" charset="0"/>
                <a:cs typeface="Times New Roman" pitchFamily="18" charset="0"/>
              </a:rPr>
              <a:t>kas</a:t>
            </a:r>
            <a:endParaRPr lang="en-US" dirty="0">
              <a:latin typeface="Times New Roman" pitchFamily="18" charset="0"/>
              <a:cs typeface="Times New Roman" pitchFamily="18" charset="0"/>
            </a:endParaRPr>
          </a:p>
          <a:p>
            <a:pPr marL="514350" lvl="0" indent="-514350">
              <a:buFont typeface="+mj-lt"/>
              <a:buAutoNum type="arabicPeriod"/>
            </a:pPr>
            <a:r>
              <a:rPr lang="id-ID" dirty="0" smtClean="0">
                <a:latin typeface="Times New Roman" pitchFamily="18" charset="0"/>
                <a:cs typeface="Times New Roman" pitchFamily="18" charset="0"/>
              </a:rPr>
              <a:t>Harga </a:t>
            </a:r>
            <a:r>
              <a:rPr lang="id-ID" dirty="0">
                <a:latin typeface="Times New Roman" pitchFamily="18" charset="0"/>
                <a:cs typeface="Times New Roman" pitchFamily="18" charset="0"/>
              </a:rPr>
              <a:t>dibawah harga </a:t>
            </a:r>
            <a:r>
              <a:rPr lang="id-ID" dirty="0" smtClean="0">
                <a:latin typeface="Times New Roman" pitchFamily="18" charset="0"/>
                <a:cs typeface="Times New Roman" pitchFamily="18" charset="0"/>
              </a:rPr>
              <a:t>pasar</a:t>
            </a:r>
            <a:endParaRPr lang="en-US" dirty="0">
              <a:latin typeface="Times New Roman" pitchFamily="18" charset="0"/>
              <a:cs typeface="Times New Roman" pitchFamily="18" charset="0"/>
            </a:endParaRPr>
          </a:p>
          <a:p>
            <a:pPr marL="514350" lvl="0" indent="-514350">
              <a:buFont typeface="+mj-lt"/>
              <a:buAutoNum type="arabicPeriod"/>
            </a:pPr>
            <a:r>
              <a:rPr lang="id-ID" dirty="0" smtClean="0">
                <a:latin typeface="Times New Roman" pitchFamily="18" charset="0"/>
                <a:cs typeface="Times New Roman" pitchFamily="18" charset="0"/>
              </a:rPr>
              <a:t>Harga </a:t>
            </a:r>
            <a:r>
              <a:rPr lang="id-ID" dirty="0">
                <a:latin typeface="Times New Roman" pitchFamily="18" charset="0"/>
                <a:cs typeface="Times New Roman" pitchFamily="18" charset="0"/>
              </a:rPr>
              <a:t>pasar</a:t>
            </a:r>
            <a:endParaRPr lang="en-US" dirty="0">
              <a:latin typeface="Times New Roman" pitchFamily="18" charset="0"/>
              <a:cs typeface="Times New Roman" pitchFamily="18" charset="0"/>
            </a:endParaRPr>
          </a:p>
          <a:p>
            <a:pPr marL="514350" lvl="0" indent="-514350">
              <a:buFont typeface="+mj-lt"/>
              <a:buAutoNum type="arabicPeriod"/>
            </a:pPr>
            <a:r>
              <a:rPr lang="id-ID" dirty="0" smtClean="0">
                <a:latin typeface="Times New Roman" pitchFamily="18" charset="0"/>
                <a:cs typeface="Times New Roman" pitchFamily="18" charset="0"/>
              </a:rPr>
              <a:t>Harga kesepakatan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514350" indent="-514350">
              <a:buFont typeface="+mj-lt"/>
              <a:buAutoNum type="arabicPeriod"/>
            </a:pPr>
            <a:endParaRPr lang="en-US" dirty="0" smtClean="0">
              <a:latin typeface="Times New Roman" pitchFamily="18" charset="0"/>
              <a:cs typeface="Times New Roman" pitchFamily="18" charset="0"/>
            </a:endParaRPr>
          </a:p>
          <a:p>
            <a:endParaRPr lang="en-US" b="1"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400800"/>
          </a:xfrm>
        </p:spPr>
        <p:txBody>
          <a:bodyPr>
            <a:noAutofit/>
          </a:bodyPr>
          <a:lstStyle/>
          <a:p>
            <a:pPr>
              <a:buFont typeface="Wingdings" pitchFamily="2" charset="2"/>
              <a:buChar char="v"/>
            </a:pPr>
            <a:r>
              <a:rPr lang="id-ID" sz="2300" b="1" dirty="0" smtClean="0">
                <a:latin typeface="Times New Roman" pitchFamily="18" charset="0"/>
                <a:cs typeface="Times New Roman" pitchFamily="18" charset="0"/>
              </a:rPr>
              <a:t>Pengakuan Pendapatan</a:t>
            </a:r>
            <a:endParaRPr lang="en-US" sz="2300" b="1" dirty="0" smtClean="0">
              <a:latin typeface="Times New Roman" pitchFamily="18" charset="0"/>
              <a:cs typeface="Times New Roman" pitchFamily="18" charset="0"/>
            </a:endParaRPr>
          </a:p>
          <a:p>
            <a:pPr>
              <a:buNone/>
            </a:pPr>
            <a:r>
              <a:rPr lang="en-US" sz="2300" b="1" dirty="0" smtClean="0">
                <a:latin typeface="Times New Roman" pitchFamily="18" charset="0"/>
                <a:cs typeface="Times New Roman" pitchFamily="18" charset="0"/>
              </a:rPr>
              <a:t>		 </a:t>
            </a:r>
            <a:r>
              <a:rPr lang="id-ID" sz="2300" dirty="0">
                <a:latin typeface="Times New Roman" pitchFamily="18" charset="0"/>
                <a:cs typeface="Times New Roman" pitchFamily="18" charset="0"/>
              </a:rPr>
              <a:t>Ikatan Akuntan Indonesia dalam Pernyataan Standar Akuntansi Keuangan (PSAK) No. 23 menjelaslan kapan suatu pendapatan diakui adalah sebagai berikut:</a:t>
            </a:r>
            <a:endParaRPr lang="en-US" sz="2300" dirty="0">
              <a:latin typeface="Times New Roman" pitchFamily="18" charset="0"/>
              <a:cs typeface="Times New Roman" pitchFamily="18" charset="0"/>
            </a:endParaRPr>
          </a:p>
          <a:p>
            <a:pPr lvl="0"/>
            <a:r>
              <a:rPr lang="id-ID" sz="2300" dirty="0">
                <a:latin typeface="Times New Roman" pitchFamily="18" charset="0"/>
                <a:cs typeface="Times New Roman" pitchFamily="18" charset="0"/>
              </a:rPr>
              <a:t>Pendapatan dari transaksi penjuala produk diakui pasa saat tanggal penjualan, biasanya merupakan tanggal penyerahan produk kepada pelanggan.</a:t>
            </a:r>
            <a:endParaRPr lang="en-US" sz="2300" dirty="0">
              <a:latin typeface="Times New Roman" pitchFamily="18" charset="0"/>
              <a:cs typeface="Times New Roman" pitchFamily="18" charset="0"/>
            </a:endParaRPr>
          </a:p>
          <a:p>
            <a:pPr lvl="0"/>
            <a:r>
              <a:rPr lang="id-ID" sz="2300" dirty="0">
                <a:latin typeface="Times New Roman" pitchFamily="18" charset="0"/>
                <a:cs typeface="Times New Roman" pitchFamily="18" charset="0"/>
              </a:rPr>
              <a:t>Pendapatan atas jasa yang diberikan oleh perusahaan jasa diakui pada saat jasa tersebut telah dilakukan dapat dibuat fakturnya.</a:t>
            </a:r>
            <a:endParaRPr lang="en-US" sz="2300" dirty="0">
              <a:latin typeface="Times New Roman" pitchFamily="18" charset="0"/>
              <a:cs typeface="Times New Roman" pitchFamily="18" charset="0"/>
            </a:endParaRPr>
          </a:p>
          <a:p>
            <a:pPr lvl="0"/>
            <a:r>
              <a:rPr lang="id-ID" sz="2300" dirty="0">
                <a:latin typeface="Times New Roman" pitchFamily="18" charset="0"/>
                <a:cs typeface="Times New Roman" pitchFamily="18" charset="0"/>
              </a:rPr>
              <a:t>Imbalan yang diperoleh atas penggunaan aktiva sumber-sumber ekonomi perusahaan oleh pihak lain, seperti” pendapata bunga, dan royalty diakui sejalan dengan berlakunya waktu atau pada saat digunakan aktiva yan bersangkutan.</a:t>
            </a:r>
            <a:endParaRPr lang="en-US" sz="2300" dirty="0">
              <a:latin typeface="Times New Roman" pitchFamily="18" charset="0"/>
              <a:cs typeface="Times New Roman" pitchFamily="18" charset="0"/>
            </a:endParaRPr>
          </a:p>
          <a:p>
            <a:pPr lvl="0"/>
            <a:r>
              <a:rPr lang="id-ID" sz="2300" dirty="0">
                <a:latin typeface="Times New Roman" pitchFamily="18" charset="0"/>
                <a:cs typeface="Times New Roman" pitchFamily="18" charset="0"/>
              </a:rPr>
              <a:t>Pendapatan dari penjualan aktiva diluar barang dagangan seperti penjualan aktiva tetap atau surat berharga diakui pada saat tangal penjualan. </a:t>
            </a:r>
            <a:endParaRPr lang="en-US" sz="2300" dirty="0">
              <a:latin typeface="Times New Roman" pitchFamily="18" charset="0"/>
              <a:cs typeface="Times New Roman" pitchFamily="18" charset="0"/>
            </a:endParaRPr>
          </a:p>
          <a:p>
            <a:pPr>
              <a:buNone/>
            </a:pPr>
            <a:endParaRPr lang="en-US" sz="23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pPr>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Secara </a:t>
            </a:r>
            <a:r>
              <a:rPr lang="id-ID" dirty="0">
                <a:latin typeface="Times New Roman" pitchFamily="18" charset="0"/>
                <a:cs typeface="Times New Roman" pitchFamily="18" charset="0"/>
              </a:rPr>
              <a:t>teoritik titik waktu dari pengakuan pendapatan dapat dilakukan pada berbagai saat, yaitu </a:t>
            </a:r>
            <a:r>
              <a:rPr lang="id-ID" dirty="0" smtClean="0">
                <a:latin typeface="Times New Roman" pitchFamily="18" charset="0"/>
                <a:cs typeface="Times New Roman" pitchFamily="18" charset="0"/>
              </a:rPr>
              <a:t>:</a:t>
            </a:r>
            <a:r>
              <a:rPr lang="id-ID"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Pengakuan pendapatan diakui pada saat proses produksi</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Pengakuan pendapatan diakui pada saat selesainya produksi</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Pengakuan pendapatan diakui pada saat penjualan</a:t>
            </a:r>
            <a:endParaRPr lang="en-US" dirty="0">
              <a:latin typeface="Times New Roman" pitchFamily="18" charset="0"/>
              <a:cs typeface="Times New Roman" pitchFamily="18" charset="0"/>
            </a:endParaRPr>
          </a:p>
          <a:p>
            <a:pPr marL="514350" lvl="0" indent="-514350">
              <a:buFont typeface="+mj-lt"/>
              <a:buAutoNum type="arabicPeriod"/>
            </a:pPr>
            <a:r>
              <a:rPr lang="id-ID" dirty="0">
                <a:latin typeface="Times New Roman" pitchFamily="18" charset="0"/>
                <a:cs typeface="Times New Roman" pitchFamily="18" charset="0"/>
              </a:rPr>
              <a:t>Pengakuan pendapatan diakui pada saat penerimaan kas</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92</Words>
  <Application>Microsoft Office PowerPoint</Application>
  <PresentationFormat>On-screen Show (4:3)</PresentationFormat>
  <Paragraphs>73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KONSEP PENDAPATAN</vt:lpstr>
      <vt:lpstr>Pengertian Pendapatan</vt:lpstr>
      <vt:lpstr>Slide 3</vt:lpstr>
      <vt:lpstr>Sumber-Sumber/karakteristik Pendapatan</vt:lpstr>
      <vt:lpstr>Proses Pendapatan</vt:lpstr>
      <vt:lpstr>Penilaian, Pengukuran, Pengakuan, dan Pengungkapan Pendapatan</vt:lpstr>
      <vt:lpstr>Slide 7</vt:lpstr>
      <vt:lpstr>Slide 8</vt:lpstr>
      <vt:lpstr>Slide 9</vt:lpstr>
      <vt:lpstr>Slide 10</vt:lpstr>
      <vt:lpstr>Kriteria Pengakuan Pendapatan </vt:lpstr>
      <vt:lpstr>Metode pengakuan pendapatan untuk penjualan jasa</vt:lpstr>
      <vt:lpstr>Konsep dasar yang diperkirakan dalam pengakuan pendapatan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Unswagati</dc:creator>
  <cp:lastModifiedBy>Windows User</cp:lastModifiedBy>
  <cp:revision>10</cp:revision>
  <dcterms:created xsi:type="dcterms:W3CDTF">2014-11-21T11:19:48Z</dcterms:created>
  <dcterms:modified xsi:type="dcterms:W3CDTF">2020-04-01T08:09:34Z</dcterms:modified>
</cp:coreProperties>
</file>