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handoutMasterIdLst>
    <p:handoutMasterId r:id="rId8"/>
  </p:handoutMasterIdLst>
  <p:sldIdLst>
    <p:sldId id="269" r:id="rId2"/>
    <p:sldId id="274" r:id="rId3"/>
    <p:sldId id="271" r:id="rId4"/>
    <p:sldId id="272" r:id="rId5"/>
    <p:sldId id="27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68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DF4E22-E98E-4F6B-977F-447F402EDE8D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DC7F4F-41CA-4B09-9309-82952A673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43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02AA3D-838A-4524-93AE-BB6F4B6FC72A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45297-9661-4111-AC4D-7C1869DFF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94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9C73D9D-BEC1-4A36-A912-403F7B61D841}" type="datetime1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2FB8604-3E91-4806-A5CC-428F0C480F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46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7670-55F0-4C01-BDA5-393F3358D0D1}" type="datetime1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25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570A4-2E99-4A4B-A2AC-4D556C089130}" type="datetime1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74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75F1-C798-4463-ADA9-541C94461F29}" type="datetime1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73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6DD13-DF4B-4719-A326-B4861EB71C66}" type="datetime1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3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1DC53-4A94-4E7C-8BA7-C3E988DA2C17}" type="datetime1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09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912A-DA7D-4888-BF1A-FFA8B711273B}" type="datetime1">
              <a:rPr lang="en-US" smtClean="0"/>
              <a:t>10/12/2022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202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F66FA-4CB5-42BA-9ECC-EDEC67A1D389}" type="datetime1">
              <a:rPr lang="en-US" smtClean="0"/>
              <a:t>10/12/2022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598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67B65-FBBA-46B4-B227-600DAFCC8EF0}" type="datetime1">
              <a:rPr lang="en-US" smtClean="0"/>
              <a:t>10/12/2022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98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5529-BE6B-4FAF-92A8-E67316B287FA}" type="datetime1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DF48A-15DE-4D33-B881-E4E92245926D}" type="datetime1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4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459B6-5D04-429A-B7FB-48F7063307D2}" type="datetime1">
              <a:rPr lang="en-US" smtClean="0"/>
              <a:pPr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B8604-3E91-4806-A5CC-428F0C480F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230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Teori</a:t>
            </a:r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Deskriptif</a:t>
            </a:r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dan </a:t>
            </a:r>
            <a:r>
              <a:rPr lang="en-US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Preskriptif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Posisional</a:t>
            </a:r>
            <a:r>
              <a:rPr lang="en-US" dirty="0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belajar</a:t>
            </a:r>
            <a:r>
              <a:rPr lang="en-US" dirty="0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dan </a:t>
            </a:r>
            <a:r>
              <a:rPr lang="en-US" dirty="0" err="1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pembelajaran</a:t>
            </a:r>
            <a:endParaRPr lang="en-US" dirty="0">
              <a:ln w="0">
                <a:solidFill>
                  <a:srgbClr val="FFFF00"/>
                </a:solidFill>
              </a:ln>
              <a:solidFill>
                <a:schemeClr val="accent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252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056B8-B45B-4BF8-A3B5-FF0D16C23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Paradigma</a:t>
            </a:r>
            <a:r>
              <a:rPr lang="en-US" dirty="0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Deskriptif</a:t>
            </a:r>
            <a:r>
              <a:rPr lang="en-US" dirty="0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dan </a:t>
            </a:r>
            <a:r>
              <a:rPr lang="en-US" dirty="0" err="1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Preskriptif</a:t>
            </a:r>
            <a:r>
              <a:rPr lang="en-US" dirty="0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dalam</a:t>
            </a:r>
            <a:r>
              <a:rPr lang="en-US" dirty="0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teori</a:t>
            </a:r>
            <a:r>
              <a:rPr lang="en-US" dirty="0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belajar</a:t>
            </a:r>
            <a:r>
              <a:rPr lang="en-US" dirty="0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dan </a:t>
            </a:r>
            <a:r>
              <a:rPr lang="en-US" dirty="0" err="1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pembelajaran</a:t>
            </a:r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453020-414F-4796-A555-9844E247F5D5}"/>
              </a:ext>
            </a:extLst>
          </p:cNvPr>
          <p:cNvSpPr/>
          <p:nvPr/>
        </p:nvSpPr>
        <p:spPr>
          <a:xfrm>
            <a:off x="435429" y="2275000"/>
            <a:ext cx="1683657" cy="5225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Deskriptif</a:t>
            </a:r>
            <a:endParaRPr lang="en-ID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3816BD-C89D-4525-88E2-B9963D1F7B22}"/>
              </a:ext>
            </a:extLst>
          </p:cNvPr>
          <p:cNvSpPr/>
          <p:nvPr/>
        </p:nvSpPr>
        <p:spPr>
          <a:xfrm>
            <a:off x="435429" y="4632028"/>
            <a:ext cx="1683657" cy="52251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Preskriptif</a:t>
            </a:r>
            <a:endParaRPr lang="en-ID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F4DAAB3-02BF-4F34-AE5B-1A1CC270D3B0}"/>
              </a:ext>
            </a:extLst>
          </p:cNvPr>
          <p:cNvSpPr/>
          <p:nvPr/>
        </p:nvSpPr>
        <p:spPr>
          <a:xfrm>
            <a:off x="3338286" y="2090057"/>
            <a:ext cx="2757714" cy="7982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Belajar</a:t>
            </a:r>
            <a:endParaRPr lang="en-ID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B45C732-7E94-485E-B460-5B307F9C7F96}"/>
              </a:ext>
            </a:extLst>
          </p:cNvPr>
          <p:cNvSpPr/>
          <p:nvPr/>
        </p:nvSpPr>
        <p:spPr>
          <a:xfrm>
            <a:off x="3338286" y="4454230"/>
            <a:ext cx="2757714" cy="79828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ID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2A8A07FC-B9BA-42CD-A440-536211E2B794}"/>
              </a:ext>
            </a:extLst>
          </p:cNvPr>
          <p:cNvSpPr/>
          <p:nvPr/>
        </p:nvSpPr>
        <p:spPr>
          <a:xfrm>
            <a:off x="2467428" y="2392816"/>
            <a:ext cx="522515" cy="2757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F95F4800-29B8-4B2B-82E8-78A6DE4BD0F5}"/>
              </a:ext>
            </a:extLst>
          </p:cNvPr>
          <p:cNvSpPr/>
          <p:nvPr/>
        </p:nvSpPr>
        <p:spPr>
          <a:xfrm>
            <a:off x="2467428" y="4784430"/>
            <a:ext cx="522515" cy="2757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086789F-4973-44C9-B2E2-0CF3C90873D2}"/>
              </a:ext>
            </a:extLst>
          </p:cNvPr>
          <p:cNvSpPr/>
          <p:nvPr/>
        </p:nvSpPr>
        <p:spPr>
          <a:xfrm>
            <a:off x="7808686" y="2088016"/>
            <a:ext cx="3048000" cy="7982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Menjelaskan</a:t>
            </a:r>
            <a:r>
              <a:rPr lang="en-US" dirty="0"/>
              <a:t> proses </a:t>
            </a:r>
            <a:r>
              <a:rPr lang="en-US" dirty="0" err="1"/>
              <a:t>belajar</a:t>
            </a:r>
            <a:endParaRPr lang="en-ID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C06D47D-7015-4A91-99CB-1C784635180C}"/>
              </a:ext>
            </a:extLst>
          </p:cNvPr>
          <p:cNvSpPr/>
          <p:nvPr/>
        </p:nvSpPr>
        <p:spPr>
          <a:xfrm>
            <a:off x="7808686" y="4454230"/>
            <a:ext cx="3048000" cy="79828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belajar</a:t>
            </a:r>
            <a:endParaRPr lang="en-ID" dirty="0"/>
          </a:p>
        </p:txBody>
      </p:sp>
      <p:sp>
        <p:nvSpPr>
          <p:cNvPr id="16" name="Arrow: Notched Right 15">
            <a:extLst>
              <a:ext uri="{FF2B5EF4-FFF2-40B4-BE49-F238E27FC236}">
                <a16:creationId xmlns:a16="http://schemas.microsoft.com/office/drawing/2014/main" id="{028BB06A-0287-4D4F-A98B-95FD593EB31A}"/>
              </a:ext>
            </a:extLst>
          </p:cNvPr>
          <p:cNvSpPr/>
          <p:nvPr/>
        </p:nvSpPr>
        <p:spPr>
          <a:xfrm>
            <a:off x="6466113" y="4708229"/>
            <a:ext cx="972457" cy="370112"/>
          </a:xfrm>
          <a:prstGeom prst="notch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17" name="Arrow: Notched Right 16">
            <a:extLst>
              <a:ext uri="{FF2B5EF4-FFF2-40B4-BE49-F238E27FC236}">
                <a16:creationId xmlns:a16="http://schemas.microsoft.com/office/drawing/2014/main" id="{927ADEE1-3AEC-41D6-8A9C-C00C7007B3F8}"/>
              </a:ext>
            </a:extLst>
          </p:cNvPr>
          <p:cNvSpPr/>
          <p:nvPr/>
        </p:nvSpPr>
        <p:spPr>
          <a:xfrm>
            <a:off x="6466114" y="2403155"/>
            <a:ext cx="972457" cy="37011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18" name="Flowchart: Multidocument 17">
            <a:extLst>
              <a:ext uri="{FF2B5EF4-FFF2-40B4-BE49-F238E27FC236}">
                <a16:creationId xmlns:a16="http://schemas.microsoft.com/office/drawing/2014/main" id="{1C9BA415-20A7-4CD8-806E-2724C1F44129}"/>
              </a:ext>
            </a:extLst>
          </p:cNvPr>
          <p:cNvSpPr/>
          <p:nvPr/>
        </p:nvSpPr>
        <p:spPr>
          <a:xfrm>
            <a:off x="435429" y="5458684"/>
            <a:ext cx="1683657" cy="826366"/>
          </a:xfrm>
          <a:prstGeom prst="flowChartMultidocumen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Ada </a:t>
            </a:r>
            <a:r>
              <a:rPr lang="en-US" dirty="0" err="1"/>
              <a:t>apanya</a:t>
            </a:r>
            <a:endParaRPr lang="en-ID" dirty="0"/>
          </a:p>
        </p:txBody>
      </p:sp>
      <p:sp>
        <p:nvSpPr>
          <p:cNvPr id="19" name="Flowchart: Multidocument 18">
            <a:extLst>
              <a:ext uri="{FF2B5EF4-FFF2-40B4-BE49-F238E27FC236}">
                <a16:creationId xmlns:a16="http://schemas.microsoft.com/office/drawing/2014/main" id="{01C5CB5A-E84E-4380-968C-7549F6892AF4}"/>
              </a:ext>
            </a:extLst>
          </p:cNvPr>
          <p:cNvSpPr/>
          <p:nvPr/>
        </p:nvSpPr>
        <p:spPr>
          <a:xfrm>
            <a:off x="435429" y="3187989"/>
            <a:ext cx="1683657" cy="82636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adanya</a:t>
            </a:r>
            <a:endParaRPr lang="en-ID" dirty="0"/>
          </a:p>
        </p:txBody>
      </p:sp>
      <p:sp>
        <p:nvSpPr>
          <p:cNvPr id="21" name="Flowchart: Multidocument 20">
            <a:extLst>
              <a:ext uri="{FF2B5EF4-FFF2-40B4-BE49-F238E27FC236}">
                <a16:creationId xmlns:a16="http://schemas.microsoft.com/office/drawing/2014/main" id="{2A2B79BF-47C7-4E6F-96FD-C8270E34B79D}"/>
              </a:ext>
            </a:extLst>
          </p:cNvPr>
          <p:cNvSpPr/>
          <p:nvPr/>
        </p:nvSpPr>
        <p:spPr>
          <a:xfrm>
            <a:off x="3338286" y="3187989"/>
            <a:ext cx="2757714" cy="82636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Natural</a:t>
            </a:r>
            <a:endParaRPr lang="en-ID" dirty="0"/>
          </a:p>
        </p:txBody>
      </p:sp>
      <p:sp>
        <p:nvSpPr>
          <p:cNvPr id="22" name="Flowchart: Multidocument 21">
            <a:extLst>
              <a:ext uri="{FF2B5EF4-FFF2-40B4-BE49-F238E27FC236}">
                <a16:creationId xmlns:a16="http://schemas.microsoft.com/office/drawing/2014/main" id="{691439CF-9065-4D93-A7B5-1C0FE37915D9}"/>
              </a:ext>
            </a:extLst>
          </p:cNvPr>
          <p:cNvSpPr/>
          <p:nvPr/>
        </p:nvSpPr>
        <p:spPr>
          <a:xfrm>
            <a:off x="3338286" y="5487033"/>
            <a:ext cx="2757714" cy="826366"/>
          </a:xfrm>
          <a:prstGeom prst="flowChartMultidocumen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Manipulasi</a:t>
            </a:r>
            <a:endParaRPr lang="en-ID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DDCA01B-651D-4DFA-B487-CBC016DACD29}"/>
              </a:ext>
            </a:extLst>
          </p:cNvPr>
          <p:cNvSpPr txBox="1"/>
          <p:nvPr/>
        </p:nvSpPr>
        <p:spPr>
          <a:xfrm>
            <a:off x="7775699" y="3116377"/>
            <a:ext cx="4038600" cy="92333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ID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jika</a:t>
            </a:r>
            <a:r>
              <a:rPr lang="en-ID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membuat</a:t>
            </a:r>
            <a:r>
              <a:rPr lang="en-ID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rangkuman</a:t>
            </a:r>
            <a:r>
              <a:rPr lang="en-ID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tentang</a:t>
            </a:r>
            <a:r>
              <a:rPr lang="en-ID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isi</a:t>
            </a:r>
            <a:r>
              <a:rPr lang="en-ID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buku</a:t>
            </a:r>
            <a:r>
              <a:rPr lang="en-ID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teks</a:t>
            </a:r>
            <a:r>
              <a:rPr lang="en-ID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dibaca</a:t>
            </a:r>
            <a:r>
              <a:rPr lang="en-ID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ID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retensi</a:t>
            </a:r>
            <a:r>
              <a:rPr lang="en-ID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ID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isi</a:t>
            </a:r>
            <a:r>
              <a:rPr lang="en-ID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buku</a:t>
            </a:r>
            <a:r>
              <a:rPr lang="en-ID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teks</a:t>
            </a:r>
            <a:r>
              <a:rPr lang="en-ID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ID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ID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ID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baik</a:t>
            </a:r>
            <a:endParaRPr lang="en-ID" i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A9A969-C8FD-48C5-B3CA-C562A17EA6B4}"/>
              </a:ext>
            </a:extLst>
          </p:cNvPr>
          <p:cNvSpPr txBox="1"/>
          <p:nvPr/>
        </p:nvSpPr>
        <p:spPr>
          <a:xfrm>
            <a:off x="7775699" y="5257662"/>
            <a:ext cx="4038600" cy="120032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ID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agar </a:t>
            </a:r>
            <a:r>
              <a:rPr lang="en-ID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ID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mengingat</a:t>
            </a:r>
            <a:r>
              <a:rPr lang="en-ID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isi</a:t>
            </a:r>
            <a:r>
              <a:rPr lang="en-ID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buku</a:t>
            </a:r>
            <a:r>
              <a:rPr lang="en-ID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teks</a:t>
            </a:r>
            <a:r>
              <a:rPr lang="en-ID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dibaca</a:t>
            </a:r>
            <a:r>
              <a:rPr lang="en-ID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ID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ID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ID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ID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bacalah</a:t>
            </a:r>
            <a:r>
              <a:rPr lang="en-ID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isi</a:t>
            </a:r>
            <a:r>
              <a:rPr lang="en-ID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buku</a:t>
            </a:r>
            <a:r>
              <a:rPr lang="en-ID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en-ID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berulang-ulang</a:t>
            </a:r>
            <a:r>
              <a:rPr lang="en-ID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buatlah</a:t>
            </a:r>
            <a:r>
              <a:rPr lang="en-ID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rangkumannya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60547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Paradigma</a:t>
            </a:r>
            <a:r>
              <a:rPr lang="en-US" dirty="0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Deskriptif</a:t>
            </a:r>
            <a:r>
              <a:rPr lang="en-US" dirty="0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dan </a:t>
            </a:r>
            <a:r>
              <a:rPr lang="en-US" dirty="0" err="1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Preskriptif</a:t>
            </a:r>
            <a:endParaRPr lang="en-US" dirty="0">
              <a:ln w="0">
                <a:solidFill>
                  <a:srgbClr val="FFFF00"/>
                </a:solidFill>
              </a:ln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D0C867-2F74-4D8E-B355-8020B0453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2266"/>
          </a:xfrm>
        </p:spPr>
        <p:txBody>
          <a:bodyPr>
            <a:normAutofit/>
          </a:bodyPr>
          <a:lstStyle/>
          <a:p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Teori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belajar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fokus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sejumlah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hasil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belajar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Teori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pembelajaran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fokus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tingkat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asosiasi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antar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individu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belajar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r>
              <a:rPr lang="en-ID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Teori</a:t>
            </a:r>
            <a:r>
              <a:rPr lang="en-ID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pembelajaran</a:t>
            </a:r>
            <a:r>
              <a:rPr lang="en-ID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berurusan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upaya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n w="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mengontrol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variable yang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dispesifikasikan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teori</a:t>
            </a:r>
            <a:r>
              <a:rPr lang="en-ID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belajar</a:t>
            </a:r>
            <a:r>
              <a:rPr lang="en-ID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agar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memudahkan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belajar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.    </a:t>
            </a:r>
          </a:p>
          <a:p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Teori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pembelajaran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mengungkapkan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antara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u="sng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kegiatan</a:t>
            </a:r>
            <a:r>
              <a:rPr lang="en-ID" i="1" u="sng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u="sng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pembelajaran</a:t>
            </a:r>
            <a:r>
              <a:rPr lang="en-ID" i="1" u="sng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psikologis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diri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siswa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sedangkan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teori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belajar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mengungkapkan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antara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u="sng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kegiatan</a:t>
            </a:r>
            <a:r>
              <a:rPr lang="en-ID" i="1" u="sng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u="sng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siswa</a:t>
            </a:r>
            <a:r>
              <a:rPr lang="en-ID" i="1" u="sng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psikologi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diri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siswa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4018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Operasional</a:t>
            </a:r>
            <a:r>
              <a:rPr lang="en-US" dirty="0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Deskriptif</a:t>
            </a:r>
            <a:r>
              <a:rPr lang="en-US" dirty="0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dan </a:t>
            </a:r>
            <a:r>
              <a:rPr lang="en-US" dirty="0" err="1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Preskriptif</a:t>
            </a:r>
            <a:endParaRPr lang="en-US" dirty="0">
              <a:ln w="0">
                <a:solidFill>
                  <a:srgbClr val="FFFF00"/>
                </a:solidFill>
              </a:ln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070930D-ED99-46EA-98FA-705A4EE32E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9382" y="1825625"/>
            <a:ext cx="5770418" cy="4351338"/>
          </a:xfrm>
        </p:spPr>
        <p:txBody>
          <a:bodyPr>
            <a:normAutofit/>
          </a:bodyPr>
          <a:lstStyle/>
          <a:p>
            <a:pPr fontAlgn="base"/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Teori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preskriptif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goal oriented </a:t>
            </a:r>
            <a:r>
              <a:rPr lang="en-ID" i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ID" i="1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mencapai</a:t>
            </a:r>
            <a:r>
              <a:rPr lang="en-ID" i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ID" i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fontAlgn="base"/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Teori-teori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prinsip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pembelajaran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preskriptif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menempatkan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kondisi</a:t>
            </a:r>
            <a:r>
              <a:rPr lang="en-ID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hasil</a:t>
            </a:r>
            <a:r>
              <a:rPr lang="en-ID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ID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givens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sedangkan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ID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ID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diamati</a:t>
            </a:r>
            <a:r>
              <a:rPr lang="en-ID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fontAlgn="base"/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Kondisi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hasil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bebas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sedangan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tergantung</a:t>
            </a:r>
            <a:endParaRPr lang="en-ID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endParaRPr lang="en-ID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25F04-00E6-46D7-8D85-BDB79AB822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45727" cy="4351338"/>
          </a:xfrm>
        </p:spPr>
        <p:txBody>
          <a:bodyPr>
            <a:normAutofit/>
          </a:bodyPr>
          <a:lstStyle/>
          <a:p>
            <a:pPr fontAlgn="base"/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Teori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deskriptif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goal free </a:t>
            </a:r>
            <a:r>
              <a:rPr lang="en-ID" i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ID" i="1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ID" i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hasil</a:t>
            </a:r>
            <a:r>
              <a:rPr lang="en-ID" i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fontAlgn="base"/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Teori-teori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prinsip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pembelajaran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deskriptif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menempatkan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ID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kondisi</a:t>
            </a:r>
            <a:r>
              <a:rPr lang="en-ID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ID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ID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givens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sedangkan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hasil</a:t>
            </a:r>
            <a:r>
              <a:rPr lang="en-ID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ID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ID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diamati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fontAlgn="base"/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Kondisi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bebas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hasil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cs typeface="Calibri" panose="020F0502020204030204" pitchFamily="34" charset="0"/>
              </a:rPr>
              <a:t>tergantung</a:t>
            </a:r>
            <a:r>
              <a:rPr lang="en-ID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6205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143"/>
                    </a14:imgEffect>
                    <a14:imgEffect>
                      <a14:saturation sat="33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Proposisi</a:t>
            </a:r>
            <a:r>
              <a:rPr lang="en-US" dirty="0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Teori</a:t>
            </a:r>
            <a:r>
              <a:rPr lang="en-US" dirty="0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Deskriptif</a:t>
            </a:r>
            <a:r>
              <a:rPr lang="en-US" dirty="0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dan </a:t>
            </a:r>
            <a:r>
              <a:rPr lang="en-US" dirty="0" err="1">
                <a:ln w="0">
                  <a:solidFill>
                    <a:srgbClr val="FFFF00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Preskriptif</a:t>
            </a:r>
            <a:endParaRPr lang="en-US" dirty="0">
              <a:ln w="0">
                <a:solidFill>
                  <a:srgbClr val="FFFF00"/>
                </a:solidFill>
              </a:ln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ID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Teori</a:t>
            </a:r>
            <a:r>
              <a:rPr lang="en-ID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deskriptif</a:t>
            </a:r>
            <a:r>
              <a:rPr lang="en-ID" b="1" i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lvl="1" fontAlgn="base"/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Bila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isi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materi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pelajaran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kondisi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diorganisasi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elaborasi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perolehan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belajar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retensi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hasil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meningkat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D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base"/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Jika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membuat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rangkuman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tentang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isi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buku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teks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dibaca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retensi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isi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buku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teks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D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r>
              <a:rPr lang="en-ID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Teori</a:t>
            </a:r>
            <a:r>
              <a:rPr lang="en-ID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preskriptif</a:t>
            </a:r>
            <a:r>
              <a:rPr lang="en-ID" b="1" i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lvl="1" fontAlgn="base"/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Agar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perolehan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belajar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retensi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hasil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meningkat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organisasilah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isi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materi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pelajaran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kondisi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model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elaborasi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b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D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base"/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Agar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mengingat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isi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buku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teks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dibaca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bacalah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isi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buku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teks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berulang-ulang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buatlah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i="1" dirty="0" err="1">
                <a:latin typeface="Calibri" panose="020F0502020204030204" pitchFamily="34" charset="0"/>
                <a:cs typeface="Calibri" panose="020F0502020204030204" pitchFamily="34" charset="0"/>
              </a:rPr>
              <a:t>rangkumannya</a:t>
            </a:r>
            <a:r>
              <a:rPr lang="en-ID" i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ID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34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Island design templat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sland design slides.potx" id="{5D7C5807-6DD8-49ED-901B-9094A9BD792B}" vid="{EDDDA1B0-F8E2-4B33-B027-7D47A75ECBBC}"/>
    </a:ext>
  </a:extLst>
</a:theme>
</file>

<file path=ppt/theme/theme2.xml><?xml version="1.0" encoding="utf-8"?>
<a:theme xmlns:a="http://schemas.openxmlformats.org/drawingml/2006/main" name="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Island design slides</Template>
  <TotalTime>210</TotalTime>
  <Words>344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Island design template</vt:lpstr>
      <vt:lpstr>Teori Deskriptif dan Preskriptif</vt:lpstr>
      <vt:lpstr>Paradigma Deskriptif dan Preskriptif dalam teori belajar dan pembelajaran</vt:lpstr>
      <vt:lpstr>Paradigma Deskriptif dan Preskriptif</vt:lpstr>
      <vt:lpstr>Operasional Deskriptif dan Preskriptif</vt:lpstr>
      <vt:lpstr>Proposisi Teori Deskriptif dan Preskriptif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 Deskriptif dan Preskriptif</dc:title>
  <dc:creator>ASUS</dc:creator>
  <cp:lastModifiedBy>ASUS</cp:lastModifiedBy>
  <cp:revision>6</cp:revision>
  <dcterms:created xsi:type="dcterms:W3CDTF">2022-10-11T23:10:16Z</dcterms:created>
  <dcterms:modified xsi:type="dcterms:W3CDTF">2022-10-12T05:21:05Z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