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6"/>
  </p:notesMasterIdLst>
  <p:sldIdLst>
    <p:sldId id="257" r:id="rId2"/>
    <p:sldId id="267" r:id="rId3"/>
    <p:sldId id="277" r:id="rId4"/>
    <p:sldId id="276" r:id="rId5"/>
    <p:sldId id="278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B8FA7-E15A-466F-9F93-0C6B7574DE5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D480A-0766-4DCA-A944-F06181607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30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28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E2743-262A-42F6-8542-60E80EF23772}" type="slidenum">
              <a:rPr lang="es-UY" smtClean="0"/>
              <a:pPr/>
              <a:t>10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04117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39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4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10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36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11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45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1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05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6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10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01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480A-0766-4DCA-A944-F06181607D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84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3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4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8263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17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5087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90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50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8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2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1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9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1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5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0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2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B00FE-0D73-4A9B-87A0-C185469A87D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A466507-BA29-4BD4-B00E-8922EA59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6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DEIXIS</a:t>
            </a:r>
            <a:endParaRPr lang="es-UY" dirty="0"/>
          </a:p>
        </p:txBody>
      </p:sp>
      <p:pic>
        <p:nvPicPr>
          <p:cNvPr id="6" name="5 Marcador de contenido" descr="wordle of pragmatic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8288" y="1613453"/>
            <a:ext cx="7549417" cy="4525963"/>
          </a:xfrm>
        </p:spPr>
      </p:pic>
    </p:spTree>
    <p:extLst>
      <p:ext uri="{BB962C8B-B14F-4D97-AF65-F5344CB8AC3E}">
        <p14:creationId xmlns:p14="http://schemas.microsoft.com/office/powerpoint/2010/main" val="23091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SPATIAL DEIXIS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UY" dirty="0" err="1"/>
              <a:t>Forms</a:t>
            </a:r>
            <a:r>
              <a:rPr lang="es-UY" dirty="0"/>
              <a:t> </a:t>
            </a:r>
            <a:r>
              <a:rPr lang="es-UY" dirty="0" err="1"/>
              <a:t>used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point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b="1" dirty="0"/>
              <a:t>LOCATION</a:t>
            </a:r>
          </a:p>
          <a:p>
            <a:pPr>
              <a:buNone/>
            </a:pPr>
            <a:r>
              <a:rPr lang="es-UY" dirty="0" err="1"/>
              <a:t>i.e</a:t>
            </a:r>
            <a:r>
              <a:rPr lang="es-UY" dirty="0"/>
              <a:t>: </a:t>
            </a:r>
            <a:r>
              <a:rPr lang="es-UY" dirty="0">
                <a:solidFill>
                  <a:srgbClr val="FF0000"/>
                </a:solidFill>
              </a:rPr>
              <a:t>“</a:t>
            </a:r>
            <a:r>
              <a:rPr lang="es-UY" dirty="0" err="1">
                <a:solidFill>
                  <a:srgbClr val="FF0000"/>
                </a:solidFill>
              </a:rPr>
              <a:t>Here</a:t>
            </a:r>
            <a:r>
              <a:rPr lang="es-UY" dirty="0">
                <a:solidFill>
                  <a:srgbClr val="FF0000"/>
                </a:solidFill>
              </a:rPr>
              <a:t>” </a:t>
            </a:r>
            <a:r>
              <a:rPr lang="es-UY" dirty="0"/>
              <a:t>and </a:t>
            </a:r>
            <a:r>
              <a:rPr lang="es-UY" dirty="0">
                <a:solidFill>
                  <a:srgbClr val="FF0000"/>
                </a:solidFill>
              </a:rPr>
              <a:t>“</a:t>
            </a:r>
            <a:r>
              <a:rPr lang="es-UY" dirty="0" err="1">
                <a:solidFill>
                  <a:srgbClr val="FF0000"/>
                </a:solidFill>
              </a:rPr>
              <a:t>There</a:t>
            </a:r>
            <a:r>
              <a:rPr lang="es-UY" dirty="0">
                <a:solidFill>
                  <a:srgbClr val="FF0000"/>
                </a:solidFill>
              </a:rPr>
              <a:t>” “Come” </a:t>
            </a:r>
            <a:r>
              <a:rPr lang="es-UY" dirty="0"/>
              <a:t>and </a:t>
            </a:r>
            <a:r>
              <a:rPr lang="es-UY" dirty="0">
                <a:solidFill>
                  <a:srgbClr val="FF0000"/>
                </a:solidFill>
              </a:rPr>
              <a:t>“</a:t>
            </a:r>
            <a:r>
              <a:rPr lang="es-UY" dirty="0" err="1">
                <a:solidFill>
                  <a:srgbClr val="FF0000"/>
                </a:solidFill>
              </a:rPr>
              <a:t>Go</a:t>
            </a:r>
            <a:r>
              <a:rPr lang="es-UY" dirty="0">
                <a:solidFill>
                  <a:srgbClr val="FF0000"/>
                </a:solidFill>
              </a:rPr>
              <a:t>”</a:t>
            </a:r>
          </a:p>
          <a:p>
            <a:pPr>
              <a:buNone/>
            </a:pPr>
            <a:endParaRPr lang="es-UY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s-UY" b="1" dirty="0"/>
              <a:t>PSYCHOLOGICAL DISTANCE</a:t>
            </a:r>
          </a:p>
          <a:p>
            <a:pPr>
              <a:buNone/>
            </a:pPr>
            <a:r>
              <a:rPr lang="es-UY" dirty="0" err="1"/>
              <a:t>When</a:t>
            </a:r>
            <a:r>
              <a:rPr lang="es-UY" dirty="0"/>
              <a:t> </a:t>
            </a:r>
            <a:r>
              <a:rPr lang="es-UY" dirty="0" err="1"/>
              <a:t>speakers</a:t>
            </a:r>
            <a:r>
              <a:rPr lang="es-UY" dirty="0"/>
              <a:t> </a:t>
            </a:r>
            <a:r>
              <a:rPr lang="es-UY" dirty="0" err="1"/>
              <a:t>mark</a:t>
            </a:r>
            <a:r>
              <a:rPr lang="es-UY" dirty="0"/>
              <a:t> </a:t>
            </a:r>
            <a:r>
              <a:rPr lang="es-UY" dirty="0" err="1"/>
              <a:t>how</a:t>
            </a:r>
            <a:r>
              <a:rPr lang="es-UY" dirty="0"/>
              <a:t> </a:t>
            </a:r>
            <a:r>
              <a:rPr lang="es-UY" b="1" dirty="0" err="1"/>
              <a:t>close</a:t>
            </a:r>
            <a:r>
              <a:rPr lang="es-UY" dirty="0"/>
              <a:t> </a:t>
            </a:r>
            <a:r>
              <a:rPr lang="es-UY" dirty="0" err="1"/>
              <a:t>or</a:t>
            </a:r>
            <a:r>
              <a:rPr lang="es-UY" dirty="0"/>
              <a:t> </a:t>
            </a:r>
            <a:r>
              <a:rPr lang="es-UY" b="1" dirty="0" err="1"/>
              <a:t>distant</a:t>
            </a:r>
            <a:r>
              <a:rPr lang="es-UY" b="1" dirty="0"/>
              <a:t> </a:t>
            </a:r>
            <a:r>
              <a:rPr lang="es-UY" dirty="0" err="1"/>
              <a:t>something</a:t>
            </a:r>
            <a:r>
              <a:rPr lang="es-UY" dirty="0"/>
              <a:t> </a:t>
            </a:r>
            <a:r>
              <a:rPr lang="es-UY" dirty="0" err="1"/>
              <a:t>is</a:t>
            </a:r>
            <a:r>
              <a:rPr lang="es-UY" dirty="0"/>
              <a:t> </a:t>
            </a:r>
            <a:r>
              <a:rPr lang="es-UY" dirty="0" err="1"/>
              <a:t>perceived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be</a:t>
            </a:r>
            <a:r>
              <a:rPr lang="es-UY" dirty="0"/>
              <a:t>.</a:t>
            </a:r>
          </a:p>
          <a:p>
            <a:pPr>
              <a:buNone/>
            </a:pPr>
            <a:r>
              <a:rPr lang="es-UY" dirty="0" err="1"/>
              <a:t>i.e</a:t>
            </a:r>
            <a:r>
              <a:rPr lang="es-UY" dirty="0"/>
              <a:t>: </a:t>
            </a:r>
            <a:r>
              <a:rPr lang="es-UY" i="1" dirty="0">
                <a:solidFill>
                  <a:srgbClr val="FF0000"/>
                </a:solidFill>
              </a:rPr>
              <a:t>“</a:t>
            </a:r>
            <a:r>
              <a:rPr lang="es-UY" i="1" dirty="0" err="1">
                <a:solidFill>
                  <a:srgbClr val="FF0000"/>
                </a:solidFill>
              </a:rPr>
              <a:t>That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man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over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there</a:t>
            </a:r>
            <a:r>
              <a:rPr lang="es-UY" i="1" dirty="0">
                <a:solidFill>
                  <a:srgbClr val="FF0000"/>
                </a:solidFill>
              </a:rPr>
              <a:t>” </a:t>
            </a:r>
            <a:r>
              <a:rPr lang="es-UY" dirty="0" err="1"/>
              <a:t>implies</a:t>
            </a:r>
            <a:r>
              <a:rPr lang="es-UY" dirty="0"/>
              <a:t> </a:t>
            </a:r>
            <a:r>
              <a:rPr lang="es-UY" dirty="0" err="1"/>
              <a:t>psychological</a:t>
            </a:r>
            <a:r>
              <a:rPr lang="es-UY" dirty="0"/>
              <a:t> </a:t>
            </a:r>
            <a:r>
              <a:rPr lang="es-UY" dirty="0" err="1"/>
              <a:t>distance</a:t>
            </a:r>
            <a:r>
              <a:rPr lang="es-UY" dirty="0"/>
              <a:t>.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UY" b="1" dirty="0"/>
              <a:t>DEICTIC PROJECTION: </a:t>
            </a:r>
            <a:r>
              <a:rPr lang="es-UY" dirty="0" err="1"/>
              <a:t>when</a:t>
            </a:r>
            <a:r>
              <a:rPr lang="es-UY" dirty="0"/>
              <a:t> </a:t>
            </a:r>
            <a:r>
              <a:rPr lang="es-UY" dirty="0" err="1"/>
              <a:t>speakers</a:t>
            </a:r>
            <a:r>
              <a:rPr lang="es-UY" dirty="0"/>
              <a:t> </a:t>
            </a:r>
            <a:r>
              <a:rPr lang="es-UY" dirty="0" err="1"/>
              <a:t>act</a:t>
            </a:r>
            <a:r>
              <a:rPr lang="es-UY" dirty="0"/>
              <a:t> as </a:t>
            </a:r>
            <a:r>
              <a:rPr lang="es-UY" dirty="0" err="1"/>
              <a:t>if</a:t>
            </a:r>
            <a:r>
              <a:rPr lang="es-UY" dirty="0"/>
              <a:t> </a:t>
            </a:r>
            <a:r>
              <a:rPr lang="es-UY" dirty="0" err="1"/>
              <a:t>they</a:t>
            </a:r>
            <a:r>
              <a:rPr lang="es-UY" dirty="0"/>
              <a:t> are </a:t>
            </a:r>
            <a:r>
              <a:rPr lang="es-UY" dirty="0" err="1"/>
              <a:t>somewhere</a:t>
            </a:r>
            <a:r>
              <a:rPr lang="es-UY" dirty="0"/>
              <a:t> </a:t>
            </a:r>
            <a:r>
              <a:rPr lang="es-UY" dirty="0" err="1"/>
              <a:t>else</a:t>
            </a:r>
            <a:r>
              <a:rPr lang="es-UY" dirty="0"/>
              <a:t>.</a:t>
            </a:r>
          </a:p>
          <a:p>
            <a:pPr>
              <a:buNone/>
            </a:pPr>
            <a:r>
              <a:rPr lang="es-UY" dirty="0" err="1"/>
              <a:t>i.e</a:t>
            </a:r>
            <a:r>
              <a:rPr lang="es-UY" dirty="0"/>
              <a:t>: </a:t>
            </a:r>
            <a:r>
              <a:rPr lang="es-UY" i="1" dirty="0">
                <a:solidFill>
                  <a:srgbClr val="FF0000"/>
                </a:solidFill>
              </a:rPr>
              <a:t>“</a:t>
            </a:r>
            <a:r>
              <a:rPr lang="es-UY" i="1" dirty="0" err="1">
                <a:solidFill>
                  <a:srgbClr val="FF0000"/>
                </a:solidFill>
              </a:rPr>
              <a:t>I´m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not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here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now</a:t>
            </a:r>
            <a:r>
              <a:rPr lang="es-UY" i="1" dirty="0">
                <a:solidFill>
                  <a:srgbClr val="FF0000"/>
                </a:solidFill>
              </a:rPr>
              <a:t>.” </a:t>
            </a:r>
            <a:r>
              <a:rPr lang="es-UY" dirty="0"/>
              <a:t>(</a:t>
            </a:r>
            <a:r>
              <a:rPr lang="es-UY" dirty="0" err="1"/>
              <a:t>telephone</a:t>
            </a:r>
            <a:r>
              <a:rPr lang="es-UY" dirty="0"/>
              <a:t> </a:t>
            </a:r>
            <a:r>
              <a:rPr lang="es-UY" dirty="0" err="1"/>
              <a:t>answering</a:t>
            </a:r>
            <a:r>
              <a:rPr lang="es-UY" dirty="0"/>
              <a:t> machine)</a:t>
            </a:r>
          </a:p>
          <a:p>
            <a:pPr>
              <a:buNone/>
            </a:pPr>
            <a:r>
              <a:rPr lang="es-UY" b="1" dirty="0" err="1"/>
              <a:t>Recording</a:t>
            </a:r>
            <a:r>
              <a:rPr lang="es-UY" dirty="0"/>
              <a:t> </a:t>
            </a:r>
            <a:r>
              <a:rPr lang="es-UY" dirty="0" err="1"/>
              <a:t>is</a:t>
            </a:r>
            <a:r>
              <a:rPr lang="es-UY" dirty="0"/>
              <a:t> a performance </a:t>
            </a:r>
            <a:r>
              <a:rPr lang="es-UY" dirty="0" err="1"/>
              <a:t>for</a:t>
            </a:r>
            <a:r>
              <a:rPr lang="es-UY" dirty="0"/>
              <a:t> a </a:t>
            </a:r>
            <a:r>
              <a:rPr lang="es-UY" dirty="0" err="1"/>
              <a:t>future</a:t>
            </a:r>
            <a:r>
              <a:rPr lang="es-UY" dirty="0"/>
              <a:t> </a:t>
            </a:r>
            <a:r>
              <a:rPr lang="es-UY" dirty="0" err="1"/>
              <a:t>audience</a:t>
            </a:r>
            <a:r>
              <a:rPr lang="es-UY" dirty="0"/>
              <a:t> in </a:t>
            </a:r>
            <a:r>
              <a:rPr lang="es-UY" dirty="0" err="1"/>
              <a:t>which</a:t>
            </a:r>
            <a:r>
              <a:rPr lang="es-UY" dirty="0"/>
              <a:t> I </a:t>
            </a:r>
            <a:r>
              <a:rPr lang="es-UY" dirty="0" err="1"/>
              <a:t>project</a:t>
            </a:r>
            <a:r>
              <a:rPr lang="es-UY" dirty="0"/>
              <a:t> my </a:t>
            </a:r>
            <a:r>
              <a:rPr lang="es-UY" dirty="0" err="1"/>
              <a:t>presence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be</a:t>
            </a:r>
            <a:r>
              <a:rPr lang="es-UY" dirty="0"/>
              <a:t> in </a:t>
            </a:r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required</a:t>
            </a:r>
            <a:r>
              <a:rPr lang="es-UY" dirty="0"/>
              <a:t> </a:t>
            </a:r>
            <a:r>
              <a:rPr lang="es-UY" dirty="0" err="1"/>
              <a:t>location</a:t>
            </a:r>
            <a:r>
              <a:rPr lang="es-U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4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TEMPORAL  DEIXIS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dirty="0" err="1"/>
              <a:t>Forms</a:t>
            </a:r>
            <a:r>
              <a:rPr lang="es-UY" dirty="0"/>
              <a:t> </a:t>
            </a:r>
            <a:r>
              <a:rPr lang="es-UY" dirty="0" err="1"/>
              <a:t>used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point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location</a:t>
            </a:r>
            <a:r>
              <a:rPr lang="es-UY" dirty="0"/>
              <a:t> </a:t>
            </a:r>
            <a:r>
              <a:rPr lang="es-UY" b="1" dirty="0"/>
              <a:t>in time.</a:t>
            </a:r>
          </a:p>
          <a:p>
            <a:pPr>
              <a:buNone/>
            </a:pPr>
            <a:r>
              <a:rPr lang="es-UY" b="1" dirty="0" err="1"/>
              <a:t>i.e</a:t>
            </a:r>
            <a:r>
              <a:rPr lang="es-UY" b="1" dirty="0"/>
              <a:t>: </a:t>
            </a:r>
            <a:r>
              <a:rPr lang="es-UY" b="1" i="1" dirty="0">
                <a:solidFill>
                  <a:srgbClr val="FF0000"/>
                </a:solidFill>
              </a:rPr>
              <a:t>“</a:t>
            </a:r>
            <a:r>
              <a:rPr lang="es-UY" b="1" i="1" dirty="0" err="1">
                <a:solidFill>
                  <a:srgbClr val="FF0000"/>
                </a:solidFill>
              </a:rPr>
              <a:t>now</a:t>
            </a:r>
            <a:r>
              <a:rPr lang="es-UY" b="1" i="1" dirty="0">
                <a:solidFill>
                  <a:srgbClr val="FF0000"/>
                </a:solidFill>
              </a:rPr>
              <a:t>” - “</a:t>
            </a:r>
            <a:r>
              <a:rPr lang="es-UY" b="1" i="1" dirty="0" err="1">
                <a:solidFill>
                  <a:srgbClr val="FF0000"/>
                </a:solidFill>
              </a:rPr>
              <a:t>then</a:t>
            </a:r>
            <a:r>
              <a:rPr lang="es-UY" b="1" i="1" dirty="0">
                <a:solidFill>
                  <a:srgbClr val="FF0000"/>
                </a:solidFill>
              </a:rPr>
              <a:t>”</a:t>
            </a:r>
          </a:p>
          <a:p>
            <a:pPr>
              <a:buNone/>
            </a:pPr>
            <a:r>
              <a:rPr lang="es-UY" dirty="0"/>
              <a:t>In </a:t>
            </a:r>
            <a:r>
              <a:rPr lang="es-UY" dirty="0" err="1"/>
              <a:t>contrast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b="1" i="1" dirty="0" err="1"/>
              <a:t>now</a:t>
            </a:r>
            <a:r>
              <a:rPr lang="es-UY" dirty="0"/>
              <a:t>, </a:t>
            </a:r>
            <a:r>
              <a:rPr lang="es-UY" dirty="0" err="1"/>
              <a:t>the</a:t>
            </a:r>
            <a:r>
              <a:rPr lang="es-UY" dirty="0"/>
              <a:t> distal </a:t>
            </a:r>
            <a:r>
              <a:rPr lang="es-UY" dirty="0" err="1"/>
              <a:t>expression</a:t>
            </a:r>
            <a:r>
              <a:rPr lang="es-UY" dirty="0"/>
              <a:t> </a:t>
            </a:r>
            <a:r>
              <a:rPr lang="es-UY" b="1" i="1" dirty="0" err="1"/>
              <a:t>then</a:t>
            </a:r>
            <a:r>
              <a:rPr lang="es-UY" dirty="0"/>
              <a:t> </a:t>
            </a:r>
            <a:r>
              <a:rPr lang="es-UY" dirty="0" err="1"/>
              <a:t>applies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both</a:t>
            </a:r>
            <a:r>
              <a:rPr lang="es-UY" dirty="0"/>
              <a:t> </a:t>
            </a:r>
            <a:r>
              <a:rPr lang="es-UY" dirty="0" err="1"/>
              <a:t>past</a:t>
            </a:r>
            <a:r>
              <a:rPr lang="es-UY" dirty="0"/>
              <a:t> and </a:t>
            </a:r>
            <a:r>
              <a:rPr lang="es-UY" dirty="0" err="1"/>
              <a:t>future</a:t>
            </a:r>
            <a:r>
              <a:rPr lang="es-UY" dirty="0"/>
              <a:t> time </a:t>
            </a:r>
            <a:r>
              <a:rPr lang="es-UY" dirty="0" err="1"/>
              <a:t>relative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speaker’s</a:t>
            </a:r>
            <a:r>
              <a:rPr lang="es-UY" dirty="0"/>
              <a:t> </a:t>
            </a:r>
            <a:r>
              <a:rPr lang="es-UY" dirty="0" err="1"/>
              <a:t>present</a:t>
            </a:r>
            <a:r>
              <a:rPr lang="es-UY" dirty="0"/>
              <a:t> time.</a:t>
            </a:r>
          </a:p>
          <a:p>
            <a:pPr>
              <a:buNone/>
            </a:pPr>
            <a:r>
              <a:rPr lang="es-UY" dirty="0" err="1"/>
              <a:t>i.e</a:t>
            </a:r>
            <a:r>
              <a:rPr lang="es-UY" dirty="0"/>
              <a:t>: </a:t>
            </a:r>
            <a:r>
              <a:rPr lang="es-UY" i="1" dirty="0"/>
              <a:t>“I </a:t>
            </a:r>
            <a:r>
              <a:rPr lang="es-UY" i="1" dirty="0" err="1"/>
              <a:t>was</a:t>
            </a:r>
            <a:r>
              <a:rPr lang="es-UY" i="1" dirty="0"/>
              <a:t> in </a:t>
            </a:r>
            <a:r>
              <a:rPr lang="es-UY" i="1" dirty="0" err="1"/>
              <a:t>Scotland</a:t>
            </a:r>
            <a:r>
              <a:rPr lang="es-UY" i="1" dirty="0"/>
              <a:t> </a:t>
            </a:r>
            <a:r>
              <a:rPr lang="es-UY" i="1" dirty="0" err="1"/>
              <a:t>then</a:t>
            </a:r>
            <a:r>
              <a:rPr lang="es-UY" i="1" dirty="0"/>
              <a:t>”</a:t>
            </a:r>
          </a:p>
          <a:p>
            <a:pPr>
              <a:buNone/>
            </a:pPr>
            <a:r>
              <a:rPr lang="es-UY" i="1" dirty="0"/>
              <a:t>“</a:t>
            </a:r>
            <a:r>
              <a:rPr lang="es-UY" i="1" dirty="0" err="1"/>
              <a:t>I’ll</a:t>
            </a:r>
            <a:r>
              <a:rPr lang="es-UY" i="1" dirty="0"/>
              <a:t> </a:t>
            </a:r>
            <a:r>
              <a:rPr lang="es-UY" i="1" dirty="0" err="1"/>
              <a:t>see</a:t>
            </a:r>
            <a:r>
              <a:rPr lang="es-UY" i="1" dirty="0"/>
              <a:t> </a:t>
            </a:r>
            <a:r>
              <a:rPr lang="es-UY" i="1" dirty="0" err="1"/>
              <a:t>you</a:t>
            </a:r>
            <a:r>
              <a:rPr lang="es-UY" i="1" dirty="0"/>
              <a:t> </a:t>
            </a:r>
            <a:r>
              <a:rPr lang="es-UY" i="1" dirty="0" err="1"/>
              <a:t>then</a:t>
            </a:r>
            <a:r>
              <a:rPr lang="es-UY" i="1" dirty="0"/>
              <a:t>”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49901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DEIXIS AND GRAMMAR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distinctions</a:t>
            </a:r>
            <a:r>
              <a:rPr lang="es-UY" dirty="0"/>
              <a:t> </a:t>
            </a:r>
            <a:r>
              <a:rPr lang="es-UY" dirty="0" err="1"/>
              <a:t>for</a:t>
            </a:r>
            <a:r>
              <a:rPr lang="es-UY" dirty="0"/>
              <a:t> </a:t>
            </a:r>
            <a:r>
              <a:rPr lang="es-UY" dirty="0" err="1"/>
              <a:t>person</a:t>
            </a:r>
            <a:r>
              <a:rPr lang="es-UY" dirty="0"/>
              <a:t>, </a:t>
            </a:r>
            <a:r>
              <a:rPr lang="es-UY" dirty="0" err="1"/>
              <a:t>spatial</a:t>
            </a:r>
            <a:r>
              <a:rPr lang="es-UY" dirty="0"/>
              <a:t>, and temporal deixis can </a:t>
            </a:r>
            <a:r>
              <a:rPr lang="es-UY" dirty="0" err="1"/>
              <a:t>be</a:t>
            </a:r>
            <a:r>
              <a:rPr lang="es-UY" dirty="0"/>
              <a:t> </a:t>
            </a:r>
            <a:r>
              <a:rPr lang="es-UY" dirty="0" err="1"/>
              <a:t>seen</a:t>
            </a:r>
            <a:r>
              <a:rPr lang="es-UY" dirty="0"/>
              <a:t> at </a:t>
            </a:r>
            <a:r>
              <a:rPr lang="es-UY" dirty="0" err="1"/>
              <a:t>work</a:t>
            </a:r>
            <a:r>
              <a:rPr lang="es-UY" dirty="0"/>
              <a:t> in </a:t>
            </a:r>
            <a:r>
              <a:rPr lang="es-UY" dirty="0" err="1"/>
              <a:t>English</a:t>
            </a:r>
            <a:r>
              <a:rPr lang="es-UY" dirty="0"/>
              <a:t> </a:t>
            </a:r>
            <a:r>
              <a:rPr lang="es-UY" dirty="0" err="1"/>
              <a:t>grammar</a:t>
            </a:r>
            <a:r>
              <a:rPr lang="es-UY" dirty="0"/>
              <a:t> </a:t>
            </a:r>
            <a:r>
              <a:rPr lang="es-UY" dirty="0" err="1"/>
              <a:t>structures</a:t>
            </a:r>
            <a:r>
              <a:rPr lang="es-UY" dirty="0"/>
              <a:t> </a:t>
            </a:r>
            <a:r>
              <a:rPr lang="es-UY" dirty="0" err="1"/>
              <a:t>such</a:t>
            </a:r>
            <a:r>
              <a:rPr lang="es-UY" dirty="0"/>
              <a:t> as </a:t>
            </a:r>
            <a:r>
              <a:rPr lang="es-UY" b="1" dirty="0"/>
              <a:t>DIRECT </a:t>
            </a:r>
            <a:r>
              <a:rPr lang="es-UY" dirty="0"/>
              <a:t>and </a:t>
            </a:r>
            <a:r>
              <a:rPr lang="es-UY" b="1" dirty="0"/>
              <a:t>INDIRECT </a:t>
            </a:r>
            <a:r>
              <a:rPr lang="es-UY" dirty="0"/>
              <a:t>(</a:t>
            </a:r>
            <a:r>
              <a:rPr lang="es-UY" dirty="0" err="1"/>
              <a:t>reported</a:t>
            </a:r>
            <a:r>
              <a:rPr lang="es-UY" dirty="0"/>
              <a:t>)</a:t>
            </a:r>
            <a:r>
              <a:rPr lang="es-UY" b="1" dirty="0"/>
              <a:t>SPEECH.</a:t>
            </a:r>
          </a:p>
          <a:p>
            <a:pPr>
              <a:buNone/>
            </a:pPr>
            <a:endParaRPr lang="es-UY" dirty="0"/>
          </a:p>
          <a:p>
            <a:pPr>
              <a:buNone/>
            </a:pPr>
            <a:r>
              <a:rPr lang="es-UY" dirty="0" err="1"/>
              <a:t>i.e</a:t>
            </a:r>
            <a:r>
              <a:rPr lang="es-UY" dirty="0"/>
              <a:t>: </a:t>
            </a:r>
            <a:r>
              <a:rPr lang="es-UY" i="1" dirty="0">
                <a:solidFill>
                  <a:srgbClr val="FF0000"/>
                </a:solidFill>
              </a:rPr>
              <a:t>Are </a:t>
            </a:r>
            <a:r>
              <a:rPr lang="es-UY" i="1" dirty="0" err="1">
                <a:solidFill>
                  <a:srgbClr val="FF0000"/>
                </a:solidFill>
              </a:rPr>
              <a:t>you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planning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to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be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here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this</a:t>
            </a:r>
            <a:r>
              <a:rPr lang="es-UY" i="1" dirty="0">
                <a:solidFill>
                  <a:srgbClr val="FF0000"/>
                </a:solidFill>
              </a:rPr>
              <a:t> </a:t>
            </a:r>
            <a:r>
              <a:rPr lang="es-UY" i="1" dirty="0" err="1">
                <a:solidFill>
                  <a:srgbClr val="FF0000"/>
                </a:solidFill>
              </a:rPr>
              <a:t>evening</a:t>
            </a:r>
            <a:r>
              <a:rPr lang="es-UY" i="1" dirty="0">
                <a:solidFill>
                  <a:srgbClr val="FF0000"/>
                </a:solidFill>
              </a:rPr>
              <a:t>? –</a:t>
            </a:r>
          </a:p>
          <a:p>
            <a:pPr>
              <a:buNone/>
            </a:pPr>
            <a:r>
              <a:rPr lang="es-UY" i="1" dirty="0"/>
              <a:t> I </a:t>
            </a:r>
            <a:r>
              <a:rPr lang="es-UY" i="1" dirty="0" err="1"/>
              <a:t>asked</a:t>
            </a:r>
            <a:r>
              <a:rPr lang="es-UY" i="1" dirty="0"/>
              <a:t> </a:t>
            </a:r>
            <a:r>
              <a:rPr lang="es-UY" i="1" dirty="0" err="1"/>
              <a:t>her</a:t>
            </a:r>
            <a:r>
              <a:rPr lang="es-UY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795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REPORTED FORM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I </a:t>
            </a:r>
            <a:r>
              <a:rPr lang="es-UY" dirty="0" err="1"/>
              <a:t>asked</a:t>
            </a:r>
            <a:r>
              <a:rPr lang="es-UY" dirty="0"/>
              <a:t> </a:t>
            </a:r>
            <a:r>
              <a:rPr lang="es-UY" dirty="0" err="1"/>
              <a:t>her</a:t>
            </a:r>
            <a:r>
              <a:rPr lang="es-UY" dirty="0"/>
              <a:t> </a:t>
            </a:r>
            <a:r>
              <a:rPr lang="es-UY" dirty="0" err="1"/>
              <a:t>if</a:t>
            </a:r>
            <a:r>
              <a:rPr lang="es-UY" dirty="0"/>
              <a:t> </a:t>
            </a:r>
            <a:r>
              <a:rPr lang="es-UY" b="1" dirty="0" err="1">
                <a:solidFill>
                  <a:schemeClr val="accent4"/>
                </a:solidFill>
              </a:rPr>
              <a:t>she</a:t>
            </a:r>
            <a:r>
              <a:rPr lang="es-UY" dirty="0"/>
              <a:t> </a:t>
            </a:r>
            <a:r>
              <a:rPr lang="es-UY" dirty="0" err="1"/>
              <a:t>was</a:t>
            </a:r>
            <a:r>
              <a:rPr lang="es-UY" dirty="0"/>
              <a:t> </a:t>
            </a:r>
            <a:r>
              <a:rPr lang="es-UY" dirty="0" err="1"/>
              <a:t>planing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be</a:t>
            </a:r>
            <a:r>
              <a:rPr lang="es-UY" dirty="0"/>
              <a:t> </a:t>
            </a:r>
            <a:r>
              <a:rPr lang="es-UY" b="1" dirty="0" err="1">
                <a:solidFill>
                  <a:schemeClr val="accent5"/>
                </a:solidFill>
              </a:rPr>
              <a:t>there</a:t>
            </a:r>
            <a:r>
              <a:rPr lang="es-UY" b="1" dirty="0"/>
              <a:t> </a:t>
            </a:r>
            <a:r>
              <a:rPr lang="es-UY" b="1" dirty="0" err="1">
                <a:solidFill>
                  <a:schemeClr val="accent6"/>
                </a:solidFill>
              </a:rPr>
              <a:t>that</a:t>
            </a:r>
            <a:r>
              <a:rPr lang="es-UY" b="1" dirty="0">
                <a:solidFill>
                  <a:schemeClr val="accent6"/>
                </a:solidFill>
              </a:rPr>
              <a:t> </a:t>
            </a:r>
            <a:r>
              <a:rPr lang="es-UY" b="1" dirty="0" err="1">
                <a:solidFill>
                  <a:schemeClr val="accent6"/>
                </a:solidFill>
              </a:rPr>
              <a:t>evening</a:t>
            </a:r>
            <a:endParaRPr lang="es-UY" b="1" dirty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es-UY" dirty="0" err="1"/>
              <a:t>There</a:t>
            </a:r>
            <a:r>
              <a:rPr lang="es-UY" dirty="0"/>
              <a:t>’ s a </a:t>
            </a:r>
            <a:r>
              <a:rPr lang="es-UY" dirty="0" err="1"/>
              <a:t>shift</a:t>
            </a:r>
            <a:r>
              <a:rPr lang="es-UY" dirty="0"/>
              <a:t> </a:t>
            </a:r>
            <a:r>
              <a:rPr lang="es-UY" dirty="0" err="1"/>
              <a:t>from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“</a:t>
            </a:r>
            <a:r>
              <a:rPr lang="es-UY" dirty="0" err="1"/>
              <a:t>near</a:t>
            </a:r>
            <a:r>
              <a:rPr lang="es-UY" dirty="0"/>
              <a:t> speaker” </a:t>
            </a:r>
            <a:r>
              <a:rPr lang="es-UY" dirty="0" err="1"/>
              <a:t>meaning</a:t>
            </a:r>
            <a:r>
              <a:rPr lang="es-UY" dirty="0"/>
              <a:t> of </a:t>
            </a:r>
            <a:r>
              <a:rPr lang="es-UY" dirty="0" err="1"/>
              <a:t>direct</a:t>
            </a:r>
            <a:r>
              <a:rPr lang="es-UY" dirty="0"/>
              <a:t> </a:t>
            </a:r>
            <a:r>
              <a:rPr lang="es-UY" dirty="0" err="1"/>
              <a:t>speech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“</a:t>
            </a:r>
            <a:r>
              <a:rPr lang="es-UY" dirty="0" err="1"/>
              <a:t>away</a:t>
            </a:r>
            <a:r>
              <a:rPr lang="es-UY" dirty="0"/>
              <a:t> </a:t>
            </a:r>
            <a:r>
              <a:rPr lang="es-UY" dirty="0" err="1"/>
              <a:t>from</a:t>
            </a:r>
            <a:r>
              <a:rPr lang="es-UY" dirty="0"/>
              <a:t> speaker” </a:t>
            </a:r>
            <a:r>
              <a:rPr lang="es-UY" dirty="0" err="1"/>
              <a:t>meaning</a:t>
            </a:r>
            <a:r>
              <a:rPr lang="es-UY" dirty="0"/>
              <a:t> of </a:t>
            </a:r>
            <a:r>
              <a:rPr lang="es-UY" dirty="0" err="1"/>
              <a:t>reported</a:t>
            </a:r>
            <a:r>
              <a:rPr lang="es-UY" dirty="0"/>
              <a:t> </a:t>
            </a:r>
            <a:r>
              <a:rPr lang="es-UY" dirty="0" err="1"/>
              <a:t>speech</a:t>
            </a:r>
            <a:r>
              <a:rPr lang="es-UY" dirty="0"/>
              <a:t>, </a:t>
            </a:r>
            <a:r>
              <a:rPr lang="es-UY" dirty="0" err="1"/>
              <a:t>with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use of </a:t>
            </a:r>
            <a:r>
              <a:rPr lang="es-UY" b="1" dirty="0"/>
              <a:t>DISTAL DEICTIC </a:t>
            </a:r>
            <a:r>
              <a:rPr lang="es-UY" dirty="0" err="1"/>
              <a:t>forms</a:t>
            </a:r>
            <a:r>
              <a:rPr lang="es-U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51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22515" y="1998618"/>
            <a:ext cx="9468984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en-US" sz="2400" b="1" dirty="0">
                <a:solidFill>
                  <a:schemeClr val="accent2"/>
                </a:solidFill>
              </a:rPr>
              <a:t>Near speaker </a:t>
            </a:r>
            <a:r>
              <a:rPr lang="it-IT" altLang="en-US" sz="2400" b="1" dirty="0">
                <a:solidFill>
                  <a:schemeClr val="accent2"/>
                </a:solidFill>
                <a:sym typeface="Wingdings" panose="05000000000000000000" pitchFamily="2" charset="2"/>
              </a:rPr>
              <a:t> </a:t>
            </a:r>
            <a:r>
              <a:rPr lang="it-IT" altLang="en-US" sz="4000" b="1" dirty="0">
                <a:solidFill>
                  <a:srgbClr val="FF3300"/>
                </a:solidFill>
                <a:sym typeface="Wingdings" panose="05000000000000000000" pitchFamily="2" charset="2"/>
              </a:rPr>
              <a:t>proximal terms</a:t>
            </a:r>
            <a:r>
              <a:rPr lang="it-IT" altLang="en-US" sz="2400" b="1" dirty="0">
                <a:solidFill>
                  <a:schemeClr val="accent2"/>
                </a:solidFill>
                <a:sym typeface="Wingdings" panose="05000000000000000000" pitchFamily="2" charset="2"/>
              </a:rPr>
              <a:t> ( this, here, now)</a:t>
            </a:r>
          </a:p>
          <a:p>
            <a:endParaRPr lang="it-IT" altLang="en-US" sz="2400" b="1" dirty="0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r>
              <a:rPr lang="it-IT" altLang="en-US" sz="2400" b="1" dirty="0">
                <a:solidFill>
                  <a:schemeClr val="accent2"/>
                </a:solidFill>
                <a:sym typeface="Wingdings" panose="05000000000000000000" pitchFamily="2" charset="2"/>
              </a:rPr>
              <a:t>Away from speaker  </a:t>
            </a:r>
            <a:r>
              <a:rPr lang="it-IT" altLang="en-US" sz="4000" b="1" dirty="0">
                <a:solidFill>
                  <a:srgbClr val="FF3300"/>
                </a:solidFill>
                <a:sym typeface="Wingdings" panose="05000000000000000000" pitchFamily="2" charset="2"/>
              </a:rPr>
              <a:t>distal terms</a:t>
            </a:r>
            <a:r>
              <a:rPr lang="it-IT" altLang="en-US" sz="4000" b="1" dirty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it-IT" altLang="en-US" sz="2400" b="1" dirty="0">
                <a:solidFill>
                  <a:schemeClr val="accent2"/>
                </a:solidFill>
                <a:sym typeface="Wingdings" panose="05000000000000000000" pitchFamily="2" charset="2"/>
              </a:rPr>
              <a:t>(that, there, then)</a:t>
            </a:r>
            <a:endParaRPr lang="it-IT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1484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sz="4800" b="1" dirty="0" smtClean="0"/>
              <a:t>2.DEIXIS</a:t>
            </a:r>
            <a:endParaRPr lang="es-UY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427477" cy="3880772"/>
          </a:xfrm>
        </p:spPr>
        <p:txBody>
          <a:bodyPr>
            <a:normAutofit/>
          </a:bodyPr>
          <a:lstStyle/>
          <a:p>
            <a:r>
              <a:rPr lang="es-UY" sz="3200" b="1" dirty="0"/>
              <a:t>DEIXIS: </a:t>
            </a:r>
            <a:r>
              <a:rPr lang="es-UY" sz="3200" dirty="0"/>
              <a:t>“</a:t>
            </a:r>
            <a:r>
              <a:rPr lang="es-UY" sz="3200" dirty="0" err="1"/>
              <a:t>pointing</a:t>
            </a:r>
            <a:r>
              <a:rPr lang="es-UY" sz="3200" dirty="0"/>
              <a:t> </a:t>
            </a:r>
            <a:r>
              <a:rPr lang="es-UY" sz="3200" dirty="0" err="1"/>
              <a:t>via</a:t>
            </a:r>
            <a:r>
              <a:rPr lang="es-UY" sz="3200" dirty="0"/>
              <a:t> </a:t>
            </a:r>
            <a:r>
              <a:rPr lang="es-UY" sz="3200" dirty="0" err="1" smtClean="0"/>
              <a:t>language</a:t>
            </a:r>
            <a:r>
              <a:rPr lang="es-UY" sz="3200" dirty="0"/>
              <a:t>” </a:t>
            </a:r>
          </a:p>
          <a:p>
            <a:pPr>
              <a:buNone/>
            </a:pPr>
            <a:r>
              <a:rPr lang="es-UY" sz="3200" dirty="0" err="1"/>
              <a:t>To</a:t>
            </a:r>
            <a:r>
              <a:rPr lang="es-UY" sz="3200" dirty="0"/>
              <a:t> </a:t>
            </a:r>
            <a:r>
              <a:rPr lang="es-UY" sz="3200" dirty="0" err="1"/>
              <a:t>accomplish</a:t>
            </a:r>
            <a:r>
              <a:rPr lang="es-UY" sz="3200" dirty="0"/>
              <a:t> </a:t>
            </a:r>
            <a:r>
              <a:rPr lang="es-UY" sz="3200" dirty="0" err="1"/>
              <a:t>this</a:t>
            </a:r>
            <a:r>
              <a:rPr lang="es-UY" sz="3200" dirty="0"/>
              <a:t> </a:t>
            </a:r>
            <a:r>
              <a:rPr lang="es-UY" sz="3200" dirty="0" err="1"/>
              <a:t>pointing</a:t>
            </a:r>
            <a:r>
              <a:rPr lang="es-UY" sz="3200" dirty="0"/>
              <a:t> </a:t>
            </a:r>
            <a:r>
              <a:rPr lang="es-UY" sz="3200" dirty="0" err="1"/>
              <a:t>we</a:t>
            </a:r>
            <a:r>
              <a:rPr lang="es-UY" sz="3200" dirty="0"/>
              <a:t> use </a:t>
            </a:r>
            <a:r>
              <a:rPr lang="es-UY" sz="3200" b="1" i="1" dirty="0" err="1"/>
              <a:t>deictic</a:t>
            </a:r>
            <a:r>
              <a:rPr lang="es-UY" sz="3200" b="1" i="1" dirty="0"/>
              <a:t> </a:t>
            </a:r>
            <a:r>
              <a:rPr lang="es-UY" sz="3200" b="1" i="1" dirty="0" err="1"/>
              <a:t>expressions</a:t>
            </a:r>
            <a:r>
              <a:rPr lang="es-UY" sz="3200" dirty="0"/>
              <a:t> </a:t>
            </a:r>
            <a:r>
              <a:rPr lang="es-UY" sz="3200" dirty="0" err="1"/>
              <a:t>or</a:t>
            </a:r>
            <a:r>
              <a:rPr lang="es-UY" sz="3200" dirty="0"/>
              <a:t> </a:t>
            </a:r>
            <a:r>
              <a:rPr lang="es-UY" sz="3200" b="1" i="1" dirty="0" err="1"/>
              <a:t>indexicals</a:t>
            </a:r>
            <a:r>
              <a:rPr lang="es-UY" sz="3200" b="1" i="1" dirty="0"/>
              <a:t>.</a:t>
            </a:r>
          </a:p>
          <a:p>
            <a:pPr>
              <a:buNone/>
            </a:pPr>
            <a:r>
              <a:rPr lang="es-UY" sz="3200" b="1" i="1" dirty="0" err="1"/>
              <a:t>i.e</a:t>
            </a:r>
            <a:r>
              <a:rPr lang="es-UY" sz="3200" i="1" dirty="0"/>
              <a:t>: “</a:t>
            </a:r>
            <a:r>
              <a:rPr lang="es-UY" sz="3200" i="1" dirty="0" err="1"/>
              <a:t>What’s</a:t>
            </a:r>
            <a:r>
              <a:rPr lang="es-UY" sz="3200" i="1" dirty="0"/>
              <a:t> </a:t>
            </a:r>
            <a:r>
              <a:rPr lang="es-UY" sz="3200" i="1" dirty="0" err="1">
                <a:solidFill>
                  <a:srgbClr val="FF0000"/>
                </a:solidFill>
              </a:rPr>
              <a:t>that</a:t>
            </a:r>
            <a:r>
              <a:rPr lang="es-UY" sz="3200" i="1" dirty="0"/>
              <a:t>?” </a:t>
            </a:r>
            <a:r>
              <a:rPr lang="es-UY" sz="3200" dirty="0"/>
              <a:t>(</a:t>
            </a:r>
            <a:r>
              <a:rPr lang="es-UY" sz="3200" dirty="0" err="1"/>
              <a:t>used</a:t>
            </a:r>
            <a:r>
              <a:rPr lang="es-UY" sz="3200" dirty="0"/>
              <a:t> </a:t>
            </a:r>
            <a:r>
              <a:rPr lang="es-UY" sz="3200" dirty="0" err="1"/>
              <a:t>to</a:t>
            </a:r>
            <a:r>
              <a:rPr lang="es-UY" sz="3200" dirty="0"/>
              <a:t> </a:t>
            </a:r>
            <a:r>
              <a:rPr lang="es-UY" sz="3200" dirty="0" err="1"/>
              <a:t>indicate</a:t>
            </a:r>
            <a:r>
              <a:rPr lang="es-UY" sz="3200" dirty="0"/>
              <a:t> </a:t>
            </a:r>
            <a:r>
              <a:rPr lang="es-UY" sz="3200" dirty="0" err="1"/>
              <a:t>sth</a:t>
            </a:r>
            <a:r>
              <a:rPr lang="es-UY" sz="3200" dirty="0"/>
              <a:t>. in </a:t>
            </a:r>
            <a:r>
              <a:rPr lang="es-UY" sz="3200" dirty="0" err="1"/>
              <a:t>the</a:t>
            </a:r>
            <a:r>
              <a:rPr lang="es-UY" sz="3200" dirty="0"/>
              <a:t> </a:t>
            </a:r>
            <a:r>
              <a:rPr lang="es-UY" sz="3200" dirty="0" err="1"/>
              <a:t>immediate</a:t>
            </a:r>
            <a:r>
              <a:rPr lang="es-UY" sz="3200" dirty="0"/>
              <a:t> </a:t>
            </a:r>
            <a:r>
              <a:rPr lang="es-UY" sz="3200" dirty="0" err="1"/>
              <a:t>context</a:t>
            </a:r>
            <a:r>
              <a:rPr lang="es-UY" sz="3200" dirty="0"/>
              <a:t>.)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UY" sz="3600" dirty="0"/>
          </a:p>
          <a:p>
            <a:pPr>
              <a:buNone/>
            </a:pPr>
            <a:endParaRPr lang="es-UY" sz="3600" dirty="0"/>
          </a:p>
        </p:txBody>
      </p:sp>
    </p:spTree>
    <p:extLst>
      <p:ext uri="{BB962C8B-B14F-4D97-AF65-F5344CB8AC3E}">
        <p14:creationId xmlns:p14="http://schemas.microsoft.com/office/powerpoint/2010/main" val="367315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sz="4800" b="1" dirty="0" smtClean="0"/>
              <a:t>2.DEIXIS</a:t>
            </a:r>
            <a:endParaRPr lang="es-UY" sz="4800" b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70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UY" sz="3600" dirty="0" err="1" smtClean="0"/>
              <a:t>Deictic</a:t>
            </a:r>
            <a:r>
              <a:rPr lang="es-UY" sz="3600" dirty="0" smtClean="0"/>
              <a:t> </a:t>
            </a:r>
            <a:r>
              <a:rPr lang="es-UY" sz="3600" dirty="0" err="1"/>
              <a:t>expressions</a:t>
            </a:r>
            <a:r>
              <a:rPr lang="es-UY" sz="3600" dirty="0"/>
              <a:t> </a:t>
            </a:r>
            <a:r>
              <a:rPr lang="es-UY" sz="3600" dirty="0" err="1"/>
              <a:t>depend</a:t>
            </a:r>
            <a:r>
              <a:rPr lang="es-UY" sz="3600" dirty="0"/>
              <a:t> </a:t>
            </a:r>
            <a:r>
              <a:rPr lang="es-UY" sz="3600" dirty="0" err="1"/>
              <a:t>on</a:t>
            </a:r>
            <a:r>
              <a:rPr lang="es-UY" sz="3600" dirty="0"/>
              <a:t> </a:t>
            </a:r>
            <a:r>
              <a:rPr lang="es-UY" sz="3600" dirty="0" err="1" smtClean="0"/>
              <a:t>the</a:t>
            </a:r>
            <a:r>
              <a:rPr lang="es-UY" sz="3600" dirty="0"/>
              <a:t> </a:t>
            </a:r>
            <a:r>
              <a:rPr lang="es-UY" sz="3600" dirty="0" smtClean="0"/>
              <a:t>speaker </a:t>
            </a:r>
            <a:r>
              <a:rPr lang="es-UY" sz="3600" dirty="0"/>
              <a:t>and </a:t>
            </a:r>
            <a:r>
              <a:rPr lang="es-UY" sz="3600" dirty="0" err="1"/>
              <a:t>hearer</a:t>
            </a:r>
            <a:r>
              <a:rPr lang="es-UY" sz="3600" dirty="0"/>
              <a:t> </a:t>
            </a:r>
            <a:r>
              <a:rPr lang="es-UY" sz="3600" dirty="0" err="1"/>
              <a:t>sharing</a:t>
            </a:r>
            <a:r>
              <a:rPr lang="es-UY" sz="3600" dirty="0"/>
              <a:t> </a:t>
            </a:r>
            <a:r>
              <a:rPr lang="es-UY" sz="3600" dirty="0" err="1"/>
              <a:t>the</a:t>
            </a:r>
            <a:r>
              <a:rPr lang="es-UY" sz="3600" dirty="0"/>
              <a:t> </a:t>
            </a:r>
            <a:r>
              <a:rPr lang="es-UY" sz="3600" dirty="0" err="1"/>
              <a:t>same</a:t>
            </a:r>
            <a:r>
              <a:rPr lang="es-UY" sz="3600" dirty="0"/>
              <a:t> </a:t>
            </a:r>
            <a:r>
              <a:rPr lang="es-UY" sz="3600" dirty="0" err="1"/>
              <a:t>spatial</a:t>
            </a:r>
            <a:r>
              <a:rPr lang="es-UY" sz="3600" dirty="0"/>
              <a:t> </a:t>
            </a:r>
            <a:r>
              <a:rPr lang="es-UY" sz="3600" dirty="0" err="1"/>
              <a:t>context</a:t>
            </a:r>
            <a:r>
              <a:rPr lang="es-UY" sz="3600" dirty="0"/>
              <a:t>, in </a:t>
            </a:r>
            <a:r>
              <a:rPr lang="es-UY" sz="3600" dirty="0" err="1"/>
              <a:t>face</a:t>
            </a:r>
            <a:r>
              <a:rPr lang="es-UY" sz="3600" dirty="0"/>
              <a:t>-to </a:t>
            </a:r>
            <a:r>
              <a:rPr lang="es-UY" sz="3600" dirty="0" err="1"/>
              <a:t>face</a:t>
            </a:r>
            <a:r>
              <a:rPr lang="es-UY" sz="3600" dirty="0"/>
              <a:t> </a:t>
            </a:r>
            <a:r>
              <a:rPr lang="es-UY" sz="3600" dirty="0" err="1"/>
              <a:t>spoken</a:t>
            </a:r>
            <a:r>
              <a:rPr lang="es-UY" sz="3600" dirty="0"/>
              <a:t> </a:t>
            </a:r>
            <a:r>
              <a:rPr lang="es-UY" sz="3600" dirty="0" err="1"/>
              <a:t>interaction</a:t>
            </a:r>
            <a:r>
              <a:rPr lang="es-UY" sz="3600" dirty="0"/>
              <a:t>.</a:t>
            </a:r>
          </a:p>
          <a:p>
            <a:pPr>
              <a:buNone/>
            </a:pPr>
            <a:endParaRPr lang="es-UY" sz="3600" dirty="0"/>
          </a:p>
        </p:txBody>
      </p:sp>
    </p:spTree>
    <p:extLst>
      <p:ext uri="{BB962C8B-B14F-4D97-AF65-F5344CB8AC3E}">
        <p14:creationId xmlns:p14="http://schemas.microsoft.com/office/powerpoint/2010/main" val="259074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/>
              <a:t>Deixis is reference by means of an expression whose interpretation is relative to the (usually) </a:t>
            </a:r>
            <a:r>
              <a:rPr lang="en-US" sz="4000" b="1" dirty="0" smtClean="0"/>
              <a:t>extra linguistic </a:t>
            </a:r>
            <a:r>
              <a:rPr lang="en-US" sz="4000" b="1" dirty="0"/>
              <a:t>context of the </a:t>
            </a:r>
            <a:r>
              <a:rPr lang="en-US" sz="4000" b="1" dirty="0" smtClean="0"/>
              <a:t>utterance</a:t>
            </a:r>
            <a:endParaRPr lang="en-US" sz="4000" b="1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682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Extra Linguistic Context of The Utterance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who </a:t>
            </a:r>
            <a:r>
              <a:rPr lang="en-US" sz="3600" dirty="0"/>
              <a:t>is speaking</a:t>
            </a:r>
          </a:p>
          <a:p>
            <a:r>
              <a:rPr lang="en-US" sz="3600" dirty="0"/>
              <a:t>the time or place of speaking</a:t>
            </a:r>
          </a:p>
          <a:p>
            <a:r>
              <a:rPr lang="en-US" sz="3600" dirty="0"/>
              <a:t>the gestures of the speaker</a:t>
            </a:r>
          </a:p>
          <a:p>
            <a:r>
              <a:rPr lang="en-US" sz="3600" dirty="0"/>
              <a:t>the current location in the discourse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2639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err="1"/>
              <a:t>Types</a:t>
            </a:r>
            <a:r>
              <a:rPr lang="es-UY" dirty="0"/>
              <a:t> of </a:t>
            </a:r>
            <a:r>
              <a:rPr lang="es-UY" b="1" dirty="0" smtClean="0"/>
              <a:t>deixis </a:t>
            </a:r>
            <a:endParaRPr lang="es-UY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UY" dirty="0" err="1">
                <a:solidFill>
                  <a:srgbClr val="FF0000"/>
                </a:solidFill>
              </a:rPr>
              <a:t>Person</a:t>
            </a:r>
            <a:r>
              <a:rPr lang="es-UY" dirty="0">
                <a:solidFill>
                  <a:srgbClr val="FF0000"/>
                </a:solidFill>
              </a:rPr>
              <a:t> deixis</a:t>
            </a:r>
            <a:r>
              <a:rPr lang="es-UY" dirty="0"/>
              <a:t>: </a:t>
            </a:r>
            <a:r>
              <a:rPr lang="es-UY" dirty="0" err="1"/>
              <a:t>used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point</a:t>
            </a:r>
            <a:r>
              <a:rPr lang="es-UY" dirty="0"/>
              <a:t> </a:t>
            </a:r>
            <a:r>
              <a:rPr lang="es-UY" dirty="0" err="1"/>
              <a:t>people</a:t>
            </a:r>
            <a:r>
              <a:rPr lang="es-UY" dirty="0"/>
              <a:t>. (</a:t>
            </a:r>
            <a:r>
              <a:rPr lang="es-UY" i="1" dirty="0"/>
              <a:t>me, </a:t>
            </a:r>
            <a:r>
              <a:rPr lang="es-UY" i="1" dirty="0" err="1"/>
              <a:t>you</a:t>
            </a:r>
            <a:r>
              <a:rPr lang="es-UY" i="1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s-UY" dirty="0" err="1">
                <a:solidFill>
                  <a:srgbClr val="FF0000"/>
                </a:solidFill>
              </a:rPr>
              <a:t>Spatial</a:t>
            </a:r>
            <a:r>
              <a:rPr lang="es-UY" dirty="0">
                <a:solidFill>
                  <a:srgbClr val="FF0000"/>
                </a:solidFill>
              </a:rPr>
              <a:t> deixis: </a:t>
            </a:r>
            <a:r>
              <a:rPr lang="es-UY" dirty="0" err="1"/>
              <a:t>used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point</a:t>
            </a:r>
            <a:r>
              <a:rPr lang="es-UY" dirty="0"/>
              <a:t> </a:t>
            </a:r>
            <a:r>
              <a:rPr lang="es-UY" dirty="0" err="1"/>
              <a:t>location</a:t>
            </a:r>
            <a:r>
              <a:rPr lang="es-UY" dirty="0"/>
              <a:t> (</a:t>
            </a:r>
            <a:r>
              <a:rPr lang="es-UY" dirty="0" err="1"/>
              <a:t>here</a:t>
            </a:r>
            <a:r>
              <a:rPr lang="es-UY" dirty="0"/>
              <a:t>, </a:t>
            </a:r>
            <a:r>
              <a:rPr lang="es-UY" dirty="0" err="1"/>
              <a:t>there</a:t>
            </a:r>
            <a:r>
              <a:rPr lang="es-UY" dirty="0"/>
              <a:t>).</a:t>
            </a:r>
          </a:p>
          <a:p>
            <a:pPr>
              <a:buFont typeface="Wingdings" pitchFamily="2" charset="2"/>
              <a:buChar char="Ø"/>
            </a:pPr>
            <a:r>
              <a:rPr lang="es-UY" dirty="0">
                <a:solidFill>
                  <a:srgbClr val="FF0000"/>
                </a:solidFill>
              </a:rPr>
              <a:t>Temporal </a:t>
            </a:r>
            <a:r>
              <a:rPr lang="es-UY" dirty="0" err="1">
                <a:solidFill>
                  <a:srgbClr val="FF0000"/>
                </a:solidFill>
              </a:rPr>
              <a:t>dexis</a:t>
            </a:r>
            <a:r>
              <a:rPr lang="es-UY" dirty="0">
                <a:solidFill>
                  <a:srgbClr val="FF0000"/>
                </a:solidFill>
              </a:rPr>
              <a:t>: </a:t>
            </a:r>
            <a:r>
              <a:rPr lang="es-UY" dirty="0" err="1"/>
              <a:t>used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point</a:t>
            </a:r>
            <a:r>
              <a:rPr lang="es-UY" dirty="0"/>
              <a:t> </a:t>
            </a:r>
            <a:r>
              <a:rPr lang="es-UY" dirty="0" err="1"/>
              <a:t>location</a:t>
            </a:r>
            <a:r>
              <a:rPr lang="es-UY" dirty="0"/>
              <a:t> in time (</a:t>
            </a:r>
            <a:r>
              <a:rPr lang="es-UY" dirty="0" err="1"/>
              <a:t>now</a:t>
            </a:r>
            <a:r>
              <a:rPr lang="es-UY" dirty="0"/>
              <a:t>, </a:t>
            </a:r>
            <a:r>
              <a:rPr lang="es-UY" dirty="0" err="1"/>
              <a:t>then</a:t>
            </a:r>
            <a:r>
              <a:rPr lang="es-UY" dirty="0"/>
              <a:t>).</a:t>
            </a:r>
          </a:p>
          <a:p>
            <a:pPr>
              <a:buNone/>
            </a:pPr>
            <a:r>
              <a:rPr lang="es-UY" dirty="0" err="1"/>
              <a:t>i.e</a:t>
            </a:r>
            <a:r>
              <a:rPr lang="es-UY" dirty="0"/>
              <a:t>: “</a:t>
            </a:r>
            <a:r>
              <a:rPr lang="es-UY" dirty="0" err="1"/>
              <a:t>I’ll</a:t>
            </a:r>
            <a:r>
              <a:rPr lang="es-UY" dirty="0"/>
              <a:t> </a:t>
            </a:r>
            <a:r>
              <a:rPr lang="es-UY" dirty="0" err="1"/>
              <a:t>put</a:t>
            </a:r>
            <a:r>
              <a:rPr lang="es-UY" i="1" dirty="0"/>
              <a:t> </a:t>
            </a:r>
            <a:r>
              <a:rPr lang="es-UY" b="1" i="1" dirty="0" err="1"/>
              <a:t>this</a:t>
            </a:r>
            <a:r>
              <a:rPr lang="es-UY" b="1" i="1" dirty="0"/>
              <a:t> </a:t>
            </a:r>
            <a:r>
              <a:rPr lang="es-UY" b="1" i="1" dirty="0" err="1"/>
              <a:t>here</a:t>
            </a:r>
            <a:r>
              <a:rPr lang="es-UY" dirty="0"/>
              <a:t>, ok?”</a:t>
            </a:r>
          </a:p>
          <a:p>
            <a:pPr>
              <a:buNone/>
            </a:pPr>
            <a:endParaRPr lang="es-UY" dirty="0"/>
          </a:p>
          <a:p>
            <a:pPr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35447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PERSON DEIXIS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UY" dirty="0" err="1"/>
              <a:t>There</a:t>
            </a:r>
            <a:r>
              <a:rPr lang="es-UY" dirty="0"/>
              <a:t> are 3 </a:t>
            </a:r>
            <a:r>
              <a:rPr lang="es-UY" dirty="0" err="1"/>
              <a:t>categories</a:t>
            </a:r>
            <a:r>
              <a:rPr lang="es-UY" dirty="0"/>
              <a:t>: </a:t>
            </a:r>
          </a:p>
          <a:p>
            <a:r>
              <a:rPr lang="es-UY" dirty="0"/>
              <a:t>SPEAKER (I)</a:t>
            </a:r>
          </a:p>
          <a:p>
            <a:r>
              <a:rPr lang="es-UY" dirty="0"/>
              <a:t>ADDRESSEE (YOU)</a:t>
            </a:r>
          </a:p>
          <a:p>
            <a:r>
              <a:rPr lang="es-UY" dirty="0"/>
              <a:t>OTHERS (HE- SHE-IT- THEY)</a:t>
            </a:r>
          </a:p>
          <a:p>
            <a:pPr>
              <a:buNone/>
            </a:pPr>
            <a:r>
              <a:rPr lang="es-UY" b="1" dirty="0">
                <a:solidFill>
                  <a:srgbClr val="FF0000"/>
                </a:solidFill>
              </a:rPr>
              <a:t>SOCIAL DEIXIS: </a:t>
            </a:r>
            <a:r>
              <a:rPr lang="es-UY" dirty="0" err="1"/>
              <a:t>forms</a:t>
            </a:r>
            <a:r>
              <a:rPr lang="es-UY" dirty="0"/>
              <a:t> </a:t>
            </a:r>
            <a:r>
              <a:rPr lang="es-UY" dirty="0" err="1"/>
              <a:t>used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indicate</a:t>
            </a:r>
            <a:r>
              <a:rPr lang="es-UY" dirty="0"/>
              <a:t> </a:t>
            </a:r>
            <a:r>
              <a:rPr lang="es-UY" dirty="0" err="1"/>
              <a:t>relative</a:t>
            </a:r>
            <a:r>
              <a:rPr lang="es-UY" dirty="0"/>
              <a:t> social status. In </a:t>
            </a:r>
            <a:r>
              <a:rPr lang="es-UY" dirty="0" err="1"/>
              <a:t>many</a:t>
            </a:r>
            <a:r>
              <a:rPr lang="es-UY" dirty="0"/>
              <a:t> </a:t>
            </a:r>
            <a:r>
              <a:rPr lang="es-UY" dirty="0" err="1"/>
              <a:t>languages</a:t>
            </a:r>
            <a:r>
              <a:rPr lang="es-UY" dirty="0"/>
              <a:t> </a:t>
            </a:r>
            <a:r>
              <a:rPr lang="es-UY" dirty="0" err="1"/>
              <a:t>deictic</a:t>
            </a:r>
            <a:r>
              <a:rPr lang="es-UY" dirty="0"/>
              <a:t> </a:t>
            </a:r>
            <a:r>
              <a:rPr lang="es-UY" dirty="0" err="1"/>
              <a:t>categories</a:t>
            </a:r>
            <a:r>
              <a:rPr lang="es-UY" dirty="0"/>
              <a:t> </a:t>
            </a:r>
            <a:r>
              <a:rPr lang="es-UY" dirty="0" err="1"/>
              <a:t>become</a:t>
            </a:r>
            <a:r>
              <a:rPr lang="es-UY" dirty="0"/>
              <a:t> </a:t>
            </a:r>
            <a:r>
              <a:rPr lang="es-UY" dirty="0" err="1"/>
              <a:t>markers</a:t>
            </a:r>
            <a:r>
              <a:rPr lang="es-UY" dirty="0"/>
              <a:t> of </a:t>
            </a:r>
            <a:r>
              <a:rPr lang="es-UY" dirty="0" err="1"/>
              <a:t>relative</a:t>
            </a:r>
            <a:r>
              <a:rPr lang="es-UY" dirty="0"/>
              <a:t> social status. </a:t>
            </a:r>
          </a:p>
          <a:p>
            <a:pPr>
              <a:buNone/>
            </a:pPr>
            <a:r>
              <a:rPr lang="es-UY" b="1" dirty="0">
                <a:solidFill>
                  <a:srgbClr val="FF0000"/>
                </a:solidFill>
              </a:rPr>
              <a:t>HONORIFICS: </a:t>
            </a:r>
            <a:r>
              <a:rPr lang="es-UY" dirty="0" err="1"/>
              <a:t>expressions</a:t>
            </a:r>
            <a:r>
              <a:rPr lang="es-UY" dirty="0"/>
              <a:t> </a:t>
            </a:r>
            <a:r>
              <a:rPr lang="es-UY" dirty="0" err="1"/>
              <a:t>that</a:t>
            </a:r>
            <a:r>
              <a:rPr lang="es-UY" dirty="0"/>
              <a:t> </a:t>
            </a:r>
            <a:r>
              <a:rPr lang="es-UY" dirty="0" err="1"/>
              <a:t>mark</a:t>
            </a:r>
            <a:r>
              <a:rPr lang="es-UY" dirty="0"/>
              <a:t> </a:t>
            </a:r>
            <a:r>
              <a:rPr lang="es-UY" dirty="0" err="1"/>
              <a:t>that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addressee</a:t>
            </a:r>
            <a:r>
              <a:rPr lang="es-UY" dirty="0"/>
              <a:t> </a:t>
            </a:r>
            <a:r>
              <a:rPr lang="es-UY" dirty="0" err="1"/>
              <a:t>is</a:t>
            </a:r>
            <a:r>
              <a:rPr lang="es-UY" dirty="0"/>
              <a:t> of </a:t>
            </a:r>
            <a:r>
              <a:rPr lang="es-UY" dirty="0" err="1"/>
              <a:t>higher</a:t>
            </a:r>
            <a:r>
              <a:rPr lang="es-UY" dirty="0"/>
              <a:t> status. </a:t>
            </a:r>
          </a:p>
        </p:txBody>
      </p:sp>
    </p:spTree>
    <p:extLst>
      <p:ext uri="{BB962C8B-B14F-4D97-AF65-F5344CB8AC3E}">
        <p14:creationId xmlns:p14="http://schemas.microsoft.com/office/powerpoint/2010/main" val="12109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err="1"/>
              <a:t>Examples</a:t>
            </a:r>
            <a:r>
              <a:rPr lang="es-UY" dirty="0"/>
              <a:t> of SOCIAL DEIXIS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UY" dirty="0"/>
              <a:t>In </a:t>
            </a:r>
            <a:r>
              <a:rPr lang="es-UY" dirty="0" err="1"/>
              <a:t>Spanish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i="1" dirty="0">
                <a:solidFill>
                  <a:srgbClr val="FF0000"/>
                </a:solidFill>
              </a:rPr>
              <a:t>“Tú”- “Usted” </a:t>
            </a:r>
            <a:r>
              <a:rPr lang="es-UY" dirty="0" err="1"/>
              <a:t>distinction</a:t>
            </a:r>
            <a:r>
              <a:rPr lang="es-UY" dirty="0"/>
              <a:t>.</a:t>
            </a:r>
          </a:p>
          <a:p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choice</a:t>
            </a:r>
            <a:r>
              <a:rPr lang="es-UY" dirty="0"/>
              <a:t> of </a:t>
            </a:r>
            <a:r>
              <a:rPr lang="es-UY" dirty="0" err="1"/>
              <a:t>one</a:t>
            </a:r>
            <a:r>
              <a:rPr lang="es-UY" dirty="0"/>
              <a:t> </a:t>
            </a:r>
            <a:r>
              <a:rPr lang="es-UY" dirty="0" err="1"/>
              <a:t>form</a:t>
            </a:r>
            <a:r>
              <a:rPr lang="es-UY" dirty="0"/>
              <a:t> </a:t>
            </a:r>
            <a:r>
              <a:rPr lang="es-UY" dirty="0" err="1"/>
              <a:t>will</a:t>
            </a:r>
            <a:r>
              <a:rPr lang="es-UY" dirty="0"/>
              <a:t> </a:t>
            </a:r>
            <a:r>
              <a:rPr lang="es-UY" dirty="0" err="1"/>
              <a:t>communicate</a:t>
            </a:r>
            <a:r>
              <a:rPr lang="es-UY" dirty="0"/>
              <a:t> </a:t>
            </a:r>
            <a:r>
              <a:rPr lang="es-UY" dirty="0" err="1"/>
              <a:t>something</a:t>
            </a:r>
            <a:r>
              <a:rPr lang="es-UY" dirty="0"/>
              <a:t>, </a:t>
            </a:r>
            <a:r>
              <a:rPr lang="es-UY" dirty="0" err="1"/>
              <a:t>not</a:t>
            </a:r>
            <a:r>
              <a:rPr lang="es-UY" dirty="0"/>
              <a:t> </a:t>
            </a:r>
            <a:r>
              <a:rPr lang="es-UY" dirty="0" err="1"/>
              <a:t>directly</a:t>
            </a:r>
            <a:r>
              <a:rPr lang="es-UY" dirty="0"/>
              <a:t> </a:t>
            </a:r>
            <a:r>
              <a:rPr lang="es-UY" dirty="0" err="1"/>
              <a:t>said</a:t>
            </a:r>
            <a:r>
              <a:rPr lang="es-UY" dirty="0"/>
              <a:t>, </a:t>
            </a:r>
            <a:r>
              <a:rPr lang="es-UY" dirty="0" err="1"/>
              <a:t>about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speaker’s</a:t>
            </a:r>
            <a:r>
              <a:rPr lang="es-UY" dirty="0"/>
              <a:t> </a:t>
            </a:r>
            <a:r>
              <a:rPr lang="es-UY" dirty="0" err="1"/>
              <a:t>view</a:t>
            </a:r>
            <a:r>
              <a:rPr lang="es-UY" dirty="0"/>
              <a:t> of </a:t>
            </a:r>
            <a:r>
              <a:rPr lang="es-UY" dirty="0" err="1"/>
              <a:t>his</a:t>
            </a:r>
            <a:r>
              <a:rPr lang="es-UY" dirty="0"/>
              <a:t> </a:t>
            </a:r>
            <a:r>
              <a:rPr lang="es-UY" dirty="0" err="1"/>
              <a:t>relation</a:t>
            </a:r>
            <a:r>
              <a:rPr lang="es-UY" dirty="0"/>
              <a:t> </a:t>
            </a:r>
            <a:r>
              <a:rPr lang="es-UY" dirty="0" err="1"/>
              <a:t>with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addressee</a:t>
            </a:r>
            <a:r>
              <a:rPr lang="es-UY" dirty="0"/>
              <a:t>.</a:t>
            </a:r>
          </a:p>
          <a:p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higher</a:t>
            </a:r>
            <a:r>
              <a:rPr lang="es-UY" dirty="0"/>
              <a:t>, </a:t>
            </a:r>
            <a:r>
              <a:rPr lang="es-UY" dirty="0" err="1"/>
              <a:t>older</a:t>
            </a:r>
            <a:r>
              <a:rPr lang="es-UY" dirty="0"/>
              <a:t> and more </a:t>
            </a:r>
            <a:r>
              <a:rPr lang="es-UY" dirty="0" err="1"/>
              <a:t>powerful</a:t>
            </a:r>
            <a:r>
              <a:rPr lang="es-UY" dirty="0"/>
              <a:t> speaker </a:t>
            </a:r>
            <a:r>
              <a:rPr lang="es-UY" dirty="0" err="1"/>
              <a:t>will</a:t>
            </a:r>
            <a:r>
              <a:rPr lang="es-UY" dirty="0"/>
              <a:t> </a:t>
            </a:r>
            <a:r>
              <a:rPr lang="es-UY" dirty="0" err="1"/>
              <a:t>tend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use </a:t>
            </a:r>
            <a:r>
              <a:rPr lang="es-UY" dirty="0" err="1"/>
              <a:t>the</a:t>
            </a:r>
            <a:r>
              <a:rPr lang="es-UY" dirty="0"/>
              <a:t> “tú” and viceversa. </a:t>
            </a:r>
          </a:p>
          <a:p>
            <a:r>
              <a:rPr lang="es-UY" dirty="0" err="1"/>
              <a:t>Nowadays</a:t>
            </a:r>
            <a:r>
              <a:rPr lang="es-UY" dirty="0"/>
              <a:t>, </a:t>
            </a:r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age</a:t>
            </a:r>
            <a:r>
              <a:rPr lang="es-UY" dirty="0"/>
              <a:t> </a:t>
            </a:r>
            <a:r>
              <a:rPr lang="es-UY" dirty="0" err="1"/>
              <a:t>distinction</a:t>
            </a:r>
            <a:r>
              <a:rPr lang="es-UY" dirty="0"/>
              <a:t> </a:t>
            </a:r>
            <a:r>
              <a:rPr lang="es-UY" dirty="0" err="1"/>
              <a:t>remains</a:t>
            </a:r>
            <a:r>
              <a:rPr lang="es-UY" dirty="0"/>
              <a:t> more </a:t>
            </a:r>
            <a:r>
              <a:rPr lang="es-UY" dirty="0" err="1"/>
              <a:t>powerful</a:t>
            </a:r>
            <a:r>
              <a:rPr lang="es-UY" dirty="0"/>
              <a:t> </a:t>
            </a:r>
            <a:r>
              <a:rPr lang="es-UY" dirty="0" err="1"/>
              <a:t>than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economic</a:t>
            </a:r>
            <a:r>
              <a:rPr lang="es-UY" dirty="0"/>
              <a:t> </a:t>
            </a:r>
            <a:r>
              <a:rPr lang="es-UY" dirty="0" err="1"/>
              <a:t>distinction</a:t>
            </a:r>
            <a:r>
              <a:rPr lang="es-UY" dirty="0"/>
              <a:t> in </a:t>
            </a:r>
            <a:r>
              <a:rPr lang="es-UY" dirty="0" err="1"/>
              <a:t>many</a:t>
            </a:r>
            <a:r>
              <a:rPr lang="es-UY" dirty="0"/>
              <a:t> </a:t>
            </a:r>
            <a:r>
              <a:rPr lang="es-UY" dirty="0" err="1"/>
              <a:t>countries</a:t>
            </a:r>
            <a:r>
              <a:rPr lang="es-U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330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err="1"/>
              <a:t>Using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3</a:t>
            </a:r>
            <a:r>
              <a:rPr lang="es-UY" sz="3600" dirty="0"/>
              <a:t>rd</a:t>
            </a:r>
            <a:r>
              <a:rPr lang="es-UY" dirty="0"/>
              <a:t> </a:t>
            </a:r>
            <a:r>
              <a:rPr lang="es-UY" dirty="0" err="1"/>
              <a:t>person</a:t>
            </a:r>
            <a:r>
              <a:rPr lang="es-UY" dirty="0"/>
              <a:t> </a:t>
            </a:r>
            <a:r>
              <a:rPr lang="es-UY" dirty="0" err="1"/>
              <a:t>form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UY" dirty="0" err="1"/>
              <a:t>Communicates</a:t>
            </a:r>
            <a:r>
              <a:rPr lang="es-UY" dirty="0"/>
              <a:t> </a:t>
            </a:r>
            <a:r>
              <a:rPr lang="es-UY" b="1" dirty="0" err="1"/>
              <a:t>distance</a:t>
            </a:r>
            <a:r>
              <a:rPr lang="es-UY" dirty="0"/>
              <a:t> and </a:t>
            </a:r>
            <a:r>
              <a:rPr lang="es-UY" b="1" dirty="0"/>
              <a:t>non-</a:t>
            </a:r>
            <a:r>
              <a:rPr lang="es-UY" b="1" dirty="0" err="1"/>
              <a:t>familiarity</a:t>
            </a:r>
            <a:r>
              <a:rPr lang="es-UY" b="1" dirty="0"/>
              <a:t>. </a:t>
            </a:r>
            <a:r>
              <a:rPr lang="es-UY" dirty="0" err="1"/>
              <a:t>Also</a:t>
            </a:r>
            <a:r>
              <a:rPr lang="es-UY" dirty="0"/>
              <a:t>, </a:t>
            </a:r>
            <a:r>
              <a:rPr lang="es-UY" dirty="0" err="1"/>
              <a:t>it</a:t>
            </a:r>
            <a:r>
              <a:rPr lang="es-UY" dirty="0"/>
              <a:t> has </a:t>
            </a:r>
            <a:r>
              <a:rPr lang="es-UY" dirty="0" err="1"/>
              <a:t>an</a:t>
            </a:r>
            <a:r>
              <a:rPr lang="es-UY" dirty="0"/>
              <a:t> </a:t>
            </a:r>
            <a:r>
              <a:rPr lang="es-UY" b="1" dirty="0" err="1"/>
              <a:t>ironic</a:t>
            </a:r>
            <a:r>
              <a:rPr lang="es-UY" b="1" dirty="0"/>
              <a:t> </a:t>
            </a:r>
            <a:r>
              <a:rPr lang="es-UY" dirty="0" err="1"/>
              <a:t>or</a:t>
            </a:r>
            <a:r>
              <a:rPr lang="es-UY" dirty="0"/>
              <a:t> </a:t>
            </a:r>
            <a:r>
              <a:rPr lang="es-UY" b="1" dirty="0" err="1"/>
              <a:t>humorous</a:t>
            </a:r>
            <a:r>
              <a:rPr lang="es-UY" dirty="0"/>
              <a:t> </a:t>
            </a:r>
            <a:r>
              <a:rPr lang="es-UY" dirty="0" err="1"/>
              <a:t>purpose</a:t>
            </a:r>
            <a:r>
              <a:rPr lang="es-UY" dirty="0"/>
              <a:t>.</a:t>
            </a:r>
          </a:p>
          <a:p>
            <a:pPr>
              <a:buNone/>
            </a:pPr>
            <a:r>
              <a:rPr lang="es-UY" b="1" dirty="0" err="1"/>
              <a:t>i.e</a:t>
            </a:r>
            <a:r>
              <a:rPr lang="es-UY" i="1" dirty="0"/>
              <a:t>: </a:t>
            </a:r>
            <a:r>
              <a:rPr lang="es-UY" i="1" dirty="0" err="1"/>
              <a:t>Would</a:t>
            </a:r>
            <a:r>
              <a:rPr lang="es-UY" i="1" dirty="0"/>
              <a:t> </a:t>
            </a:r>
            <a:r>
              <a:rPr lang="es-UY" i="1" dirty="0" err="1"/>
              <a:t>his</a:t>
            </a:r>
            <a:r>
              <a:rPr lang="es-UY" i="1" dirty="0"/>
              <a:t> </a:t>
            </a:r>
            <a:r>
              <a:rPr lang="es-UY" i="1" dirty="0" err="1"/>
              <a:t>highness</a:t>
            </a:r>
            <a:r>
              <a:rPr lang="es-UY" i="1" dirty="0"/>
              <a:t> </a:t>
            </a:r>
            <a:r>
              <a:rPr lang="es-UY" i="1" dirty="0" err="1"/>
              <a:t>like</a:t>
            </a:r>
            <a:r>
              <a:rPr lang="es-UY" i="1" dirty="0"/>
              <a:t> </a:t>
            </a:r>
            <a:r>
              <a:rPr lang="es-UY" i="1" dirty="0" err="1"/>
              <a:t>some</a:t>
            </a:r>
            <a:r>
              <a:rPr lang="es-UY" i="1" dirty="0"/>
              <a:t> </a:t>
            </a:r>
            <a:r>
              <a:rPr lang="es-UY" i="1" dirty="0" err="1"/>
              <a:t>coffee</a:t>
            </a:r>
            <a:r>
              <a:rPr lang="es-UY" i="1" dirty="0"/>
              <a:t>?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UY" dirty="0" err="1"/>
              <a:t>Also</a:t>
            </a:r>
            <a:r>
              <a:rPr lang="es-UY" dirty="0"/>
              <a:t> </a:t>
            </a:r>
            <a:r>
              <a:rPr lang="es-UY" dirty="0" err="1"/>
              <a:t>used</a:t>
            </a:r>
            <a:r>
              <a:rPr lang="es-UY" dirty="0"/>
              <a:t> </a:t>
            </a:r>
            <a:r>
              <a:rPr lang="es-UY" dirty="0" err="1"/>
              <a:t>to</a:t>
            </a:r>
            <a:r>
              <a:rPr lang="es-UY" dirty="0"/>
              <a:t> </a:t>
            </a:r>
            <a:r>
              <a:rPr lang="es-UY" dirty="0" err="1"/>
              <a:t>make</a:t>
            </a:r>
            <a:r>
              <a:rPr lang="es-UY" dirty="0"/>
              <a:t> </a:t>
            </a:r>
            <a:r>
              <a:rPr lang="es-UY" dirty="0" err="1"/>
              <a:t>accusations</a:t>
            </a:r>
            <a:r>
              <a:rPr lang="es-UY" dirty="0"/>
              <a:t>:</a:t>
            </a:r>
          </a:p>
          <a:p>
            <a:pPr>
              <a:buNone/>
            </a:pPr>
            <a:r>
              <a:rPr lang="es-UY" i="1" dirty="0"/>
              <a:t>“</a:t>
            </a:r>
            <a:r>
              <a:rPr lang="es-UY" i="1" dirty="0" err="1"/>
              <a:t>Somebody</a:t>
            </a:r>
            <a:r>
              <a:rPr lang="es-UY" i="1" dirty="0"/>
              <a:t> </a:t>
            </a:r>
            <a:r>
              <a:rPr lang="es-UY" i="1" dirty="0" err="1"/>
              <a:t>didn’t</a:t>
            </a:r>
            <a:r>
              <a:rPr lang="es-UY" i="1" dirty="0"/>
              <a:t> </a:t>
            </a:r>
            <a:r>
              <a:rPr lang="es-UY" i="1" dirty="0" err="1"/>
              <a:t>clean</a:t>
            </a:r>
            <a:r>
              <a:rPr lang="es-UY" i="1" dirty="0"/>
              <a:t> up </a:t>
            </a:r>
            <a:r>
              <a:rPr lang="es-UY" i="1" dirty="0" err="1"/>
              <a:t>after</a:t>
            </a:r>
            <a:r>
              <a:rPr lang="es-UY" i="1" dirty="0"/>
              <a:t> </a:t>
            </a:r>
            <a:r>
              <a:rPr lang="es-UY" i="1" dirty="0" err="1"/>
              <a:t>himself</a:t>
            </a:r>
            <a:r>
              <a:rPr lang="es-UY" i="1" dirty="0"/>
              <a:t>” </a:t>
            </a:r>
            <a:r>
              <a:rPr lang="es-UY" dirty="0"/>
              <a:t>(</a:t>
            </a:r>
            <a:r>
              <a:rPr lang="es-UY" dirty="0" err="1"/>
              <a:t>less</a:t>
            </a:r>
            <a:r>
              <a:rPr lang="es-UY" dirty="0"/>
              <a:t> </a:t>
            </a:r>
            <a:r>
              <a:rPr lang="es-UY" dirty="0" err="1"/>
              <a:t>direct</a:t>
            </a:r>
            <a:r>
              <a:rPr lang="es-UY" dirty="0"/>
              <a:t> </a:t>
            </a:r>
            <a:r>
              <a:rPr lang="es-UY" dirty="0" err="1"/>
              <a:t>than</a:t>
            </a:r>
            <a:r>
              <a:rPr lang="es-UY" dirty="0"/>
              <a:t> “</a:t>
            </a:r>
            <a:r>
              <a:rPr lang="es-UY" dirty="0" err="1"/>
              <a:t>You</a:t>
            </a:r>
            <a:r>
              <a:rPr lang="es-UY" dirty="0"/>
              <a:t> </a:t>
            </a:r>
            <a:r>
              <a:rPr lang="es-UY" dirty="0" err="1"/>
              <a:t>didn’t</a:t>
            </a:r>
            <a:r>
              <a:rPr lang="es-UY" dirty="0"/>
              <a:t> </a:t>
            </a:r>
            <a:r>
              <a:rPr lang="es-UY" dirty="0" err="1"/>
              <a:t>clean</a:t>
            </a:r>
            <a:r>
              <a:rPr lang="es-UY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176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1069</TotalTime>
  <Words>624</Words>
  <Application>Microsoft Office PowerPoint</Application>
  <PresentationFormat>Custom</PresentationFormat>
  <Paragraphs>76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DEIXIS</vt:lpstr>
      <vt:lpstr>2.DEIXIS</vt:lpstr>
      <vt:lpstr>2.DEIXIS</vt:lpstr>
      <vt:lpstr>PowerPoint Presentation</vt:lpstr>
      <vt:lpstr>Extra Linguistic Context of The Utterance</vt:lpstr>
      <vt:lpstr>Types of deixis </vt:lpstr>
      <vt:lpstr>PERSON DEIXIS</vt:lpstr>
      <vt:lpstr>Examples of SOCIAL DEIXIS</vt:lpstr>
      <vt:lpstr>Using the 3rd person form</vt:lpstr>
      <vt:lpstr>SPATIAL DEIXIS</vt:lpstr>
      <vt:lpstr>TEMPORAL  DEIXIS</vt:lpstr>
      <vt:lpstr>DEIXIS AND GRAMMAR</vt:lpstr>
      <vt:lpstr>REPORTED FORM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Izal</dc:creator>
  <cp:lastModifiedBy>TAHFIZ</cp:lastModifiedBy>
  <cp:revision>11</cp:revision>
  <dcterms:created xsi:type="dcterms:W3CDTF">2016-10-05T03:32:53Z</dcterms:created>
  <dcterms:modified xsi:type="dcterms:W3CDTF">2022-10-12T08:34:20Z</dcterms:modified>
</cp:coreProperties>
</file>