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1"/>
  </p:sldMasterIdLst>
  <p:notesMasterIdLst>
    <p:notesMasterId r:id="rId45"/>
  </p:notesMasterIdLst>
  <p:sldIdLst>
    <p:sldId id="256" r:id="rId2"/>
    <p:sldId id="260" r:id="rId3"/>
    <p:sldId id="261" r:id="rId4"/>
    <p:sldId id="357" r:id="rId5"/>
    <p:sldId id="313" r:id="rId6"/>
    <p:sldId id="299" r:id="rId7"/>
    <p:sldId id="314" r:id="rId8"/>
    <p:sldId id="315" r:id="rId9"/>
    <p:sldId id="316" r:id="rId10"/>
    <p:sldId id="303" r:id="rId11"/>
    <p:sldId id="317" r:id="rId12"/>
    <p:sldId id="318" r:id="rId13"/>
    <p:sldId id="306" r:id="rId14"/>
    <p:sldId id="319" r:id="rId15"/>
    <p:sldId id="320" r:id="rId16"/>
    <p:sldId id="321" r:id="rId17"/>
    <p:sldId id="322" r:id="rId18"/>
    <p:sldId id="311" r:id="rId19"/>
    <p:sldId id="323" r:id="rId20"/>
    <p:sldId id="324" r:id="rId21"/>
    <p:sldId id="325" r:id="rId22"/>
    <p:sldId id="326" r:id="rId23"/>
    <p:sldId id="263" r:id="rId24"/>
    <p:sldId id="295" r:id="rId25"/>
    <p:sldId id="264" r:id="rId26"/>
    <p:sldId id="297" r:id="rId27"/>
    <p:sldId id="268" r:id="rId28"/>
    <p:sldId id="298" r:id="rId29"/>
    <p:sldId id="271" r:id="rId30"/>
    <p:sldId id="272" r:id="rId31"/>
    <p:sldId id="300" r:id="rId32"/>
    <p:sldId id="301" r:id="rId33"/>
    <p:sldId id="302" r:id="rId34"/>
    <p:sldId id="304" r:id="rId35"/>
    <p:sldId id="305" r:id="rId36"/>
    <p:sldId id="275" r:id="rId37"/>
    <p:sldId id="276" r:id="rId38"/>
    <p:sldId id="277" r:id="rId39"/>
    <p:sldId id="307" r:id="rId40"/>
    <p:sldId id="308" r:id="rId41"/>
    <p:sldId id="309" r:id="rId42"/>
    <p:sldId id="310" r:id="rId43"/>
    <p:sldId id="312"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8A7D4-E8CD-4D92-AAFF-6ABB5091BA48}">
  <a:tblStyle styleId="{EF58A7D4-E8CD-4D92-AAFF-6ABB5091BA4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FFA7C6-12DC-4DFC-89A1-84763251B0F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8"/>
    <p:restoredTop sz="94604"/>
  </p:normalViewPr>
  <p:slideViewPr>
    <p:cSldViewPr snapToGrid="0" snapToObjects="1">
      <p:cViewPr varScale="1">
        <p:scale>
          <a:sx n="96" d="100"/>
          <a:sy n="96" d="100"/>
        </p:scale>
        <p:origin x="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636548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90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90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83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07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96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50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42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12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79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5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8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31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67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6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8D8ED9-9D77-465A-A0CA-279F9CC61A6C}" type="datetimeFigureOut">
              <a:rPr lang="en-US" smtClean="0"/>
              <a:t>6/15/2023</a:t>
            </a:fld>
            <a:endParaRPr lang="en-US"/>
          </a:p>
        </p:txBody>
      </p:sp>
      <p:sp>
        <p:nvSpPr>
          <p:cNvPr id="5" name="Footer Placeholder 4"/>
          <p:cNvSpPr>
            <a:spLocks noGrp="1"/>
          </p:cNvSpPr>
          <p:nvPr>
            <p:ph type="ftr" sz="quarter" idx="11"/>
          </p:nvPr>
        </p:nvSpPr>
        <p:spPr>
          <a:xfrm>
            <a:off x="1812376" y="246981"/>
            <a:ext cx="3730436" cy="231901"/>
          </a:xfrm>
        </p:spPr>
        <p:txBody>
          <a:bodyPr/>
          <a:lstStyle/>
          <a:p>
            <a:endParaRPr lang="en-US"/>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010260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D8ED9-9D77-465A-A0CA-279F9CC61A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65762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D8ED9-9D77-465A-A0CA-279F9CC61A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86777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4416450" y="701175"/>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Tree>
    <p:extLst>
      <p:ext uri="{BB962C8B-B14F-4D97-AF65-F5344CB8AC3E}">
        <p14:creationId xmlns:p14="http://schemas.microsoft.com/office/powerpoint/2010/main" val="346141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200" lvl="0" indent="-381000" rtl="0">
              <a:spcBef>
                <a:spcPts val="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1pPr>
            <a:lvl2pPr marL="914400" lvl="1"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2pPr>
            <a:lvl3pPr marL="1371600" lvl="2"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3pPr>
            <a:lvl4pPr marL="1828800" lvl="3"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4pPr>
            <a:lvl5pPr marL="2286000" lvl="4"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5pPr>
            <a:lvl6pPr marL="2743200" lvl="5"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6pPr>
            <a:lvl7pPr marL="3200400" lvl="6"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7pPr>
            <a:lvl8pPr marL="3657600" lvl="7" indent="-381000" rtl="0">
              <a:spcBef>
                <a:spcPts val="800"/>
              </a:spcBef>
              <a:spcAft>
                <a:spcPts val="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8pPr>
            <a:lvl9pPr marL="4114800" lvl="8" indent="-381000" rtl="0">
              <a:spcBef>
                <a:spcPts val="800"/>
              </a:spcBef>
              <a:spcAft>
                <a:spcPts val="800"/>
              </a:spcAft>
              <a:buClr>
                <a:schemeClr val="accent6"/>
              </a:buClr>
              <a:buSzPts val="2400"/>
              <a:buFont typeface="Kulim Park SemiBold"/>
              <a:buChar char="■"/>
              <a:defRPr>
                <a:solidFill>
                  <a:schemeClr val="accent6"/>
                </a:solidFill>
                <a:latin typeface="Kulim Park SemiBold"/>
                <a:ea typeface="Kulim Park SemiBold"/>
                <a:cs typeface="Kulim Park SemiBold"/>
                <a:sym typeface="Kulim Park SemiBold"/>
              </a:defRPr>
            </a:lvl9pPr>
          </a:lstStyle>
          <a:p>
            <a:endParaRP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2781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31" name="Google Shape;31;p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312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6"/>
        <p:cNvGrpSpPr/>
        <p:nvPr/>
      </p:nvGrpSpPr>
      <p:grpSpPr>
        <a:xfrm>
          <a:off x="0" y="0"/>
          <a:ext cx="0" cy="0"/>
          <a:chOff x="0" y="0"/>
          <a:chExt cx="0" cy="0"/>
        </a:xfrm>
      </p:grpSpPr>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1054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6"/>
        <p:cNvGrpSpPr/>
        <p:nvPr/>
      </p:nvGrpSpPr>
      <p:grpSpPr>
        <a:xfrm>
          <a:off x="0" y="0"/>
          <a:ext cx="0" cy="0"/>
          <a:chOff x="0" y="0"/>
          <a:chExt cx="0" cy="0"/>
        </a:xfrm>
      </p:grpSpPr>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349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 Wide">
  <p:cSld name="Title only - Wide">
    <p:spTree>
      <p:nvGrpSpPr>
        <p:cNvPr id="1" name="Shape 74"/>
        <p:cNvGrpSpPr/>
        <p:nvPr/>
      </p:nvGrpSpPr>
      <p:grpSpPr>
        <a:xfrm>
          <a:off x="0" y="0"/>
          <a:ext cx="0" cy="0"/>
          <a:chOff x="0" y="0"/>
          <a:chExt cx="0" cy="0"/>
        </a:xfrm>
      </p:grpSpPr>
      <p:sp>
        <p:nvSpPr>
          <p:cNvPr id="79" name="Google Shape;79;p10"/>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080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D8ED9-9D77-465A-A0CA-279F9CC61A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89921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D8ED9-9D77-465A-A0CA-279F9CC61A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06554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8D8ED9-9D77-465A-A0CA-279F9CC61A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00753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D8ED9-9D77-465A-A0CA-279F9CC61A6C}"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0059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D8ED9-9D77-465A-A0CA-279F9CC61A6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89455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D8ED9-9D77-465A-A0CA-279F9CC61A6C}"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57776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8D8ED9-9D77-465A-A0CA-279F9CC61A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6721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E48D8ED9-9D77-465A-A0CA-279F9CC61A6C}" type="datetimeFigureOut">
              <a:rPr lang="en-US" smtClean="0"/>
              <a:t>6/15/2023</a:t>
            </a:fld>
            <a:endParaRPr lang="en-US"/>
          </a:p>
        </p:txBody>
      </p:sp>
      <p:sp>
        <p:nvSpPr>
          <p:cNvPr id="6" name="Footer Placeholder 5"/>
          <p:cNvSpPr>
            <a:spLocks noGrp="1"/>
          </p:cNvSpPr>
          <p:nvPr>
            <p:ph type="ftr" sz="quarter" idx="11"/>
          </p:nvPr>
        </p:nvSpPr>
        <p:spPr>
          <a:xfrm>
            <a:off x="1085537" y="238981"/>
            <a:ext cx="4155753" cy="240698"/>
          </a:xfrm>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52303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E48D8ED9-9D77-465A-A0CA-279F9CC61A6C}" type="datetimeFigureOut">
              <a:rPr lang="en-US" smtClean="0"/>
              <a:t>6/15/2023</a:t>
            </a:fld>
            <a:endParaRPr lang="en-US"/>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8301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ctrTitle"/>
          </p:nvPr>
        </p:nvSpPr>
        <p:spPr>
          <a:xfrm>
            <a:off x="790647" y="356790"/>
            <a:ext cx="8045937" cy="200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Pengukuran</a:t>
            </a:r>
            <a:r>
              <a:rPr lang="en-US" dirty="0"/>
              <a:t> </a:t>
            </a:r>
            <a:r>
              <a:rPr lang="en-US" dirty="0" err="1"/>
              <a:t>Mobilitas</a:t>
            </a:r>
            <a:r>
              <a:rPr lang="en-US" dirty="0"/>
              <a:t> </a:t>
            </a:r>
            <a:r>
              <a:rPr lang="en-US" dirty="0" err="1"/>
              <a:t>Penduduk</a:t>
            </a:r>
            <a:endParaRPr dirty="0"/>
          </a:p>
        </p:txBody>
      </p:sp>
      <p:sp>
        <p:nvSpPr>
          <p:cNvPr id="4" name="Google Shape;110;p15"/>
          <p:cNvSpPr txBox="1">
            <a:spLocks/>
          </p:cNvSpPr>
          <p:nvPr/>
        </p:nvSpPr>
        <p:spPr>
          <a:xfrm>
            <a:off x="2200139" y="3419820"/>
            <a:ext cx="7161585"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5400"/>
              <a:buFont typeface="Kulim Park"/>
              <a:buNone/>
              <a:defRPr sz="5400" b="1" i="0" u="none" strike="noStrike" cap="none">
                <a:solidFill>
                  <a:schemeClr val="accent3"/>
                </a:solidFill>
                <a:latin typeface="Kulim Park"/>
                <a:ea typeface="Kulim Park"/>
                <a:cs typeface="Kulim Park"/>
                <a:sym typeface="Kulim Park"/>
              </a:defRPr>
            </a:lvl9pPr>
          </a:lstStyle>
          <a:p>
            <a:r>
              <a:rPr lang="en-US" sz="1800" dirty="0"/>
              <a:t>Dr. Santy Deasy Siregar, SKM., </a:t>
            </a:r>
            <a:r>
              <a:rPr lang="en-US" sz="1800" dirty="0" err="1"/>
              <a:t>M.Kes</a:t>
            </a:r>
            <a:endParaRPr lang="en"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6355" y="1576482"/>
            <a:ext cx="6019800" cy="978634"/>
          </a:xfrm>
          <a:prstGeom prst="rect">
            <a:avLst/>
          </a:prstGeom>
        </p:spPr>
        <p:txBody>
          <a:bodyPr vert="horz" wrap="square" lIns="0" tIns="9049" rIns="0" bIns="0" rtlCol="0" anchor="t">
            <a:spAutoFit/>
          </a:bodyPr>
          <a:lstStyle/>
          <a:p>
            <a:pPr marL="9525" marR="3810">
              <a:lnSpc>
                <a:spcPct val="100000"/>
              </a:lnSpc>
              <a:spcBef>
                <a:spcPts val="71"/>
              </a:spcBef>
            </a:pPr>
            <a:r>
              <a:rPr sz="2100" spc="-26" dirty="0">
                <a:latin typeface="Verdana"/>
                <a:cs typeface="Verdana"/>
              </a:rPr>
              <a:t>Transimigrasi</a:t>
            </a:r>
            <a:r>
              <a:rPr sz="2100" spc="30" dirty="0">
                <a:latin typeface="Verdana"/>
                <a:cs typeface="Verdana"/>
              </a:rPr>
              <a:t> </a:t>
            </a:r>
            <a:r>
              <a:rPr sz="2100" spc="-15" dirty="0">
                <a:latin typeface="Verdana"/>
                <a:cs typeface="Verdana"/>
              </a:rPr>
              <a:t>yang</a:t>
            </a:r>
            <a:r>
              <a:rPr sz="2100" spc="19" dirty="0">
                <a:latin typeface="Verdana"/>
                <a:cs typeface="Verdana"/>
              </a:rPr>
              <a:t> </a:t>
            </a:r>
            <a:r>
              <a:rPr sz="2100" spc="-8" dirty="0">
                <a:latin typeface="Verdana"/>
                <a:cs typeface="Verdana"/>
              </a:rPr>
              <a:t>diatur</a:t>
            </a:r>
            <a:r>
              <a:rPr sz="2100" spc="15" dirty="0">
                <a:latin typeface="Verdana"/>
                <a:cs typeface="Verdana"/>
              </a:rPr>
              <a:t> </a:t>
            </a:r>
            <a:r>
              <a:rPr sz="2100" spc="-8" dirty="0">
                <a:latin typeface="Verdana"/>
                <a:cs typeface="Verdana"/>
              </a:rPr>
              <a:t>dalam</a:t>
            </a:r>
            <a:r>
              <a:rPr sz="2100" spc="15" dirty="0">
                <a:latin typeface="Verdana"/>
                <a:cs typeface="Verdana"/>
              </a:rPr>
              <a:t> </a:t>
            </a:r>
            <a:r>
              <a:rPr sz="2100" spc="-8" dirty="0">
                <a:latin typeface="Verdana"/>
                <a:cs typeface="Verdana"/>
              </a:rPr>
              <a:t>(UU</a:t>
            </a:r>
            <a:r>
              <a:rPr sz="2100" spc="8" dirty="0">
                <a:latin typeface="Verdana"/>
                <a:cs typeface="Verdana"/>
              </a:rPr>
              <a:t> </a:t>
            </a:r>
            <a:r>
              <a:rPr sz="2100" spc="-8" dirty="0">
                <a:latin typeface="Verdana"/>
                <a:cs typeface="Verdana"/>
              </a:rPr>
              <a:t>No</a:t>
            </a:r>
            <a:r>
              <a:rPr sz="2100" spc="8" dirty="0">
                <a:latin typeface="Verdana"/>
                <a:cs typeface="Verdana"/>
              </a:rPr>
              <a:t> </a:t>
            </a:r>
            <a:r>
              <a:rPr sz="2100" spc="-4" dirty="0">
                <a:latin typeface="Verdana"/>
                <a:cs typeface="Verdana"/>
              </a:rPr>
              <a:t>3</a:t>
            </a:r>
            <a:r>
              <a:rPr sz="2100" dirty="0">
                <a:latin typeface="Verdana"/>
                <a:cs typeface="Verdana"/>
              </a:rPr>
              <a:t> </a:t>
            </a:r>
            <a:r>
              <a:rPr sz="2100" spc="-8" dirty="0">
                <a:latin typeface="Verdana"/>
                <a:cs typeface="Verdana"/>
              </a:rPr>
              <a:t>th </a:t>
            </a:r>
            <a:r>
              <a:rPr sz="2100" spc="-727" dirty="0">
                <a:latin typeface="Verdana"/>
                <a:cs typeface="Verdana"/>
              </a:rPr>
              <a:t> </a:t>
            </a:r>
            <a:r>
              <a:rPr sz="2100" spc="-4" dirty="0">
                <a:latin typeface="Verdana"/>
                <a:cs typeface="Verdana"/>
              </a:rPr>
              <a:t>1972)</a:t>
            </a:r>
            <a:r>
              <a:rPr sz="2100" spc="-11" dirty="0">
                <a:latin typeface="Verdana"/>
                <a:cs typeface="Verdana"/>
              </a:rPr>
              <a:t> </a:t>
            </a:r>
            <a:r>
              <a:rPr sz="2100" spc="-4" dirty="0">
                <a:latin typeface="Verdana"/>
                <a:cs typeface="Verdana"/>
              </a:rPr>
              <a:t>Disebut</a:t>
            </a:r>
            <a:r>
              <a:rPr sz="2100" spc="15" dirty="0">
                <a:latin typeface="Verdana"/>
                <a:cs typeface="Verdana"/>
              </a:rPr>
              <a:t> </a:t>
            </a:r>
            <a:r>
              <a:rPr sz="2100" spc="-26" dirty="0">
                <a:latin typeface="Verdana"/>
                <a:cs typeface="Verdana"/>
              </a:rPr>
              <a:t>Transimigrasi</a:t>
            </a:r>
            <a:r>
              <a:rPr sz="2100" spc="26" dirty="0">
                <a:latin typeface="Verdana"/>
                <a:cs typeface="Verdana"/>
              </a:rPr>
              <a:t> </a:t>
            </a:r>
            <a:r>
              <a:rPr sz="2100" spc="-4" dirty="0">
                <a:latin typeface="Verdana"/>
                <a:cs typeface="Verdana"/>
              </a:rPr>
              <a:t>umum.</a:t>
            </a:r>
            <a:endParaRPr sz="2100">
              <a:latin typeface="Verdana"/>
              <a:cs typeface="Verdana"/>
            </a:endParaRPr>
          </a:p>
        </p:txBody>
      </p:sp>
      <p:sp>
        <p:nvSpPr>
          <p:cNvPr id="3" name="object 3"/>
          <p:cNvSpPr txBox="1"/>
          <p:nvPr/>
        </p:nvSpPr>
        <p:spPr>
          <a:xfrm>
            <a:off x="1316355" y="3183784"/>
            <a:ext cx="6348889" cy="978634"/>
          </a:xfrm>
          <a:prstGeom prst="rect">
            <a:avLst/>
          </a:prstGeom>
        </p:spPr>
        <p:txBody>
          <a:bodyPr vert="horz" wrap="square" lIns="0" tIns="9049" rIns="0" bIns="0" rtlCol="0">
            <a:spAutoFit/>
          </a:bodyPr>
          <a:lstStyle/>
          <a:p>
            <a:pPr marL="9525" marR="3810">
              <a:spcBef>
                <a:spcPts val="71"/>
              </a:spcBef>
            </a:pPr>
            <a:r>
              <a:rPr sz="2100" spc="-26" dirty="0">
                <a:solidFill>
                  <a:srgbClr val="FF0000"/>
                </a:solidFill>
                <a:latin typeface="Verdana"/>
                <a:cs typeface="Verdana"/>
              </a:rPr>
              <a:t>Transimigrasi</a:t>
            </a:r>
            <a:r>
              <a:rPr sz="2100" spc="30" dirty="0">
                <a:solidFill>
                  <a:srgbClr val="FF0000"/>
                </a:solidFill>
                <a:latin typeface="Verdana"/>
                <a:cs typeface="Verdana"/>
              </a:rPr>
              <a:t> </a:t>
            </a:r>
            <a:r>
              <a:rPr sz="2100" spc="-15" dirty="0">
                <a:solidFill>
                  <a:srgbClr val="FF0000"/>
                </a:solidFill>
                <a:latin typeface="Verdana"/>
                <a:cs typeface="Verdana"/>
              </a:rPr>
              <a:t>yang</a:t>
            </a:r>
            <a:r>
              <a:rPr sz="2100" spc="23" dirty="0">
                <a:solidFill>
                  <a:srgbClr val="FF0000"/>
                </a:solidFill>
                <a:latin typeface="Verdana"/>
                <a:cs typeface="Verdana"/>
              </a:rPr>
              <a:t> </a:t>
            </a:r>
            <a:r>
              <a:rPr sz="2100" spc="-15" dirty="0">
                <a:solidFill>
                  <a:srgbClr val="FF0000"/>
                </a:solidFill>
                <a:latin typeface="Verdana"/>
                <a:cs typeface="Verdana"/>
              </a:rPr>
              <a:t>dibiayai</a:t>
            </a:r>
            <a:r>
              <a:rPr sz="2100" spc="30" dirty="0">
                <a:solidFill>
                  <a:srgbClr val="FF0000"/>
                </a:solidFill>
                <a:latin typeface="Verdana"/>
                <a:cs typeface="Verdana"/>
              </a:rPr>
              <a:t> </a:t>
            </a:r>
            <a:r>
              <a:rPr sz="2100" spc="-8" dirty="0">
                <a:solidFill>
                  <a:srgbClr val="FF0000"/>
                </a:solidFill>
                <a:latin typeface="Verdana"/>
                <a:cs typeface="Verdana"/>
              </a:rPr>
              <a:t>sendiri</a:t>
            </a:r>
            <a:r>
              <a:rPr sz="2100" spc="23" dirty="0">
                <a:solidFill>
                  <a:srgbClr val="FF0000"/>
                </a:solidFill>
                <a:latin typeface="Verdana"/>
                <a:cs typeface="Verdana"/>
              </a:rPr>
              <a:t> </a:t>
            </a:r>
            <a:r>
              <a:rPr sz="2100" spc="-8" dirty="0">
                <a:solidFill>
                  <a:srgbClr val="FF0000"/>
                </a:solidFill>
                <a:latin typeface="Verdana"/>
                <a:cs typeface="Verdana"/>
              </a:rPr>
              <a:t>tapi</a:t>
            </a:r>
            <a:r>
              <a:rPr sz="2100" spc="11" dirty="0">
                <a:solidFill>
                  <a:srgbClr val="FF0000"/>
                </a:solidFill>
                <a:latin typeface="Verdana"/>
                <a:cs typeface="Verdana"/>
              </a:rPr>
              <a:t> </a:t>
            </a:r>
            <a:r>
              <a:rPr sz="2100" spc="-8" dirty="0">
                <a:solidFill>
                  <a:srgbClr val="FF0000"/>
                </a:solidFill>
                <a:latin typeface="Verdana"/>
                <a:cs typeface="Verdana"/>
              </a:rPr>
              <a:t>diatur </a:t>
            </a:r>
            <a:r>
              <a:rPr sz="2100" spc="-4" dirty="0">
                <a:solidFill>
                  <a:srgbClr val="FF0000"/>
                </a:solidFill>
                <a:latin typeface="Verdana"/>
                <a:cs typeface="Verdana"/>
              </a:rPr>
              <a:t> oleh pemerintah</a:t>
            </a:r>
            <a:r>
              <a:rPr sz="2100" spc="15" dirty="0">
                <a:solidFill>
                  <a:srgbClr val="FF0000"/>
                </a:solidFill>
                <a:latin typeface="Verdana"/>
                <a:cs typeface="Verdana"/>
              </a:rPr>
              <a:t> </a:t>
            </a:r>
            <a:r>
              <a:rPr sz="2100" spc="-8" dirty="0">
                <a:solidFill>
                  <a:srgbClr val="FF0000"/>
                </a:solidFill>
                <a:latin typeface="Verdana"/>
                <a:cs typeface="Verdana"/>
              </a:rPr>
              <a:t>disebut</a:t>
            </a:r>
            <a:r>
              <a:rPr sz="2100" spc="11" dirty="0">
                <a:solidFill>
                  <a:srgbClr val="FF0000"/>
                </a:solidFill>
                <a:latin typeface="Verdana"/>
                <a:cs typeface="Verdana"/>
              </a:rPr>
              <a:t> </a:t>
            </a:r>
            <a:r>
              <a:rPr sz="2100" spc="-26" dirty="0">
                <a:solidFill>
                  <a:srgbClr val="FF0000"/>
                </a:solidFill>
                <a:latin typeface="Verdana"/>
                <a:cs typeface="Verdana"/>
              </a:rPr>
              <a:t>Transimigrasi</a:t>
            </a:r>
            <a:r>
              <a:rPr sz="2100" spc="30" dirty="0">
                <a:solidFill>
                  <a:srgbClr val="FF0000"/>
                </a:solidFill>
                <a:latin typeface="Verdana"/>
                <a:cs typeface="Verdana"/>
              </a:rPr>
              <a:t> </a:t>
            </a:r>
            <a:r>
              <a:rPr sz="2100" spc="-4" dirty="0">
                <a:solidFill>
                  <a:srgbClr val="FF0000"/>
                </a:solidFill>
                <a:latin typeface="Verdana"/>
                <a:cs typeface="Verdana"/>
              </a:rPr>
              <a:t>Spontan </a:t>
            </a:r>
            <a:r>
              <a:rPr sz="2100" spc="-727" dirty="0">
                <a:solidFill>
                  <a:srgbClr val="FF0000"/>
                </a:solidFill>
                <a:latin typeface="Verdana"/>
                <a:cs typeface="Verdana"/>
              </a:rPr>
              <a:t> </a:t>
            </a:r>
            <a:r>
              <a:rPr sz="2100" spc="-4" dirty="0">
                <a:solidFill>
                  <a:srgbClr val="FF0000"/>
                </a:solidFill>
                <a:latin typeface="Verdana"/>
                <a:cs typeface="Verdana"/>
              </a:rPr>
              <a:t>atau </a:t>
            </a:r>
            <a:r>
              <a:rPr sz="2100" spc="-26" dirty="0">
                <a:solidFill>
                  <a:srgbClr val="FF0000"/>
                </a:solidFill>
                <a:latin typeface="Verdana"/>
                <a:cs typeface="Verdana"/>
              </a:rPr>
              <a:t>Transimigrasi</a:t>
            </a:r>
            <a:r>
              <a:rPr sz="2100" spc="26" dirty="0">
                <a:solidFill>
                  <a:srgbClr val="FF0000"/>
                </a:solidFill>
                <a:latin typeface="Verdana"/>
                <a:cs typeface="Verdana"/>
              </a:rPr>
              <a:t> </a:t>
            </a:r>
            <a:r>
              <a:rPr sz="2100" spc="-8" dirty="0">
                <a:solidFill>
                  <a:srgbClr val="FF0000"/>
                </a:solidFill>
                <a:latin typeface="Verdana"/>
                <a:cs typeface="Verdana"/>
              </a:rPr>
              <a:t>Swakarsa.</a:t>
            </a:r>
            <a:endParaRPr sz="2100" dirty="0">
              <a:solidFill>
                <a:srgbClr val="FF0000"/>
              </a:solidFill>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9514" y="452543"/>
            <a:ext cx="5401842" cy="748762"/>
          </a:xfrm>
          <a:prstGeom prst="rect">
            <a:avLst/>
          </a:prstGeom>
        </p:spPr>
        <p:txBody>
          <a:bodyPr vert="horz" wrap="square" lIns="0" tIns="10001" rIns="0" bIns="0" rtlCol="0" anchor="t">
            <a:spAutoFit/>
          </a:bodyPr>
          <a:lstStyle/>
          <a:p>
            <a:pPr marL="9525" marR="3810">
              <a:lnSpc>
                <a:spcPct val="100000"/>
              </a:lnSpc>
              <a:spcBef>
                <a:spcPts val="79"/>
              </a:spcBef>
            </a:pPr>
            <a:r>
              <a:rPr spc="-64" dirty="0"/>
              <a:t>FAKTOR-FAKTOR</a:t>
            </a:r>
            <a:r>
              <a:rPr spc="-30" dirty="0"/>
              <a:t> </a:t>
            </a:r>
            <a:r>
              <a:rPr spc="-86" dirty="0"/>
              <a:t>YANG</a:t>
            </a:r>
            <a:r>
              <a:rPr spc="8" dirty="0"/>
              <a:t> </a:t>
            </a:r>
            <a:r>
              <a:rPr spc="-23" dirty="0"/>
              <a:t>MEMPENGARUHI </a:t>
            </a:r>
            <a:r>
              <a:rPr spc="-589" dirty="0"/>
              <a:t> </a:t>
            </a:r>
            <a:r>
              <a:rPr spc="-45" dirty="0"/>
              <a:t>MIGRASI</a:t>
            </a:r>
          </a:p>
        </p:txBody>
      </p:sp>
      <p:sp>
        <p:nvSpPr>
          <p:cNvPr id="3" name="object 3"/>
          <p:cNvSpPr txBox="1"/>
          <p:nvPr/>
        </p:nvSpPr>
        <p:spPr>
          <a:xfrm>
            <a:off x="1326594" y="1423547"/>
            <a:ext cx="7035528" cy="1825500"/>
          </a:xfrm>
          <a:prstGeom prst="rect">
            <a:avLst/>
          </a:prstGeom>
        </p:spPr>
        <p:txBody>
          <a:bodyPr vert="horz" wrap="square" lIns="0" tIns="9525" rIns="0" bIns="0" rtlCol="0">
            <a:spAutoFit/>
          </a:bodyPr>
          <a:lstStyle/>
          <a:p>
            <a:pPr marL="296228" marR="3810" indent="-287179">
              <a:spcBef>
                <a:spcPts val="75"/>
              </a:spcBef>
              <a:tabLst>
                <a:tab pos="296228" algn="l"/>
              </a:tabLst>
            </a:pPr>
            <a:r>
              <a:rPr spc="-4" dirty="0" err="1">
                <a:solidFill>
                  <a:srgbClr val="FF0000"/>
                </a:solidFill>
                <a:latin typeface="Arial MT"/>
                <a:cs typeface="Arial MT"/>
              </a:rPr>
              <a:t>Menurut</a:t>
            </a:r>
            <a:r>
              <a:rPr spc="4" dirty="0">
                <a:solidFill>
                  <a:srgbClr val="FF0000"/>
                </a:solidFill>
                <a:latin typeface="Arial MT"/>
                <a:cs typeface="Arial MT"/>
              </a:rPr>
              <a:t> </a:t>
            </a:r>
            <a:r>
              <a:rPr spc="-4" dirty="0">
                <a:solidFill>
                  <a:srgbClr val="FF0000"/>
                </a:solidFill>
                <a:latin typeface="Arial MT"/>
                <a:cs typeface="Arial MT"/>
              </a:rPr>
              <a:t>Everett </a:t>
            </a:r>
            <a:r>
              <a:rPr dirty="0">
                <a:solidFill>
                  <a:srgbClr val="FF0000"/>
                </a:solidFill>
                <a:latin typeface="Arial MT"/>
                <a:cs typeface="Arial MT"/>
              </a:rPr>
              <a:t>S</a:t>
            </a:r>
            <a:r>
              <a:rPr spc="4" dirty="0">
                <a:solidFill>
                  <a:srgbClr val="FF0000"/>
                </a:solidFill>
                <a:latin typeface="Arial MT"/>
                <a:cs typeface="Arial MT"/>
              </a:rPr>
              <a:t> </a:t>
            </a:r>
            <a:r>
              <a:rPr spc="-4" dirty="0">
                <a:solidFill>
                  <a:srgbClr val="FF0000"/>
                </a:solidFill>
                <a:latin typeface="Arial MT"/>
                <a:cs typeface="Arial MT"/>
              </a:rPr>
              <a:t>Lee</a:t>
            </a:r>
            <a:r>
              <a:rPr spc="4" dirty="0">
                <a:solidFill>
                  <a:srgbClr val="FF0000"/>
                </a:solidFill>
                <a:latin typeface="Arial MT"/>
                <a:cs typeface="Arial MT"/>
              </a:rPr>
              <a:t> </a:t>
            </a:r>
            <a:r>
              <a:rPr spc="-4" dirty="0">
                <a:solidFill>
                  <a:srgbClr val="FF0000"/>
                </a:solidFill>
                <a:latin typeface="Arial MT"/>
                <a:cs typeface="Arial MT"/>
              </a:rPr>
              <a:t>ada</a:t>
            </a:r>
            <a:r>
              <a:rPr spc="11" dirty="0">
                <a:solidFill>
                  <a:srgbClr val="FF0000"/>
                </a:solidFill>
                <a:latin typeface="Arial MT"/>
                <a:cs typeface="Arial MT"/>
              </a:rPr>
              <a:t> </a:t>
            </a:r>
            <a:r>
              <a:rPr spc="-4" dirty="0">
                <a:solidFill>
                  <a:srgbClr val="FF0000"/>
                </a:solidFill>
                <a:latin typeface="Arial MT"/>
                <a:cs typeface="Arial MT"/>
              </a:rPr>
              <a:t>4</a:t>
            </a:r>
            <a:r>
              <a:rPr spc="4" dirty="0">
                <a:solidFill>
                  <a:srgbClr val="FF0000"/>
                </a:solidFill>
                <a:latin typeface="Arial MT"/>
                <a:cs typeface="Arial MT"/>
              </a:rPr>
              <a:t> </a:t>
            </a:r>
            <a:r>
              <a:rPr dirty="0">
                <a:solidFill>
                  <a:srgbClr val="FF0000"/>
                </a:solidFill>
                <a:latin typeface="Arial MT"/>
                <a:cs typeface="Arial MT"/>
              </a:rPr>
              <a:t>faktor</a:t>
            </a:r>
            <a:r>
              <a:rPr spc="-8" dirty="0">
                <a:solidFill>
                  <a:srgbClr val="FF0000"/>
                </a:solidFill>
                <a:latin typeface="Arial MT"/>
                <a:cs typeface="Arial MT"/>
              </a:rPr>
              <a:t> </a:t>
            </a:r>
            <a:r>
              <a:rPr spc="-4" dirty="0">
                <a:solidFill>
                  <a:srgbClr val="FF0000"/>
                </a:solidFill>
                <a:latin typeface="Arial MT"/>
                <a:cs typeface="Arial MT"/>
              </a:rPr>
              <a:t>yang menyebabkan </a:t>
            </a:r>
            <a:r>
              <a:rPr spc="-488" dirty="0">
                <a:solidFill>
                  <a:srgbClr val="FF0000"/>
                </a:solidFill>
                <a:latin typeface="Arial MT"/>
                <a:cs typeface="Arial MT"/>
              </a:rPr>
              <a:t> </a:t>
            </a:r>
            <a:r>
              <a:rPr dirty="0">
                <a:solidFill>
                  <a:srgbClr val="FF0000"/>
                </a:solidFill>
                <a:latin typeface="Arial MT"/>
                <a:cs typeface="Arial MT"/>
              </a:rPr>
              <a:t>orang</a:t>
            </a:r>
            <a:r>
              <a:rPr spc="-8" dirty="0">
                <a:solidFill>
                  <a:srgbClr val="FF0000"/>
                </a:solidFill>
                <a:latin typeface="Arial MT"/>
                <a:cs typeface="Arial MT"/>
              </a:rPr>
              <a:t> </a:t>
            </a:r>
            <a:r>
              <a:rPr spc="-4" dirty="0">
                <a:solidFill>
                  <a:srgbClr val="FF0000"/>
                </a:solidFill>
                <a:latin typeface="Arial MT"/>
                <a:cs typeface="Arial MT"/>
              </a:rPr>
              <a:t>mengambil</a:t>
            </a:r>
            <a:r>
              <a:rPr spc="15" dirty="0">
                <a:solidFill>
                  <a:srgbClr val="FF0000"/>
                </a:solidFill>
                <a:latin typeface="Arial MT"/>
                <a:cs typeface="Arial MT"/>
              </a:rPr>
              <a:t> </a:t>
            </a:r>
            <a:r>
              <a:rPr spc="-4" dirty="0">
                <a:solidFill>
                  <a:srgbClr val="FF0000"/>
                </a:solidFill>
                <a:latin typeface="Arial MT"/>
                <a:cs typeface="Arial MT"/>
              </a:rPr>
              <a:t>keputusan</a:t>
            </a:r>
            <a:r>
              <a:rPr spc="11" dirty="0">
                <a:solidFill>
                  <a:srgbClr val="FF0000"/>
                </a:solidFill>
                <a:latin typeface="Arial MT"/>
                <a:cs typeface="Arial MT"/>
              </a:rPr>
              <a:t> </a:t>
            </a:r>
            <a:r>
              <a:rPr spc="-4" dirty="0">
                <a:solidFill>
                  <a:srgbClr val="FF0000"/>
                </a:solidFill>
                <a:latin typeface="Arial MT"/>
                <a:cs typeface="Arial MT"/>
              </a:rPr>
              <a:t>untuk</a:t>
            </a:r>
            <a:r>
              <a:rPr spc="4" dirty="0">
                <a:solidFill>
                  <a:srgbClr val="FF0000"/>
                </a:solidFill>
                <a:latin typeface="Arial MT"/>
                <a:cs typeface="Arial MT"/>
              </a:rPr>
              <a:t> </a:t>
            </a:r>
            <a:r>
              <a:rPr spc="-4" dirty="0">
                <a:solidFill>
                  <a:srgbClr val="FF0000"/>
                </a:solidFill>
                <a:latin typeface="Arial MT"/>
                <a:cs typeface="Arial MT"/>
              </a:rPr>
              <a:t>melakukan</a:t>
            </a:r>
            <a:r>
              <a:rPr spc="23" dirty="0">
                <a:solidFill>
                  <a:srgbClr val="FF0000"/>
                </a:solidFill>
                <a:latin typeface="Arial MT"/>
                <a:cs typeface="Arial MT"/>
              </a:rPr>
              <a:t> </a:t>
            </a:r>
            <a:r>
              <a:rPr dirty="0">
                <a:solidFill>
                  <a:srgbClr val="FF0000"/>
                </a:solidFill>
                <a:latin typeface="Arial MT"/>
                <a:cs typeface="Arial MT"/>
              </a:rPr>
              <a:t>migrasi </a:t>
            </a:r>
            <a:r>
              <a:rPr spc="4" dirty="0">
                <a:solidFill>
                  <a:srgbClr val="FF0000"/>
                </a:solidFill>
                <a:latin typeface="Arial MT"/>
                <a:cs typeface="Arial MT"/>
              </a:rPr>
              <a:t> </a:t>
            </a:r>
            <a:r>
              <a:rPr spc="-4" dirty="0" err="1">
                <a:solidFill>
                  <a:srgbClr val="FF0000"/>
                </a:solidFill>
                <a:latin typeface="Arial MT"/>
                <a:cs typeface="Arial MT"/>
              </a:rPr>
              <a:t>yaitu</a:t>
            </a:r>
            <a:r>
              <a:rPr spc="-4" dirty="0">
                <a:solidFill>
                  <a:srgbClr val="FF0000"/>
                </a:solidFill>
                <a:latin typeface="Arial MT"/>
                <a:cs typeface="Arial MT"/>
              </a:rPr>
              <a:t>:</a:t>
            </a:r>
            <a:endParaRPr sz="2625" dirty="0">
              <a:solidFill>
                <a:srgbClr val="FF0000"/>
              </a:solidFill>
              <a:latin typeface="Arial MT"/>
              <a:cs typeface="Arial MT"/>
            </a:endParaRPr>
          </a:p>
          <a:p>
            <a:pPr marL="523875" indent="-205264">
              <a:buClr>
                <a:srgbClr val="6D9FAF"/>
              </a:buClr>
              <a:buSzPct val="89583"/>
              <a:buFont typeface="Segoe UI Symbol"/>
              <a:buChar char="⚫"/>
              <a:tabLst>
                <a:tab pos="524351" algn="l"/>
              </a:tabLst>
            </a:pPr>
            <a:r>
              <a:rPr dirty="0">
                <a:solidFill>
                  <a:srgbClr val="FF0000"/>
                </a:solidFill>
                <a:latin typeface="Arial MT"/>
                <a:cs typeface="Arial MT"/>
              </a:rPr>
              <a:t>Faktor-faktor</a:t>
            </a:r>
            <a:r>
              <a:rPr spc="-26" dirty="0">
                <a:solidFill>
                  <a:srgbClr val="FF0000"/>
                </a:solidFill>
                <a:latin typeface="Arial MT"/>
                <a:cs typeface="Arial MT"/>
              </a:rPr>
              <a:t> </a:t>
            </a:r>
            <a:r>
              <a:rPr spc="-4" dirty="0">
                <a:solidFill>
                  <a:srgbClr val="FF0000"/>
                </a:solidFill>
                <a:latin typeface="Arial MT"/>
                <a:cs typeface="Arial MT"/>
              </a:rPr>
              <a:t>yg</a:t>
            </a:r>
            <a:r>
              <a:rPr spc="-8" dirty="0">
                <a:solidFill>
                  <a:srgbClr val="FF0000"/>
                </a:solidFill>
                <a:latin typeface="Arial MT"/>
                <a:cs typeface="Arial MT"/>
              </a:rPr>
              <a:t> </a:t>
            </a:r>
            <a:r>
              <a:rPr spc="-4" dirty="0">
                <a:solidFill>
                  <a:srgbClr val="FF0000"/>
                </a:solidFill>
                <a:latin typeface="Arial MT"/>
                <a:cs typeface="Arial MT"/>
              </a:rPr>
              <a:t>terdapat</a:t>
            </a:r>
            <a:r>
              <a:rPr spc="4" dirty="0">
                <a:solidFill>
                  <a:srgbClr val="FF0000"/>
                </a:solidFill>
                <a:latin typeface="Arial MT"/>
                <a:cs typeface="Arial MT"/>
              </a:rPr>
              <a:t> </a:t>
            </a:r>
            <a:r>
              <a:rPr spc="-4" dirty="0">
                <a:solidFill>
                  <a:srgbClr val="FF0000"/>
                </a:solidFill>
                <a:latin typeface="Arial MT"/>
                <a:cs typeface="Arial MT"/>
              </a:rPr>
              <a:t>didaerah</a:t>
            </a:r>
            <a:r>
              <a:rPr spc="15" dirty="0">
                <a:solidFill>
                  <a:srgbClr val="FF0000"/>
                </a:solidFill>
                <a:latin typeface="Arial MT"/>
                <a:cs typeface="Arial MT"/>
              </a:rPr>
              <a:t> </a:t>
            </a:r>
            <a:r>
              <a:rPr spc="-4" dirty="0">
                <a:solidFill>
                  <a:srgbClr val="FF0000"/>
                </a:solidFill>
                <a:latin typeface="Arial MT"/>
                <a:cs typeface="Arial MT"/>
              </a:rPr>
              <a:t>asal</a:t>
            </a:r>
            <a:endParaRPr dirty="0">
              <a:solidFill>
                <a:srgbClr val="FF0000"/>
              </a:solidFill>
              <a:latin typeface="Arial MT"/>
              <a:cs typeface="Arial MT"/>
            </a:endParaRPr>
          </a:p>
          <a:p>
            <a:pPr marL="523875" indent="-205264">
              <a:spcBef>
                <a:spcPts val="431"/>
              </a:spcBef>
              <a:buClr>
                <a:srgbClr val="6D9FAF"/>
              </a:buClr>
              <a:buSzPct val="89583"/>
              <a:buFont typeface="Segoe UI Symbol"/>
              <a:buChar char="⚫"/>
              <a:tabLst>
                <a:tab pos="524351" algn="l"/>
              </a:tabLst>
            </a:pPr>
            <a:r>
              <a:rPr dirty="0">
                <a:solidFill>
                  <a:srgbClr val="FF0000"/>
                </a:solidFill>
                <a:latin typeface="Arial MT"/>
                <a:cs typeface="Arial MT"/>
              </a:rPr>
              <a:t>Faktor-faktor</a:t>
            </a:r>
            <a:r>
              <a:rPr spc="-26" dirty="0">
                <a:solidFill>
                  <a:srgbClr val="FF0000"/>
                </a:solidFill>
                <a:latin typeface="Arial MT"/>
                <a:cs typeface="Arial MT"/>
              </a:rPr>
              <a:t> </a:t>
            </a:r>
            <a:r>
              <a:rPr spc="-4" dirty="0">
                <a:solidFill>
                  <a:srgbClr val="FF0000"/>
                </a:solidFill>
                <a:latin typeface="Arial MT"/>
                <a:cs typeface="Arial MT"/>
              </a:rPr>
              <a:t>yang</a:t>
            </a:r>
            <a:r>
              <a:rPr spc="-11" dirty="0">
                <a:solidFill>
                  <a:srgbClr val="FF0000"/>
                </a:solidFill>
                <a:latin typeface="Arial MT"/>
                <a:cs typeface="Arial MT"/>
              </a:rPr>
              <a:t> </a:t>
            </a:r>
            <a:r>
              <a:rPr spc="-4" dirty="0">
                <a:solidFill>
                  <a:srgbClr val="FF0000"/>
                </a:solidFill>
                <a:latin typeface="Arial MT"/>
                <a:cs typeface="Arial MT"/>
              </a:rPr>
              <a:t>terdapat</a:t>
            </a:r>
            <a:r>
              <a:rPr spc="4" dirty="0">
                <a:solidFill>
                  <a:srgbClr val="FF0000"/>
                </a:solidFill>
                <a:latin typeface="Arial MT"/>
                <a:cs typeface="Arial MT"/>
              </a:rPr>
              <a:t> </a:t>
            </a:r>
            <a:r>
              <a:rPr spc="-4" dirty="0">
                <a:solidFill>
                  <a:srgbClr val="FF0000"/>
                </a:solidFill>
                <a:latin typeface="Arial MT"/>
                <a:cs typeface="Arial MT"/>
              </a:rPr>
              <a:t>didaerah</a:t>
            </a:r>
            <a:r>
              <a:rPr spc="11" dirty="0">
                <a:solidFill>
                  <a:srgbClr val="FF0000"/>
                </a:solidFill>
                <a:latin typeface="Arial MT"/>
                <a:cs typeface="Arial MT"/>
              </a:rPr>
              <a:t> </a:t>
            </a:r>
            <a:r>
              <a:rPr dirty="0">
                <a:solidFill>
                  <a:srgbClr val="FF0000"/>
                </a:solidFill>
                <a:latin typeface="Arial MT"/>
                <a:cs typeface="Arial MT"/>
              </a:rPr>
              <a:t>tujuan</a:t>
            </a:r>
          </a:p>
          <a:p>
            <a:pPr marL="523875" indent="-205264">
              <a:spcBef>
                <a:spcPts val="435"/>
              </a:spcBef>
              <a:buClr>
                <a:srgbClr val="6D9FAF"/>
              </a:buClr>
              <a:buSzPct val="89583"/>
              <a:buFont typeface="Segoe UI Symbol"/>
              <a:buChar char="⚫"/>
              <a:tabLst>
                <a:tab pos="524351" algn="l"/>
              </a:tabLst>
            </a:pPr>
            <a:r>
              <a:rPr spc="-4" dirty="0">
                <a:solidFill>
                  <a:srgbClr val="FF0000"/>
                </a:solidFill>
                <a:latin typeface="Arial MT"/>
                <a:cs typeface="Arial MT"/>
              </a:rPr>
              <a:t>Rintangan-rintangan</a:t>
            </a:r>
            <a:r>
              <a:rPr spc="34" dirty="0">
                <a:solidFill>
                  <a:srgbClr val="FF0000"/>
                </a:solidFill>
                <a:latin typeface="Arial MT"/>
                <a:cs typeface="Arial MT"/>
              </a:rPr>
              <a:t> </a:t>
            </a:r>
            <a:r>
              <a:rPr spc="-4" dirty="0">
                <a:solidFill>
                  <a:srgbClr val="FF0000"/>
                </a:solidFill>
                <a:latin typeface="Arial MT"/>
                <a:cs typeface="Arial MT"/>
              </a:rPr>
              <a:t>yg</a:t>
            </a:r>
            <a:r>
              <a:rPr spc="4" dirty="0">
                <a:solidFill>
                  <a:srgbClr val="FF0000"/>
                </a:solidFill>
                <a:latin typeface="Arial MT"/>
                <a:cs typeface="Arial MT"/>
              </a:rPr>
              <a:t> </a:t>
            </a:r>
            <a:r>
              <a:rPr spc="-4" dirty="0">
                <a:solidFill>
                  <a:srgbClr val="FF0000"/>
                </a:solidFill>
                <a:latin typeface="Arial MT"/>
                <a:cs typeface="Arial MT"/>
              </a:rPr>
              <a:t>menghambat</a:t>
            </a:r>
            <a:endParaRPr dirty="0">
              <a:solidFill>
                <a:srgbClr val="FF0000"/>
              </a:solidFill>
              <a:latin typeface="Arial MT"/>
              <a:cs typeface="Arial MT"/>
            </a:endParaRPr>
          </a:p>
          <a:p>
            <a:pPr marL="523875" indent="-205264">
              <a:spcBef>
                <a:spcPts val="431"/>
              </a:spcBef>
              <a:buClr>
                <a:srgbClr val="6D9FAF"/>
              </a:buClr>
              <a:buSzPct val="89583"/>
              <a:buFont typeface="Segoe UI Symbol"/>
              <a:buChar char="⚫"/>
              <a:tabLst>
                <a:tab pos="524351" algn="l"/>
              </a:tabLst>
            </a:pPr>
            <a:r>
              <a:rPr dirty="0">
                <a:solidFill>
                  <a:srgbClr val="FF0000"/>
                </a:solidFill>
                <a:latin typeface="Arial MT"/>
                <a:cs typeface="Arial MT"/>
              </a:rPr>
              <a:t>Faktor-faktor</a:t>
            </a:r>
            <a:r>
              <a:rPr spc="-49" dirty="0">
                <a:solidFill>
                  <a:srgbClr val="FF0000"/>
                </a:solidFill>
                <a:latin typeface="Arial MT"/>
                <a:cs typeface="Arial MT"/>
              </a:rPr>
              <a:t> </a:t>
            </a:r>
            <a:r>
              <a:rPr spc="-4" dirty="0">
                <a:solidFill>
                  <a:srgbClr val="FF0000"/>
                </a:solidFill>
                <a:latin typeface="Arial MT"/>
                <a:cs typeface="Arial MT"/>
              </a:rPr>
              <a:t>pribadi.</a:t>
            </a:r>
            <a:endParaRPr dirty="0">
              <a:solidFill>
                <a:srgbClr val="FF0000"/>
              </a:solidFill>
              <a:latin typeface="Arial MT"/>
              <a:cs typeface="Arial MT"/>
            </a:endParaRPr>
          </a:p>
        </p:txBody>
      </p:sp>
      <p:sp>
        <p:nvSpPr>
          <p:cNvPr id="4" name="object 4"/>
          <p:cNvSpPr/>
          <p:nvPr/>
        </p:nvSpPr>
        <p:spPr>
          <a:xfrm>
            <a:off x="1943100" y="4057650"/>
            <a:ext cx="1371600" cy="0"/>
          </a:xfrm>
          <a:custGeom>
            <a:avLst/>
            <a:gdLst/>
            <a:ahLst/>
            <a:cxnLst/>
            <a:rect l="l" t="t" r="r" b="b"/>
            <a:pathLst>
              <a:path w="1828800">
                <a:moveTo>
                  <a:pt x="0" y="0"/>
                </a:moveTo>
                <a:lnTo>
                  <a:pt x="1828800" y="0"/>
                </a:lnTo>
              </a:path>
            </a:pathLst>
          </a:custGeom>
          <a:ln w="12700">
            <a:solidFill>
              <a:srgbClr val="FFFFFF"/>
            </a:solidFill>
          </a:ln>
        </p:spPr>
        <p:txBody>
          <a:bodyPr wrap="square" lIns="0" tIns="0" rIns="0" bIns="0" rtlCol="0"/>
          <a:lstStyle/>
          <a:p>
            <a:endParaRPr sz="1350"/>
          </a:p>
        </p:txBody>
      </p:sp>
      <p:sp>
        <p:nvSpPr>
          <p:cNvPr id="5" name="object 5"/>
          <p:cNvSpPr/>
          <p:nvPr/>
        </p:nvSpPr>
        <p:spPr>
          <a:xfrm>
            <a:off x="6115050" y="4514123"/>
            <a:ext cx="1371600" cy="0"/>
          </a:xfrm>
          <a:custGeom>
            <a:avLst/>
            <a:gdLst/>
            <a:ahLst/>
            <a:cxnLst/>
            <a:rect l="l" t="t" r="r" b="b"/>
            <a:pathLst>
              <a:path w="1828800">
                <a:moveTo>
                  <a:pt x="0" y="0"/>
                </a:moveTo>
                <a:lnTo>
                  <a:pt x="1828800" y="0"/>
                </a:lnTo>
              </a:path>
            </a:pathLst>
          </a:custGeom>
          <a:ln w="12700">
            <a:solidFill>
              <a:srgbClr val="FFFFFF"/>
            </a:solidFill>
          </a:ln>
        </p:spPr>
        <p:txBody>
          <a:bodyPr wrap="square" lIns="0" tIns="0" rIns="0" bIns="0" rtlCol="0"/>
          <a:lstStyle/>
          <a:p>
            <a:endParaRPr sz="1350"/>
          </a:p>
        </p:txBody>
      </p:sp>
      <p:sp>
        <p:nvSpPr>
          <p:cNvPr id="6" name="object 6"/>
          <p:cNvSpPr/>
          <p:nvPr/>
        </p:nvSpPr>
        <p:spPr>
          <a:xfrm>
            <a:off x="1943100" y="4455769"/>
            <a:ext cx="1371600" cy="0"/>
          </a:xfrm>
          <a:custGeom>
            <a:avLst/>
            <a:gdLst/>
            <a:ahLst/>
            <a:cxnLst/>
            <a:rect l="l" t="t" r="r" b="b"/>
            <a:pathLst>
              <a:path w="1828800">
                <a:moveTo>
                  <a:pt x="0" y="0"/>
                </a:moveTo>
                <a:lnTo>
                  <a:pt x="1828800" y="0"/>
                </a:lnTo>
              </a:path>
            </a:pathLst>
          </a:custGeom>
          <a:ln w="12700">
            <a:solidFill>
              <a:srgbClr val="FFFFFF"/>
            </a:solidFill>
          </a:ln>
        </p:spPr>
        <p:txBody>
          <a:bodyPr wrap="square" lIns="0" tIns="0" rIns="0" bIns="0" rtlCol="0"/>
          <a:lstStyle/>
          <a:p>
            <a:endParaRPr sz="1350"/>
          </a:p>
        </p:txBody>
      </p:sp>
      <p:sp>
        <p:nvSpPr>
          <p:cNvPr id="7" name="object 7"/>
          <p:cNvSpPr/>
          <p:nvPr/>
        </p:nvSpPr>
        <p:spPr>
          <a:xfrm>
            <a:off x="6115050" y="3741217"/>
            <a:ext cx="1371600" cy="0"/>
          </a:xfrm>
          <a:custGeom>
            <a:avLst/>
            <a:gdLst/>
            <a:ahLst/>
            <a:cxnLst/>
            <a:rect l="l" t="t" r="r" b="b"/>
            <a:pathLst>
              <a:path w="1828800">
                <a:moveTo>
                  <a:pt x="0" y="0"/>
                </a:moveTo>
                <a:lnTo>
                  <a:pt x="1828800" y="0"/>
                </a:lnTo>
              </a:path>
            </a:pathLst>
          </a:custGeom>
          <a:ln w="12700">
            <a:solidFill>
              <a:srgbClr val="FFFFFF"/>
            </a:solidFill>
          </a:ln>
        </p:spPr>
        <p:txBody>
          <a:bodyPr wrap="square" lIns="0" tIns="0" rIns="0" bIns="0" rtlCol="0"/>
          <a:lstStyle/>
          <a:p>
            <a:endParaRPr sz="1350"/>
          </a:p>
        </p:txBody>
      </p:sp>
      <p:sp>
        <p:nvSpPr>
          <p:cNvPr id="8" name="object 8"/>
          <p:cNvSpPr/>
          <p:nvPr/>
        </p:nvSpPr>
        <p:spPr>
          <a:xfrm>
            <a:off x="4074580" y="3681557"/>
            <a:ext cx="1257300" cy="401003"/>
          </a:xfrm>
          <a:custGeom>
            <a:avLst/>
            <a:gdLst/>
            <a:ahLst/>
            <a:cxnLst/>
            <a:rect l="l" t="t" r="r" b="b"/>
            <a:pathLst>
              <a:path w="1676400" h="534670">
                <a:moveTo>
                  <a:pt x="0" y="152400"/>
                </a:moveTo>
                <a:lnTo>
                  <a:pt x="32657" y="206384"/>
                </a:lnTo>
                <a:lnTo>
                  <a:pt x="65314" y="257702"/>
                </a:lnTo>
                <a:lnTo>
                  <a:pt x="97971" y="303689"/>
                </a:lnTo>
                <a:lnTo>
                  <a:pt x="130628" y="341678"/>
                </a:lnTo>
                <a:lnTo>
                  <a:pt x="163285" y="369003"/>
                </a:lnTo>
                <a:lnTo>
                  <a:pt x="195942" y="382999"/>
                </a:lnTo>
                <a:lnTo>
                  <a:pt x="228600" y="381000"/>
                </a:lnTo>
                <a:lnTo>
                  <a:pt x="275539" y="330403"/>
                </a:lnTo>
                <a:lnTo>
                  <a:pt x="299580" y="285102"/>
                </a:lnTo>
                <a:lnTo>
                  <a:pt x="323697" y="232257"/>
                </a:lnTo>
                <a:lnTo>
                  <a:pt x="347662" y="176212"/>
                </a:lnTo>
                <a:lnTo>
                  <a:pt x="371246" y="121310"/>
                </a:lnTo>
                <a:lnTo>
                  <a:pt x="394220" y="71894"/>
                </a:lnTo>
                <a:lnTo>
                  <a:pt x="416356" y="32308"/>
                </a:lnTo>
                <a:lnTo>
                  <a:pt x="437426" y="6896"/>
                </a:lnTo>
                <a:lnTo>
                  <a:pt x="457200" y="0"/>
                </a:lnTo>
                <a:lnTo>
                  <a:pt x="473344" y="13224"/>
                </a:lnTo>
                <a:lnTo>
                  <a:pt x="500137" y="86905"/>
                </a:lnTo>
                <a:lnTo>
                  <a:pt x="511816" y="139804"/>
                </a:lnTo>
                <a:lnTo>
                  <a:pt x="523037" y="198371"/>
                </a:lnTo>
                <a:lnTo>
                  <a:pt x="534316" y="258828"/>
                </a:lnTo>
                <a:lnTo>
                  <a:pt x="546166" y="317395"/>
                </a:lnTo>
                <a:lnTo>
                  <a:pt x="559105" y="370294"/>
                </a:lnTo>
                <a:lnTo>
                  <a:pt x="573646" y="413747"/>
                </a:lnTo>
                <a:lnTo>
                  <a:pt x="590306" y="443975"/>
                </a:lnTo>
                <a:lnTo>
                  <a:pt x="609600" y="457200"/>
                </a:lnTo>
                <a:lnTo>
                  <a:pt x="632442" y="451188"/>
                </a:lnTo>
                <a:lnTo>
                  <a:pt x="687918" y="393137"/>
                </a:lnTo>
                <a:lnTo>
                  <a:pt x="718833" y="348310"/>
                </a:lnTo>
                <a:lnTo>
                  <a:pt x="750721" y="297758"/>
                </a:lnTo>
                <a:lnTo>
                  <a:pt x="782724" y="245088"/>
                </a:lnTo>
                <a:lnTo>
                  <a:pt x="813983" y="193906"/>
                </a:lnTo>
                <a:lnTo>
                  <a:pt x="843638" y="147819"/>
                </a:lnTo>
                <a:lnTo>
                  <a:pt x="870832" y="110435"/>
                </a:lnTo>
                <a:lnTo>
                  <a:pt x="894705" y="85360"/>
                </a:lnTo>
                <a:lnTo>
                  <a:pt x="914400" y="76200"/>
                </a:lnTo>
                <a:lnTo>
                  <a:pt x="930249" y="87210"/>
                </a:lnTo>
                <a:lnTo>
                  <a:pt x="940612" y="117043"/>
                </a:lnTo>
                <a:lnTo>
                  <a:pt x="946861" y="160896"/>
                </a:lnTo>
                <a:lnTo>
                  <a:pt x="950366" y="213969"/>
                </a:lnTo>
                <a:lnTo>
                  <a:pt x="952500" y="271462"/>
                </a:lnTo>
                <a:lnTo>
                  <a:pt x="954633" y="328574"/>
                </a:lnTo>
                <a:lnTo>
                  <a:pt x="958138" y="380504"/>
                </a:lnTo>
                <a:lnTo>
                  <a:pt x="964387" y="422452"/>
                </a:lnTo>
                <a:lnTo>
                  <a:pt x="974750" y="449618"/>
                </a:lnTo>
                <a:lnTo>
                  <a:pt x="990600" y="457200"/>
                </a:lnTo>
                <a:lnTo>
                  <a:pt x="1006762" y="446794"/>
                </a:lnTo>
                <a:lnTo>
                  <a:pt x="1046891" y="388630"/>
                </a:lnTo>
                <a:lnTo>
                  <a:pt x="1070025" y="345865"/>
                </a:lnTo>
                <a:lnTo>
                  <a:pt x="1094650" y="297308"/>
                </a:lnTo>
                <a:lnTo>
                  <a:pt x="1120351" y="245456"/>
                </a:lnTo>
                <a:lnTo>
                  <a:pt x="1146711" y="192806"/>
                </a:lnTo>
                <a:lnTo>
                  <a:pt x="1173313" y="141856"/>
                </a:lnTo>
                <a:lnTo>
                  <a:pt x="1199742" y="95102"/>
                </a:lnTo>
                <a:lnTo>
                  <a:pt x="1225581" y="55042"/>
                </a:lnTo>
                <a:lnTo>
                  <a:pt x="1250415" y="24174"/>
                </a:lnTo>
                <a:lnTo>
                  <a:pt x="1295400" y="0"/>
                </a:lnTo>
                <a:lnTo>
                  <a:pt x="1315689" y="11064"/>
                </a:lnTo>
                <a:lnTo>
                  <a:pt x="1354917" y="74188"/>
                </a:lnTo>
                <a:lnTo>
                  <a:pt x="1373854" y="121045"/>
                </a:lnTo>
                <a:lnTo>
                  <a:pt x="1392340" y="174632"/>
                </a:lnTo>
                <a:lnTo>
                  <a:pt x="1410376" y="232345"/>
                </a:lnTo>
                <a:lnTo>
                  <a:pt x="1427960" y="291585"/>
                </a:lnTo>
                <a:lnTo>
                  <a:pt x="1445094" y="349750"/>
                </a:lnTo>
                <a:lnTo>
                  <a:pt x="1461777" y="404238"/>
                </a:lnTo>
                <a:lnTo>
                  <a:pt x="1478009" y="452448"/>
                </a:lnTo>
                <a:lnTo>
                  <a:pt x="1493790" y="491779"/>
                </a:lnTo>
                <a:lnTo>
                  <a:pt x="1524000" y="533400"/>
                </a:lnTo>
                <a:lnTo>
                  <a:pt x="1542497" y="534390"/>
                </a:lnTo>
                <a:lnTo>
                  <a:pt x="1559966" y="523036"/>
                </a:lnTo>
                <a:lnTo>
                  <a:pt x="1592275" y="468782"/>
                </a:lnTo>
                <a:lnTo>
                  <a:pt x="1607343" y="428625"/>
                </a:lnTo>
                <a:lnTo>
                  <a:pt x="1621840" y="381609"/>
                </a:lnTo>
                <a:lnTo>
                  <a:pt x="1635880" y="329107"/>
                </a:lnTo>
                <a:lnTo>
                  <a:pt x="1649577" y="272491"/>
                </a:lnTo>
                <a:lnTo>
                  <a:pt x="1663045" y="213131"/>
                </a:lnTo>
                <a:lnTo>
                  <a:pt x="1676400" y="152400"/>
                </a:lnTo>
              </a:path>
            </a:pathLst>
          </a:custGeom>
          <a:ln w="12700">
            <a:solidFill>
              <a:srgbClr val="FFFFFF"/>
            </a:solidFill>
          </a:ln>
        </p:spPr>
        <p:txBody>
          <a:bodyPr wrap="square" lIns="0" tIns="0" rIns="0" bIns="0" rtlCol="0"/>
          <a:lstStyle/>
          <a:p>
            <a:endParaRPr sz="1350"/>
          </a:p>
        </p:txBody>
      </p:sp>
      <p:sp>
        <p:nvSpPr>
          <p:cNvPr id="9" name="object 9"/>
          <p:cNvSpPr txBox="1"/>
          <p:nvPr/>
        </p:nvSpPr>
        <p:spPr>
          <a:xfrm>
            <a:off x="1987154" y="3741217"/>
            <a:ext cx="1208246" cy="632866"/>
          </a:xfrm>
          <a:prstGeom prst="rect">
            <a:avLst/>
          </a:prstGeom>
        </p:spPr>
        <p:txBody>
          <a:bodyPr vert="horz" wrap="square" lIns="0" tIns="9525" rIns="0" bIns="0" rtlCol="0">
            <a:spAutoFit/>
          </a:bodyPr>
          <a:lstStyle/>
          <a:p>
            <a:pPr marL="9525">
              <a:spcBef>
                <a:spcPts val="75"/>
              </a:spcBef>
            </a:pPr>
            <a:r>
              <a:rPr sz="1350" dirty="0">
                <a:solidFill>
                  <a:srgbClr val="FFFFFF"/>
                </a:solidFill>
                <a:latin typeface="Verdana"/>
                <a:cs typeface="Verdana"/>
              </a:rPr>
              <a:t>+</a:t>
            </a:r>
            <a:r>
              <a:rPr sz="1350" spc="-23" dirty="0">
                <a:solidFill>
                  <a:srgbClr val="FFFFFF"/>
                </a:solidFill>
                <a:latin typeface="Verdana"/>
                <a:cs typeface="Verdana"/>
              </a:rPr>
              <a:t> </a:t>
            </a:r>
            <a:r>
              <a:rPr sz="1350" dirty="0">
                <a:solidFill>
                  <a:srgbClr val="FFFFFF"/>
                </a:solidFill>
                <a:latin typeface="Verdana"/>
                <a:cs typeface="Verdana"/>
              </a:rPr>
              <a:t>+</a:t>
            </a:r>
            <a:r>
              <a:rPr sz="1350" spc="-8"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0</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a:p>
            <a:pPr marL="9525"/>
            <a:r>
              <a:rPr sz="1350" dirty="0">
                <a:solidFill>
                  <a:srgbClr val="FFFFFF"/>
                </a:solidFill>
                <a:latin typeface="Verdana"/>
                <a:cs typeface="Verdana"/>
              </a:rPr>
              <a:t>+</a:t>
            </a:r>
            <a:r>
              <a:rPr sz="1350" spc="-23"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0</a:t>
            </a:r>
            <a:r>
              <a:rPr sz="1350" spc="-8" dirty="0">
                <a:solidFill>
                  <a:srgbClr val="FFFFFF"/>
                </a:solidFill>
                <a:latin typeface="Verdana"/>
                <a:cs typeface="Verdana"/>
              </a:rPr>
              <a:t> </a:t>
            </a:r>
            <a:r>
              <a:rPr sz="1350" dirty="0">
                <a:solidFill>
                  <a:srgbClr val="FFFFFF"/>
                </a:solidFill>
                <a:latin typeface="Verdana"/>
                <a:cs typeface="Verdana"/>
              </a:rPr>
              <a:t>+</a:t>
            </a:r>
            <a:r>
              <a:rPr sz="1350" spc="-15" dirty="0">
                <a:solidFill>
                  <a:srgbClr val="FFFFFF"/>
                </a:solidFill>
                <a:latin typeface="Verdana"/>
                <a:cs typeface="Verdana"/>
              </a:rPr>
              <a:t> </a:t>
            </a:r>
            <a:r>
              <a:rPr sz="1350" dirty="0">
                <a:solidFill>
                  <a:srgbClr val="FFFFFF"/>
                </a:solidFill>
                <a:latin typeface="Verdana"/>
                <a:cs typeface="Verdana"/>
              </a:rPr>
              <a:t>0 -</a:t>
            </a:r>
            <a:r>
              <a:rPr sz="1350" spc="-11"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a:p>
            <a:pPr marL="9525"/>
            <a:r>
              <a:rPr sz="1350" dirty="0">
                <a:solidFill>
                  <a:srgbClr val="FFFFFF"/>
                </a:solidFill>
                <a:latin typeface="Verdana"/>
                <a:cs typeface="Verdana"/>
              </a:rPr>
              <a:t>0</a:t>
            </a:r>
            <a:r>
              <a:rPr sz="1350" spc="-19" dirty="0">
                <a:solidFill>
                  <a:srgbClr val="FFFFFF"/>
                </a:solidFill>
                <a:latin typeface="Verdana"/>
                <a:cs typeface="Verdana"/>
              </a:rPr>
              <a:t> </a:t>
            </a:r>
            <a:r>
              <a:rPr sz="1350" dirty="0">
                <a:solidFill>
                  <a:srgbClr val="FFFFFF"/>
                </a:solidFill>
                <a:latin typeface="Verdana"/>
                <a:cs typeface="Verdana"/>
              </a:rPr>
              <a:t>0</a:t>
            </a:r>
            <a:r>
              <a:rPr sz="1350" spc="-8" dirty="0">
                <a:solidFill>
                  <a:srgbClr val="FFFFFF"/>
                </a:solidFill>
                <a:latin typeface="Verdana"/>
                <a:cs typeface="Verdana"/>
              </a:rPr>
              <a:t> </a:t>
            </a:r>
            <a:r>
              <a:rPr sz="1350" dirty="0">
                <a:solidFill>
                  <a:srgbClr val="FFFFFF"/>
                </a:solidFill>
                <a:latin typeface="Verdana"/>
                <a:cs typeface="Verdana"/>
              </a:rPr>
              <a:t>+</a:t>
            </a:r>
            <a:r>
              <a:rPr sz="1350" spc="-8"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p:txBody>
      </p:sp>
      <p:sp>
        <p:nvSpPr>
          <p:cNvPr id="10" name="object 10"/>
          <p:cNvSpPr txBox="1"/>
          <p:nvPr/>
        </p:nvSpPr>
        <p:spPr>
          <a:xfrm>
            <a:off x="6196727" y="3881257"/>
            <a:ext cx="1208246" cy="632866"/>
          </a:xfrm>
          <a:prstGeom prst="rect">
            <a:avLst/>
          </a:prstGeom>
        </p:spPr>
        <p:txBody>
          <a:bodyPr vert="horz" wrap="square" lIns="0" tIns="9525" rIns="0" bIns="0" rtlCol="0">
            <a:spAutoFit/>
          </a:bodyPr>
          <a:lstStyle/>
          <a:p>
            <a:pPr marL="9525">
              <a:spcBef>
                <a:spcPts val="75"/>
              </a:spcBef>
            </a:pPr>
            <a:r>
              <a:rPr sz="1350" dirty="0">
                <a:solidFill>
                  <a:srgbClr val="FFFFFF"/>
                </a:solidFill>
                <a:latin typeface="Verdana"/>
                <a:cs typeface="Verdana"/>
              </a:rPr>
              <a:t>+</a:t>
            </a:r>
            <a:r>
              <a:rPr sz="1350" spc="-23" dirty="0">
                <a:solidFill>
                  <a:srgbClr val="FFFFFF"/>
                </a:solidFill>
                <a:latin typeface="Verdana"/>
                <a:cs typeface="Verdana"/>
              </a:rPr>
              <a:t> </a:t>
            </a:r>
            <a:r>
              <a:rPr sz="1350" dirty="0">
                <a:solidFill>
                  <a:srgbClr val="FFFFFF"/>
                </a:solidFill>
                <a:latin typeface="Verdana"/>
                <a:cs typeface="Verdana"/>
              </a:rPr>
              <a:t>+</a:t>
            </a:r>
            <a:r>
              <a:rPr sz="1350" spc="-8"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0</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a:p>
            <a:pPr marL="9525"/>
            <a:r>
              <a:rPr sz="1350" dirty="0">
                <a:solidFill>
                  <a:srgbClr val="FFFFFF"/>
                </a:solidFill>
                <a:latin typeface="Verdana"/>
                <a:cs typeface="Verdana"/>
              </a:rPr>
              <a:t>+</a:t>
            </a:r>
            <a:r>
              <a:rPr sz="1350" spc="-23"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0</a:t>
            </a:r>
            <a:r>
              <a:rPr sz="1350" spc="-8" dirty="0">
                <a:solidFill>
                  <a:srgbClr val="FFFFFF"/>
                </a:solidFill>
                <a:latin typeface="Verdana"/>
                <a:cs typeface="Verdana"/>
              </a:rPr>
              <a:t> </a:t>
            </a:r>
            <a:r>
              <a:rPr sz="1350" dirty="0">
                <a:solidFill>
                  <a:srgbClr val="FFFFFF"/>
                </a:solidFill>
                <a:latin typeface="Verdana"/>
                <a:cs typeface="Verdana"/>
              </a:rPr>
              <a:t>+</a:t>
            </a:r>
            <a:r>
              <a:rPr sz="1350" spc="-15" dirty="0">
                <a:solidFill>
                  <a:srgbClr val="FFFFFF"/>
                </a:solidFill>
                <a:latin typeface="Verdana"/>
                <a:cs typeface="Verdana"/>
              </a:rPr>
              <a:t> </a:t>
            </a:r>
            <a:r>
              <a:rPr sz="1350" dirty="0">
                <a:solidFill>
                  <a:srgbClr val="FFFFFF"/>
                </a:solidFill>
                <a:latin typeface="Verdana"/>
                <a:cs typeface="Verdana"/>
              </a:rPr>
              <a:t>0</a:t>
            </a:r>
            <a:r>
              <a:rPr sz="1350" spc="4"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a:p>
            <a:pPr marL="9525"/>
            <a:r>
              <a:rPr sz="1350" dirty="0">
                <a:solidFill>
                  <a:srgbClr val="FFFFFF"/>
                </a:solidFill>
                <a:latin typeface="Verdana"/>
                <a:cs typeface="Verdana"/>
              </a:rPr>
              <a:t>0</a:t>
            </a:r>
            <a:r>
              <a:rPr sz="1350" spc="-19" dirty="0">
                <a:solidFill>
                  <a:srgbClr val="FFFFFF"/>
                </a:solidFill>
                <a:latin typeface="Verdana"/>
                <a:cs typeface="Verdana"/>
              </a:rPr>
              <a:t> </a:t>
            </a:r>
            <a:r>
              <a:rPr sz="1350" dirty="0">
                <a:solidFill>
                  <a:srgbClr val="FFFFFF"/>
                </a:solidFill>
                <a:latin typeface="Verdana"/>
                <a:cs typeface="Verdana"/>
              </a:rPr>
              <a:t>0</a:t>
            </a:r>
            <a:r>
              <a:rPr sz="1350" spc="-8" dirty="0">
                <a:solidFill>
                  <a:srgbClr val="FFFFFF"/>
                </a:solidFill>
                <a:latin typeface="Verdana"/>
                <a:cs typeface="Verdana"/>
              </a:rPr>
              <a:t> </a:t>
            </a:r>
            <a:r>
              <a:rPr sz="1350" dirty="0">
                <a:solidFill>
                  <a:srgbClr val="FFFFFF"/>
                </a:solidFill>
                <a:latin typeface="Verdana"/>
                <a:cs typeface="Verdana"/>
              </a:rPr>
              <a:t>+</a:t>
            </a:r>
            <a:r>
              <a:rPr sz="1350" spc="-8"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11" dirty="0">
                <a:solidFill>
                  <a:srgbClr val="FFFFFF"/>
                </a:solidFill>
                <a:latin typeface="Verdana"/>
                <a:cs typeface="Verdana"/>
              </a:rPr>
              <a:t> </a:t>
            </a:r>
            <a:r>
              <a:rPr sz="1350" dirty="0">
                <a:solidFill>
                  <a:srgbClr val="FFFFFF"/>
                </a:solidFill>
                <a:latin typeface="Verdana"/>
                <a:cs typeface="Verdana"/>
              </a:rPr>
              <a:t>+</a:t>
            </a:r>
            <a:r>
              <a:rPr sz="1350" spc="-8" dirty="0">
                <a:solidFill>
                  <a:srgbClr val="FFFFFF"/>
                </a:solidFill>
                <a:latin typeface="Verdana"/>
                <a:cs typeface="Verdana"/>
              </a:rPr>
              <a:t> </a:t>
            </a:r>
            <a:r>
              <a:rPr sz="1350" dirty="0">
                <a:solidFill>
                  <a:srgbClr val="FFFFFF"/>
                </a:solidFill>
                <a:latin typeface="Verdana"/>
                <a:cs typeface="Verdana"/>
              </a:rPr>
              <a:t>-</a:t>
            </a:r>
            <a:endParaRPr sz="1350" dirty="0">
              <a:latin typeface="Verdana"/>
              <a:cs typeface="Verdana"/>
            </a:endParaRPr>
          </a:p>
        </p:txBody>
      </p:sp>
      <p:sp>
        <p:nvSpPr>
          <p:cNvPr id="11" name="object 11"/>
          <p:cNvSpPr txBox="1"/>
          <p:nvPr/>
        </p:nvSpPr>
        <p:spPr>
          <a:xfrm>
            <a:off x="2062877" y="4554834"/>
            <a:ext cx="1056799" cy="217367"/>
          </a:xfrm>
          <a:prstGeom prst="rect">
            <a:avLst/>
          </a:prstGeom>
        </p:spPr>
        <p:txBody>
          <a:bodyPr vert="horz" wrap="square" lIns="0" tIns="9525" rIns="0" bIns="0" rtlCol="0">
            <a:spAutoFit/>
          </a:bodyPr>
          <a:lstStyle/>
          <a:p>
            <a:pPr marL="9525">
              <a:spcBef>
                <a:spcPts val="75"/>
              </a:spcBef>
            </a:pPr>
            <a:r>
              <a:rPr sz="1350" spc="-26" dirty="0">
                <a:solidFill>
                  <a:srgbClr val="FFFFFF"/>
                </a:solidFill>
                <a:latin typeface="Verdana"/>
                <a:cs typeface="Verdana"/>
              </a:rPr>
              <a:t>Tempat</a:t>
            </a:r>
            <a:r>
              <a:rPr sz="1350" spc="-53" dirty="0">
                <a:solidFill>
                  <a:srgbClr val="FFFFFF"/>
                </a:solidFill>
                <a:latin typeface="Verdana"/>
                <a:cs typeface="Verdana"/>
              </a:rPr>
              <a:t> </a:t>
            </a:r>
            <a:r>
              <a:rPr sz="1350" dirty="0">
                <a:solidFill>
                  <a:srgbClr val="FFFFFF"/>
                </a:solidFill>
                <a:latin typeface="Verdana"/>
                <a:cs typeface="Verdana"/>
              </a:rPr>
              <a:t>asal</a:t>
            </a:r>
            <a:endParaRPr sz="1350">
              <a:latin typeface="Verdana"/>
              <a:cs typeface="Verdana"/>
            </a:endParaRPr>
          </a:p>
        </p:txBody>
      </p:sp>
      <p:sp>
        <p:nvSpPr>
          <p:cNvPr id="12" name="object 12"/>
          <p:cNvSpPr txBox="1"/>
          <p:nvPr/>
        </p:nvSpPr>
        <p:spPr>
          <a:xfrm>
            <a:off x="3955280" y="3882059"/>
            <a:ext cx="1741170" cy="632064"/>
          </a:xfrm>
          <a:prstGeom prst="rect">
            <a:avLst/>
          </a:prstGeom>
        </p:spPr>
        <p:txBody>
          <a:bodyPr vert="horz" wrap="square" lIns="0" tIns="112871" rIns="0" bIns="0" rtlCol="0">
            <a:spAutoFit/>
          </a:bodyPr>
          <a:lstStyle/>
          <a:p>
            <a:pPr marL="9525">
              <a:spcBef>
                <a:spcPts val="889"/>
              </a:spcBef>
              <a:tabLst>
                <a:tab pos="1666399" algn="l"/>
              </a:tabLst>
            </a:pPr>
            <a:r>
              <a:rPr sz="1350" u="sng" dirty="0">
                <a:solidFill>
                  <a:srgbClr val="FFFFFF"/>
                </a:solidFill>
                <a:uFill>
                  <a:solidFill>
                    <a:srgbClr val="FFFFFF"/>
                  </a:solidFill>
                </a:uFill>
                <a:latin typeface="Verdana"/>
                <a:cs typeface="Verdana"/>
              </a:rPr>
              <a:t> 	</a:t>
            </a:r>
            <a:endParaRPr sz="1350">
              <a:latin typeface="Verdana"/>
              <a:cs typeface="Verdana"/>
            </a:endParaRPr>
          </a:p>
          <a:p>
            <a:pPr marL="123825">
              <a:spcBef>
                <a:spcPts val="821"/>
              </a:spcBef>
            </a:pPr>
            <a:r>
              <a:rPr sz="1350" spc="-8" dirty="0">
                <a:solidFill>
                  <a:srgbClr val="FFFFFF"/>
                </a:solidFill>
                <a:latin typeface="Verdana"/>
                <a:cs typeface="Verdana"/>
              </a:rPr>
              <a:t>Penghalang</a:t>
            </a:r>
            <a:r>
              <a:rPr sz="1350" spc="-34" dirty="0">
                <a:solidFill>
                  <a:srgbClr val="FFFFFF"/>
                </a:solidFill>
                <a:latin typeface="Verdana"/>
                <a:cs typeface="Verdana"/>
              </a:rPr>
              <a:t> </a:t>
            </a:r>
            <a:r>
              <a:rPr sz="1350" spc="-8" dirty="0">
                <a:solidFill>
                  <a:srgbClr val="FFFFFF"/>
                </a:solidFill>
                <a:latin typeface="Verdana"/>
                <a:cs typeface="Verdana"/>
              </a:rPr>
              <a:t>antara</a:t>
            </a:r>
            <a:endParaRPr sz="1350">
              <a:latin typeface="Verdana"/>
              <a:cs typeface="Verdana"/>
            </a:endParaRPr>
          </a:p>
        </p:txBody>
      </p:sp>
      <p:sp>
        <p:nvSpPr>
          <p:cNvPr id="13" name="object 13"/>
          <p:cNvSpPr txBox="1"/>
          <p:nvPr/>
        </p:nvSpPr>
        <p:spPr>
          <a:xfrm>
            <a:off x="6196727" y="4582273"/>
            <a:ext cx="1269683" cy="217367"/>
          </a:xfrm>
          <a:prstGeom prst="rect">
            <a:avLst/>
          </a:prstGeom>
        </p:spPr>
        <p:txBody>
          <a:bodyPr vert="horz" wrap="square" lIns="0" tIns="9525" rIns="0" bIns="0" rtlCol="0">
            <a:spAutoFit/>
          </a:bodyPr>
          <a:lstStyle/>
          <a:p>
            <a:pPr marL="9525">
              <a:spcBef>
                <a:spcPts val="75"/>
              </a:spcBef>
            </a:pPr>
            <a:r>
              <a:rPr sz="1350" spc="-26" dirty="0">
                <a:solidFill>
                  <a:srgbClr val="FFFFFF"/>
                </a:solidFill>
                <a:latin typeface="Verdana"/>
                <a:cs typeface="Verdana"/>
              </a:rPr>
              <a:t>Tempat</a:t>
            </a:r>
            <a:r>
              <a:rPr sz="1350" spc="-34" dirty="0">
                <a:solidFill>
                  <a:srgbClr val="FFFFFF"/>
                </a:solidFill>
                <a:latin typeface="Verdana"/>
                <a:cs typeface="Verdana"/>
              </a:rPr>
              <a:t> </a:t>
            </a:r>
            <a:r>
              <a:rPr sz="1350" spc="-4" dirty="0">
                <a:solidFill>
                  <a:srgbClr val="FFFFFF"/>
                </a:solidFill>
                <a:latin typeface="Verdana"/>
                <a:cs typeface="Verdana"/>
              </a:rPr>
              <a:t>tujuan</a:t>
            </a:r>
            <a:endParaRPr sz="1350" dirty="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9514" y="452543"/>
            <a:ext cx="5401842" cy="748762"/>
          </a:xfrm>
          <a:prstGeom prst="rect">
            <a:avLst/>
          </a:prstGeom>
        </p:spPr>
        <p:txBody>
          <a:bodyPr vert="horz" wrap="square" lIns="0" tIns="10001" rIns="0" bIns="0" rtlCol="0" anchor="t">
            <a:spAutoFit/>
          </a:bodyPr>
          <a:lstStyle/>
          <a:p>
            <a:pPr marL="9525" marR="3810">
              <a:lnSpc>
                <a:spcPct val="100000"/>
              </a:lnSpc>
              <a:spcBef>
                <a:spcPts val="79"/>
              </a:spcBef>
            </a:pPr>
            <a:r>
              <a:rPr spc="-64" dirty="0"/>
              <a:t>FAKTOR-FAKTOR</a:t>
            </a:r>
            <a:r>
              <a:rPr spc="-30" dirty="0"/>
              <a:t> </a:t>
            </a:r>
            <a:r>
              <a:rPr spc="-86" dirty="0"/>
              <a:t>YANG</a:t>
            </a:r>
            <a:r>
              <a:rPr spc="8" dirty="0"/>
              <a:t> </a:t>
            </a:r>
            <a:r>
              <a:rPr spc="-23" dirty="0"/>
              <a:t>MEMPENGARUHI </a:t>
            </a:r>
            <a:r>
              <a:rPr spc="-589" dirty="0"/>
              <a:t> </a:t>
            </a:r>
            <a:r>
              <a:rPr spc="-45" dirty="0"/>
              <a:t>MIGRASI</a:t>
            </a:r>
          </a:p>
        </p:txBody>
      </p:sp>
      <p:sp>
        <p:nvSpPr>
          <p:cNvPr id="3" name="object 3"/>
          <p:cNvSpPr txBox="1"/>
          <p:nvPr/>
        </p:nvSpPr>
        <p:spPr>
          <a:xfrm>
            <a:off x="636104" y="1490107"/>
            <a:ext cx="7818783" cy="2704331"/>
          </a:xfrm>
          <a:prstGeom prst="rect">
            <a:avLst/>
          </a:prstGeom>
        </p:spPr>
        <p:txBody>
          <a:bodyPr vert="horz" wrap="square" lIns="0" tIns="33338" rIns="0" bIns="0" rtlCol="0">
            <a:spAutoFit/>
          </a:bodyPr>
          <a:lstStyle/>
          <a:p>
            <a:pPr marL="296228" marR="211931" indent="-287179">
              <a:lnSpc>
                <a:spcPts val="1454"/>
              </a:lnSpc>
              <a:spcBef>
                <a:spcPts val="263"/>
              </a:spcBef>
              <a:tabLst>
                <a:tab pos="296228" algn="l"/>
              </a:tabLst>
            </a:pPr>
            <a:r>
              <a:rPr sz="1350" spc="-4" dirty="0">
                <a:solidFill>
                  <a:srgbClr val="FF0000"/>
                </a:solidFill>
                <a:latin typeface="Arial MT"/>
                <a:cs typeface="Arial MT"/>
              </a:rPr>
              <a:t>Ada</a:t>
            </a:r>
            <a:r>
              <a:rPr sz="1350" spc="-11" dirty="0">
                <a:solidFill>
                  <a:srgbClr val="FF0000"/>
                </a:solidFill>
                <a:latin typeface="Arial MT"/>
                <a:cs typeface="Arial MT"/>
              </a:rPr>
              <a:t> </a:t>
            </a:r>
            <a:r>
              <a:rPr sz="1350" dirty="0">
                <a:solidFill>
                  <a:srgbClr val="FF0000"/>
                </a:solidFill>
                <a:latin typeface="Arial MT"/>
                <a:cs typeface="Arial MT"/>
              </a:rPr>
              <a:t>2 </a:t>
            </a:r>
            <a:r>
              <a:rPr sz="1350" spc="-8" dirty="0">
                <a:solidFill>
                  <a:srgbClr val="FF0000"/>
                </a:solidFill>
                <a:latin typeface="Arial MT"/>
                <a:cs typeface="Arial MT"/>
              </a:rPr>
              <a:t>pengelompokan</a:t>
            </a:r>
            <a:r>
              <a:rPr sz="1350" spc="38" dirty="0">
                <a:solidFill>
                  <a:srgbClr val="FF0000"/>
                </a:solidFill>
                <a:latin typeface="Arial MT"/>
                <a:cs typeface="Arial MT"/>
              </a:rPr>
              <a:t> </a:t>
            </a:r>
            <a:r>
              <a:rPr sz="1350" spc="-4" dirty="0">
                <a:solidFill>
                  <a:srgbClr val="FF0000"/>
                </a:solidFill>
                <a:latin typeface="Arial MT"/>
                <a:cs typeface="Arial MT"/>
              </a:rPr>
              <a:t>faktor-faktor</a:t>
            </a:r>
            <a:r>
              <a:rPr sz="1350" spc="-8" dirty="0">
                <a:solidFill>
                  <a:srgbClr val="FF0000"/>
                </a:solidFill>
                <a:latin typeface="Arial MT"/>
                <a:cs typeface="Arial MT"/>
              </a:rPr>
              <a:t> </a:t>
            </a:r>
            <a:r>
              <a:rPr sz="1350" spc="-11" dirty="0">
                <a:solidFill>
                  <a:srgbClr val="FF0000"/>
                </a:solidFill>
                <a:latin typeface="Arial MT"/>
                <a:cs typeface="Arial MT"/>
              </a:rPr>
              <a:t>yang</a:t>
            </a:r>
            <a:r>
              <a:rPr sz="1350" spc="30" dirty="0">
                <a:solidFill>
                  <a:srgbClr val="FF0000"/>
                </a:solidFill>
                <a:latin typeface="Arial MT"/>
                <a:cs typeface="Arial MT"/>
              </a:rPr>
              <a:t> </a:t>
            </a:r>
            <a:r>
              <a:rPr sz="1350" spc="-8" dirty="0">
                <a:solidFill>
                  <a:srgbClr val="FF0000"/>
                </a:solidFill>
                <a:latin typeface="Arial MT"/>
                <a:cs typeface="Arial MT"/>
              </a:rPr>
              <a:t>menyebabkan</a:t>
            </a:r>
            <a:r>
              <a:rPr sz="1350" spc="30" dirty="0">
                <a:solidFill>
                  <a:srgbClr val="FF0000"/>
                </a:solidFill>
                <a:latin typeface="Arial MT"/>
                <a:cs typeface="Arial MT"/>
              </a:rPr>
              <a:t> </a:t>
            </a:r>
            <a:r>
              <a:rPr sz="1350" spc="-4" dirty="0">
                <a:solidFill>
                  <a:srgbClr val="FF0000"/>
                </a:solidFill>
                <a:latin typeface="Arial MT"/>
                <a:cs typeface="Arial MT"/>
              </a:rPr>
              <a:t>seseorang </a:t>
            </a:r>
            <a:r>
              <a:rPr sz="1350" dirty="0">
                <a:solidFill>
                  <a:srgbClr val="FF0000"/>
                </a:solidFill>
                <a:latin typeface="Arial MT"/>
                <a:cs typeface="Arial MT"/>
              </a:rPr>
              <a:t> </a:t>
            </a:r>
            <a:r>
              <a:rPr sz="1350" spc="-4" dirty="0">
                <a:solidFill>
                  <a:srgbClr val="FF0000"/>
                </a:solidFill>
                <a:latin typeface="Arial MT"/>
                <a:cs typeface="Arial MT"/>
              </a:rPr>
              <a:t>melakukan</a:t>
            </a:r>
            <a:r>
              <a:rPr sz="1350" spc="4" dirty="0">
                <a:solidFill>
                  <a:srgbClr val="FF0000"/>
                </a:solidFill>
                <a:latin typeface="Arial MT"/>
                <a:cs typeface="Arial MT"/>
              </a:rPr>
              <a:t> </a:t>
            </a:r>
            <a:r>
              <a:rPr sz="1350" spc="-4" dirty="0">
                <a:solidFill>
                  <a:srgbClr val="FF0000"/>
                </a:solidFill>
                <a:latin typeface="Arial MT"/>
                <a:cs typeface="Arial MT"/>
              </a:rPr>
              <a:t>migrasi,</a:t>
            </a:r>
            <a:r>
              <a:rPr sz="1350" spc="8" dirty="0">
                <a:solidFill>
                  <a:srgbClr val="FF0000"/>
                </a:solidFill>
                <a:latin typeface="Arial MT"/>
                <a:cs typeface="Arial MT"/>
              </a:rPr>
              <a:t> </a:t>
            </a:r>
            <a:r>
              <a:rPr sz="1350" spc="-8" dirty="0">
                <a:solidFill>
                  <a:srgbClr val="FF0000"/>
                </a:solidFill>
                <a:latin typeface="Arial MT"/>
                <a:cs typeface="Arial MT"/>
              </a:rPr>
              <a:t>yaitu</a:t>
            </a:r>
            <a:r>
              <a:rPr sz="1350" spc="34" dirty="0">
                <a:solidFill>
                  <a:srgbClr val="FF0000"/>
                </a:solidFill>
                <a:latin typeface="Arial MT"/>
                <a:cs typeface="Arial MT"/>
              </a:rPr>
              <a:t> </a:t>
            </a:r>
            <a:r>
              <a:rPr sz="1350" b="1" i="1" spc="-4" dirty="0">
                <a:solidFill>
                  <a:srgbClr val="FF0000"/>
                </a:solidFill>
                <a:latin typeface="Arial"/>
                <a:cs typeface="Arial"/>
              </a:rPr>
              <a:t>faktor</a:t>
            </a:r>
            <a:r>
              <a:rPr sz="1350" b="1" i="1" spc="4" dirty="0">
                <a:solidFill>
                  <a:srgbClr val="FF0000"/>
                </a:solidFill>
                <a:latin typeface="Arial"/>
                <a:cs typeface="Arial"/>
              </a:rPr>
              <a:t> </a:t>
            </a:r>
            <a:r>
              <a:rPr sz="1350" b="1" i="1" dirty="0">
                <a:solidFill>
                  <a:srgbClr val="FF0000"/>
                </a:solidFill>
                <a:latin typeface="Arial"/>
                <a:cs typeface="Arial"/>
              </a:rPr>
              <a:t>pendorong</a:t>
            </a:r>
            <a:r>
              <a:rPr sz="1350" b="1" i="1" spc="-8" dirty="0">
                <a:solidFill>
                  <a:srgbClr val="FF0000"/>
                </a:solidFill>
                <a:latin typeface="Arial"/>
                <a:cs typeface="Arial"/>
              </a:rPr>
              <a:t> </a:t>
            </a:r>
            <a:r>
              <a:rPr sz="1350" b="1" i="1" dirty="0">
                <a:solidFill>
                  <a:srgbClr val="FF0000"/>
                </a:solidFill>
                <a:latin typeface="Arial"/>
                <a:cs typeface="Arial"/>
              </a:rPr>
              <a:t>(push</a:t>
            </a:r>
            <a:r>
              <a:rPr sz="1350" b="1" i="1" spc="-4" dirty="0">
                <a:solidFill>
                  <a:srgbClr val="FF0000"/>
                </a:solidFill>
                <a:latin typeface="Arial"/>
                <a:cs typeface="Arial"/>
              </a:rPr>
              <a:t> factors)</a:t>
            </a:r>
            <a:r>
              <a:rPr sz="1350" b="1" i="1" spc="11" dirty="0">
                <a:solidFill>
                  <a:srgbClr val="FF0000"/>
                </a:solidFill>
                <a:latin typeface="Arial"/>
                <a:cs typeface="Arial"/>
              </a:rPr>
              <a:t> </a:t>
            </a:r>
            <a:r>
              <a:rPr sz="1350" b="1" i="1" dirty="0">
                <a:solidFill>
                  <a:srgbClr val="FF0000"/>
                </a:solidFill>
                <a:latin typeface="Arial"/>
                <a:cs typeface="Arial"/>
              </a:rPr>
              <a:t>dan</a:t>
            </a:r>
            <a:r>
              <a:rPr sz="1350" b="1" i="1" spc="4" dirty="0">
                <a:solidFill>
                  <a:srgbClr val="FF0000"/>
                </a:solidFill>
                <a:latin typeface="Arial"/>
                <a:cs typeface="Arial"/>
              </a:rPr>
              <a:t> </a:t>
            </a:r>
            <a:r>
              <a:rPr sz="1350" b="1" i="1" spc="-4" dirty="0">
                <a:solidFill>
                  <a:srgbClr val="FF0000"/>
                </a:solidFill>
                <a:latin typeface="Arial"/>
                <a:cs typeface="Arial"/>
              </a:rPr>
              <a:t>faktor </a:t>
            </a:r>
            <a:r>
              <a:rPr sz="1350" b="1" i="1" spc="-363" dirty="0">
                <a:solidFill>
                  <a:srgbClr val="FF0000"/>
                </a:solidFill>
                <a:latin typeface="Arial"/>
                <a:cs typeface="Arial"/>
              </a:rPr>
              <a:t> </a:t>
            </a:r>
            <a:r>
              <a:rPr sz="1350" b="1" i="1" spc="-4" dirty="0">
                <a:solidFill>
                  <a:srgbClr val="FF0000"/>
                </a:solidFill>
                <a:latin typeface="Arial"/>
                <a:cs typeface="Arial"/>
              </a:rPr>
              <a:t>penarik</a:t>
            </a:r>
            <a:r>
              <a:rPr sz="1350" b="1" i="1" spc="-11" dirty="0">
                <a:solidFill>
                  <a:srgbClr val="FF0000"/>
                </a:solidFill>
                <a:latin typeface="Arial"/>
                <a:cs typeface="Arial"/>
              </a:rPr>
              <a:t> </a:t>
            </a:r>
            <a:r>
              <a:rPr sz="1350" b="1" i="1" dirty="0">
                <a:solidFill>
                  <a:srgbClr val="FF0000"/>
                </a:solidFill>
                <a:latin typeface="Arial"/>
                <a:cs typeface="Arial"/>
              </a:rPr>
              <a:t>(pull</a:t>
            </a:r>
            <a:r>
              <a:rPr sz="1350" b="1" i="1" spc="-11" dirty="0">
                <a:solidFill>
                  <a:srgbClr val="FF0000"/>
                </a:solidFill>
                <a:latin typeface="Arial"/>
                <a:cs typeface="Arial"/>
              </a:rPr>
              <a:t> </a:t>
            </a:r>
            <a:r>
              <a:rPr sz="1350" b="1" i="1" spc="-4" dirty="0">
                <a:solidFill>
                  <a:srgbClr val="FF0000"/>
                </a:solidFill>
                <a:latin typeface="Arial"/>
                <a:cs typeface="Arial"/>
              </a:rPr>
              <a:t>factors)</a:t>
            </a:r>
            <a:endParaRPr sz="1350" dirty="0">
              <a:solidFill>
                <a:srgbClr val="FF0000"/>
              </a:solidFill>
              <a:latin typeface="Arial"/>
              <a:cs typeface="Arial"/>
            </a:endParaRPr>
          </a:p>
          <a:p>
            <a:pPr>
              <a:spcBef>
                <a:spcPts val="30"/>
              </a:spcBef>
            </a:pPr>
            <a:endParaRPr sz="1650" dirty="0">
              <a:solidFill>
                <a:srgbClr val="FF0000"/>
              </a:solidFill>
              <a:latin typeface="Arial"/>
              <a:cs typeface="Arial"/>
            </a:endParaRPr>
          </a:p>
          <a:p>
            <a:pPr marL="9525">
              <a:tabLst>
                <a:tab pos="296228" algn="l"/>
              </a:tabLst>
            </a:pPr>
            <a:r>
              <a:rPr sz="1088" spc="-109" dirty="0">
                <a:solidFill>
                  <a:srgbClr val="FF0000"/>
                </a:solidFill>
                <a:latin typeface="Segoe UI Symbol"/>
                <a:cs typeface="Segoe UI Symbol"/>
              </a:rPr>
              <a:t>⦿	</a:t>
            </a:r>
            <a:r>
              <a:rPr sz="1350" dirty="0">
                <a:solidFill>
                  <a:srgbClr val="FF0000"/>
                </a:solidFill>
                <a:latin typeface="Arial MT"/>
                <a:cs typeface="Arial MT"/>
              </a:rPr>
              <a:t>Faktor</a:t>
            </a:r>
            <a:r>
              <a:rPr sz="1350" spc="-15" dirty="0">
                <a:solidFill>
                  <a:srgbClr val="FF0000"/>
                </a:solidFill>
                <a:latin typeface="Arial MT"/>
                <a:cs typeface="Arial MT"/>
              </a:rPr>
              <a:t> </a:t>
            </a:r>
            <a:r>
              <a:rPr sz="1350" spc="-4" dirty="0">
                <a:solidFill>
                  <a:srgbClr val="FF0000"/>
                </a:solidFill>
                <a:latin typeface="Arial MT"/>
                <a:cs typeface="Arial MT"/>
              </a:rPr>
              <a:t>pendorong</a:t>
            </a:r>
            <a:r>
              <a:rPr sz="1350" spc="8" dirty="0">
                <a:solidFill>
                  <a:srgbClr val="FF0000"/>
                </a:solidFill>
                <a:latin typeface="Arial MT"/>
                <a:cs typeface="Arial MT"/>
              </a:rPr>
              <a:t> </a:t>
            </a:r>
            <a:r>
              <a:rPr sz="1350" spc="-4" dirty="0">
                <a:solidFill>
                  <a:srgbClr val="FF0000"/>
                </a:solidFill>
                <a:latin typeface="Arial MT"/>
                <a:cs typeface="Arial MT"/>
              </a:rPr>
              <a:t>(di</a:t>
            </a:r>
            <a:r>
              <a:rPr sz="1350" spc="-11" dirty="0">
                <a:solidFill>
                  <a:srgbClr val="FF0000"/>
                </a:solidFill>
                <a:latin typeface="Arial MT"/>
                <a:cs typeface="Arial MT"/>
              </a:rPr>
              <a:t> </a:t>
            </a:r>
            <a:r>
              <a:rPr sz="1350" spc="-4" dirty="0">
                <a:solidFill>
                  <a:srgbClr val="FF0000"/>
                </a:solidFill>
                <a:latin typeface="Arial MT"/>
                <a:cs typeface="Arial MT"/>
              </a:rPr>
              <a:t>tempat asal):</a:t>
            </a:r>
            <a:endParaRPr sz="1350" dirty="0">
              <a:solidFill>
                <a:srgbClr val="FF0000"/>
              </a:solidFill>
              <a:latin typeface="Arial MT"/>
              <a:cs typeface="Arial MT"/>
            </a:endParaRPr>
          </a:p>
          <a:p>
            <a:pPr>
              <a:spcBef>
                <a:spcPts val="4"/>
              </a:spcBef>
            </a:pPr>
            <a:endParaRPr sz="1688" dirty="0">
              <a:solidFill>
                <a:srgbClr val="FF0000"/>
              </a:solidFill>
              <a:latin typeface="Arial MT"/>
              <a:cs typeface="Arial MT"/>
            </a:endParaRPr>
          </a:p>
          <a:p>
            <a:pPr marL="523875" indent="-205264">
              <a:spcBef>
                <a:spcPts val="4"/>
              </a:spcBef>
              <a:buClr>
                <a:srgbClr val="6D9FAF"/>
              </a:buClr>
              <a:buSzPct val="88888"/>
              <a:buFont typeface="Segoe UI Symbol"/>
              <a:buChar char="⚫"/>
              <a:tabLst>
                <a:tab pos="523875" algn="l"/>
                <a:tab pos="524351" algn="l"/>
              </a:tabLst>
            </a:pPr>
            <a:r>
              <a:rPr sz="1350" b="1" i="1" spc="-4" dirty="0">
                <a:solidFill>
                  <a:srgbClr val="FF0000"/>
                </a:solidFill>
                <a:latin typeface="Arial"/>
                <a:cs typeface="Arial"/>
              </a:rPr>
              <a:t>Sumber</a:t>
            </a:r>
            <a:r>
              <a:rPr sz="1350" b="1" i="1" spc="-11" dirty="0">
                <a:solidFill>
                  <a:srgbClr val="FF0000"/>
                </a:solidFill>
                <a:latin typeface="Arial"/>
                <a:cs typeface="Arial"/>
              </a:rPr>
              <a:t> </a:t>
            </a:r>
            <a:r>
              <a:rPr sz="1350" b="1" i="1" spc="-4" dirty="0">
                <a:solidFill>
                  <a:srgbClr val="FF0000"/>
                </a:solidFill>
                <a:latin typeface="Arial"/>
                <a:cs typeface="Arial"/>
              </a:rPr>
              <a:t>daya</a:t>
            </a:r>
            <a:r>
              <a:rPr sz="1350" b="1" i="1" dirty="0">
                <a:solidFill>
                  <a:srgbClr val="FF0000"/>
                </a:solidFill>
                <a:latin typeface="Arial"/>
                <a:cs typeface="Arial"/>
              </a:rPr>
              <a:t> </a:t>
            </a:r>
            <a:r>
              <a:rPr sz="1350" b="1" i="1" spc="-4" dirty="0">
                <a:solidFill>
                  <a:srgbClr val="FF0000"/>
                </a:solidFill>
                <a:latin typeface="Arial"/>
                <a:cs typeface="Arial"/>
              </a:rPr>
              <a:t>alam</a:t>
            </a:r>
            <a:r>
              <a:rPr sz="1350" b="1" i="1" spc="4" dirty="0">
                <a:solidFill>
                  <a:srgbClr val="FF0000"/>
                </a:solidFill>
                <a:latin typeface="Arial"/>
                <a:cs typeface="Arial"/>
              </a:rPr>
              <a:t> </a:t>
            </a:r>
            <a:r>
              <a:rPr sz="1350" b="1" i="1" spc="-4" dirty="0">
                <a:solidFill>
                  <a:srgbClr val="FF0000"/>
                </a:solidFill>
                <a:latin typeface="Arial"/>
                <a:cs typeface="Arial"/>
              </a:rPr>
              <a:t>yg</a:t>
            </a:r>
            <a:r>
              <a:rPr sz="1350" b="1" i="1" spc="-8" dirty="0">
                <a:solidFill>
                  <a:srgbClr val="FF0000"/>
                </a:solidFill>
                <a:latin typeface="Arial"/>
                <a:cs typeface="Arial"/>
              </a:rPr>
              <a:t> </a:t>
            </a:r>
            <a:r>
              <a:rPr sz="1350" b="1" i="1" spc="-4" dirty="0">
                <a:solidFill>
                  <a:srgbClr val="FF0000"/>
                </a:solidFill>
                <a:latin typeface="Arial"/>
                <a:cs typeface="Arial"/>
              </a:rPr>
              <a:t>semakin</a:t>
            </a:r>
            <a:r>
              <a:rPr sz="1350" b="1" i="1" spc="11" dirty="0">
                <a:solidFill>
                  <a:srgbClr val="FF0000"/>
                </a:solidFill>
                <a:latin typeface="Arial"/>
                <a:cs typeface="Arial"/>
              </a:rPr>
              <a:t> </a:t>
            </a:r>
            <a:r>
              <a:rPr sz="1350" b="1" i="1" spc="-4" dirty="0">
                <a:solidFill>
                  <a:srgbClr val="FF0000"/>
                </a:solidFill>
                <a:latin typeface="Arial"/>
                <a:cs typeface="Arial"/>
              </a:rPr>
              <a:t>berkurang</a:t>
            </a:r>
            <a:endParaRPr sz="1350" dirty="0">
              <a:solidFill>
                <a:srgbClr val="FF0000"/>
              </a:solidFill>
              <a:latin typeface="Arial"/>
              <a:cs typeface="Arial"/>
            </a:endParaRPr>
          </a:p>
          <a:p>
            <a:pPr marL="523875" indent="-205264">
              <a:spcBef>
                <a:spcPts val="161"/>
              </a:spcBef>
              <a:buClr>
                <a:srgbClr val="6D9FAF"/>
              </a:buClr>
              <a:buSzPct val="88888"/>
              <a:buFont typeface="Segoe UI Symbol"/>
              <a:buChar char="⚫"/>
              <a:tabLst>
                <a:tab pos="523875" algn="l"/>
                <a:tab pos="524351" algn="l"/>
              </a:tabLst>
            </a:pPr>
            <a:r>
              <a:rPr sz="1350" b="1" i="1" spc="-4" dirty="0">
                <a:solidFill>
                  <a:srgbClr val="FF0000"/>
                </a:solidFill>
                <a:latin typeface="Arial"/>
                <a:cs typeface="Arial"/>
              </a:rPr>
              <a:t>Menyempitnya</a:t>
            </a:r>
            <a:r>
              <a:rPr sz="1350" b="1" i="1" spc="-11" dirty="0">
                <a:solidFill>
                  <a:srgbClr val="FF0000"/>
                </a:solidFill>
                <a:latin typeface="Arial"/>
                <a:cs typeface="Arial"/>
              </a:rPr>
              <a:t> </a:t>
            </a:r>
            <a:r>
              <a:rPr sz="1350" b="1" i="1" dirty="0">
                <a:solidFill>
                  <a:srgbClr val="FF0000"/>
                </a:solidFill>
                <a:latin typeface="Arial"/>
                <a:cs typeface="Arial"/>
              </a:rPr>
              <a:t>lapangan</a:t>
            </a:r>
            <a:r>
              <a:rPr sz="1350" b="1" i="1" spc="-4" dirty="0">
                <a:solidFill>
                  <a:srgbClr val="FF0000"/>
                </a:solidFill>
                <a:latin typeface="Arial"/>
                <a:cs typeface="Arial"/>
              </a:rPr>
              <a:t> pekerjaan</a:t>
            </a:r>
            <a:r>
              <a:rPr sz="1350" b="1" i="1" spc="19" dirty="0">
                <a:solidFill>
                  <a:srgbClr val="FF0000"/>
                </a:solidFill>
                <a:latin typeface="Arial"/>
                <a:cs typeface="Arial"/>
              </a:rPr>
              <a:t> </a:t>
            </a:r>
            <a:r>
              <a:rPr sz="1350" b="1" i="1" spc="-4" dirty="0">
                <a:solidFill>
                  <a:srgbClr val="FF0000"/>
                </a:solidFill>
                <a:latin typeface="Arial"/>
                <a:cs typeface="Arial"/>
              </a:rPr>
              <a:t>karena</a:t>
            </a:r>
            <a:r>
              <a:rPr sz="1350" b="1" i="1" spc="11" dirty="0">
                <a:solidFill>
                  <a:srgbClr val="FF0000"/>
                </a:solidFill>
                <a:latin typeface="Arial"/>
                <a:cs typeface="Arial"/>
              </a:rPr>
              <a:t> </a:t>
            </a:r>
            <a:r>
              <a:rPr sz="1350" b="1" i="1" spc="-4" dirty="0">
                <a:solidFill>
                  <a:srgbClr val="FF0000"/>
                </a:solidFill>
                <a:latin typeface="Arial"/>
                <a:cs typeface="Arial"/>
              </a:rPr>
              <a:t>masuknya</a:t>
            </a:r>
            <a:r>
              <a:rPr sz="1350" b="1" i="1" spc="8" dirty="0">
                <a:solidFill>
                  <a:srgbClr val="FF0000"/>
                </a:solidFill>
                <a:latin typeface="Arial"/>
                <a:cs typeface="Arial"/>
              </a:rPr>
              <a:t> </a:t>
            </a:r>
            <a:r>
              <a:rPr sz="1350" b="1" i="1" spc="-4" dirty="0">
                <a:solidFill>
                  <a:srgbClr val="FF0000"/>
                </a:solidFill>
                <a:latin typeface="Arial"/>
                <a:cs typeface="Arial"/>
              </a:rPr>
              <a:t>teknologi</a:t>
            </a:r>
            <a:endParaRPr sz="1350" dirty="0">
              <a:solidFill>
                <a:srgbClr val="FF0000"/>
              </a:solidFill>
              <a:latin typeface="Arial"/>
              <a:cs typeface="Arial"/>
            </a:endParaRPr>
          </a:p>
          <a:p>
            <a:pPr marL="523875" indent="-205264">
              <a:spcBef>
                <a:spcPts val="161"/>
              </a:spcBef>
              <a:buClr>
                <a:srgbClr val="6D9FAF"/>
              </a:buClr>
              <a:buSzPct val="88888"/>
              <a:buFont typeface="Segoe UI Symbol"/>
              <a:buChar char="⚫"/>
              <a:tabLst>
                <a:tab pos="523875" algn="l"/>
                <a:tab pos="524351" algn="l"/>
              </a:tabLst>
            </a:pPr>
            <a:r>
              <a:rPr sz="1350" b="1" i="1" spc="-4" dirty="0">
                <a:solidFill>
                  <a:srgbClr val="FF0000"/>
                </a:solidFill>
                <a:latin typeface="Arial"/>
                <a:cs typeface="Arial"/>
              </a:rPr>
              <a:t>Adanya</a:t>
            </a:r>
            <a:r>
              <a:rPr sz="1350" b="1" i="1" spc="-11" dirty="0">
                <a:solidFill>
                  <a:srgbClr val="FF0000"/>
                </a:solidFill>
                <a:latin typeface="Arial"/>
                <a:cs typeface="Arial"/>
              </a:rPr>
              <a:t> </a:t>
            </a:r>
            <a:r>
              <a:rPr sz="1350" b="1" i="1" spc="-4" dirty="0">
                <a:solidFill>
                  <a:srgbClr val="FF0000"/>
                </a:solidFill>
                <a:latin typeface="Arial"/>
                <a:cs typeface="Arial"/>
              </a:rPr>
              <a:t>takanan-tekanan</a:t>
            </a:r>
            <a:r>
              <a:rPr sz="1350" b="1" i="1" spc="15" dirty="0">
                <a:solidFill>
                  <a:srgbClr val="FF0000"/>
                </a:solidFill>
                <a:latin typeface="Arial"/>
                <a:cs typeface="Arial"/>
              </a:rPr>
              <a:t> </a:t>
            </a:r>
            <a:r>
              <a:rPr sz="1350" b="1" i="1" spc="-4" dirty="0">
                <a:solidFill>
                  <a:srgbClr val="FF0000"/>
                </a:solidFill>
                <a:latin typeface="Arial"/>
                <a:cs typeface="Arial"/>
              </a:rPr>
              <a:t>atau</a:t>
            </a:r>
            <a:r>
              <a:rPr sz="1350" b="1" i="1" spc="11" dirty="0">
                <a:solidFill>
                  <a:srgbClr val="FF0000"/>
                </a:solidFill>
                <a:latin typeface="Arial"/>
                <a:cs typeface="Arial"/>
              </a:rPr>
              <a:t> </a:t>
            </a:r>
            <a:r>
              <a:rPr sz="1350" b="1" i="1" spc="-4" dirty="0">
                <a:solidFill>
                  <a:srgbClr val="FF0000"/>
                </a:solidFill>
                <a:latin typeface="Arial"/>
                <a:cs typeface="Arial"/>
              </a:rPr>
              <a:t>diskriminasi</a:t>
            </a:r>
            <a:r>
              <a:rPr sz="1350" b="1" i="1" spc="8" dirty="0">
                <a:solidFill>
                  <a:srgbClr val="FF0000"/>
                </a:solidFill>
                <a:latin typeface="Arial"/>
                <a:cs typeface="Arial"/>
              </a:rPr>
              <a:t> </a:t>
            </a:r>
            <a:r>
              <a:rPr sz="1350" b="1" i="1" dirty="0">
                <a:solidFill>
                  <a:srgbClr val="FF0000"/>
                </a:solidFill>
                <a:latin typeface="Arial"/>
                <a:cs typeface="Arial"/>
              </a:rPr>
              <a:t>politik,</a:t>
            </a:r>
            <a:r>
              <a:rPr sz="1350" b="1" i="1" spc="-8" dirty="0">
                <a:solidFill>
                  <a:srgbClr val="FF0000"/>
                </a:solidFill>
                <a:latin typeface="Arial"/>
                <a:cs typeface="Arial"/>
              </a:rPr>
              <a:t> </a:t>
            </a:r>
            <a:r>
              <a:rPr sz="1350" b="1" i="1" spc="-4" dirty="0">
                <a:solidFill>
                  <a:srgbClr val="FF0000"/>
                </a:solidFill>
                <a:latin typeface="Arial"/>
                <a:cs typeface="Arial"/>
              </a:rPr>
              <a:t>agama,</a:t>
            </a:r>
            <a:r>
              <a:rPr sz="1350" b="1" i="1" spc="8" dirty="0">
                <a:solidFill>
                  <a:srgbClr val="FF0000"/>
                </a:solidFill>
                <a:latin typeface="Arial"/>
                <a:cs typeface="Arial"/>
              </a:rPr>
              <a:t> </a:t>
            </a:r>
            <a:r>
              <a:rPr sz="1350" b="1" i="1" spc="-4" dirty="0">
                <a:solidFill>
                  <a:srgbClr val="FF0000"/>
                </a:solidFill>
                <a:latin typeface="Arial"/>
                <a:cs typeface="Arial"/>
              </a:rPr>
              <a:t>suku</a:t>
            </a:r>
            <a:r>
              <a:rPr sz="1350" b="1" i="1" spc="8" dirty="0">
                <a:solidFill>
                  <a:srgbClr val="FF0000"/>
                </a:solidFill>
                <a:latin typeface="Arial"/>
                <a:cs typeface="Arial"/>
              </a:rPr>
              <a:t> </a:t>
            </a:r>
            <a:r>
              <a:rPr sz="1350" b="1" i="1" dirty="0">
                <a:solidFill>
                  <a:srgbClr val="FF0000"/>
                </a:solidFill>
                <a:latin typeface="Arial"/>
                <a:cs typeface="Arial"/>
              </a:rPr>
              <a:t>dll</a:t>
            </a:r>
            <a:endParaRPr sz="1350" dirty="0">
              <a:solidFill>
                <a:srgbClr val="FF0000"/>
              </a:solidFill>
              <a:latin typeface="Arial"/>
              <a:cs typeface="Arial"/>
            </a:endParaRPr>
          </a:p>
          <a:p>
            <a:pPr marL="570548" indent="-251936">
              <a:spcBef>
                <a:spcPts val="161"/>
              </a:spcBef>
              <a:buClr>
                <a:srgbClr val="6D9FAF"/>
              </a:buClr>
              <a:buSzPct val="88888"/>
              <a:buFont typeface="Segoe UI Symbol"/>
              <a:buChar char="⚫"/>
              <a:tabLst>
                <a:tab pos="570548" algn="l"/>
                <a:tab pos="571024" algn="l"/>
              </a:tabLst>
            </a:pPr>
            <a:r>
              <a:rPr sz="1350" b="1" i="1" dirty="0">
                <a:solidFill>
                  <a:srgbClr val="FF0000"/>
                </a:solidFill>
                <a:latin typeface="Arial"/>
                <a:cs typeface="Arial"/>
              </a:rPr>
              <a:t>tidak</a:t>
            </a:r>
            <a:r>
              <a:rPr sz="1350" b="1" i="1" spc="-19" dirty="0">
                <a:solidFill>
                  <a:srgbClr val="FF0000"/>
                </a:solidFill>
                <a:latin typeface="Arial"/>
                <a:cs typeface="Arial"/>
              </a:rPr>
              <a:t> </a:t>
            </a:r>
            <a:r>
              <a:rPr sz="1350" b="1" i="1" spc="-4" dirty="0">
                <a:solidFill>
                  <a:srgbClr val="FF0000"/>
                </a:solidFill>
                <a:latin typeface="Arial"/>
                <a:cs typeface="Arial"/>
              </a:rPr>
              <a:t>cocok</a:t>
            </a:r>
            <a:r>
              <a:rPr sz="1350" b="1" i="1" dirty="0">
                <a:solidFill>
                  <a:srgbClr val="FF0000"/>
                </a:solidFill>
                <a:latin typeface="Arial"/>
                <a:cs typeface="Arial"/>
              </a:rPr>
              <a:t> lagi</a:t>
            </a:r>
            <a:r>
              <a:rPr sz="1350" b="1" i="1" spc="-8" dirty="0">
                <a:solidFill>
                  <a:srgbClr val="FF0000"/>
                </a:solidFill>
                <a:latin typeface="Arial"/>
                <a:cs typeface="Arial"/>
              </a:rPr>
              <a:t> </a:t>
            </a:r>
            <a:r>
              <a:rPr sz="1350" b="1" i="1" dirty="0">
                <a:solidFill>
                  <a:srgbClr val="FF0000"/>
                </a:solidFill>
                <a:latin typeface="Arial"/>
                <a:cs typeface="Arial"/>
              </a:rPr>
              <a:t>dengan</a:t>
            </a:r>
            <a:r>
              <a:rPr sz="1350" b="1" i="1" spc="-11" dirty="0">
                <a:solidFill>
                  <a:srgbClr val="FF0000"/>
                </a:solidFill>
                <a:latin typeface="Arial"/>
                <a:cs typeface="Arial"/>
              </a:rPr>
              <a:t> </a:t>
            </a:r>
            <a:r>
              <a:rPr sz="1350" b="1" i="1" spc="-4" dirty="0">
                <a:solidFill>
                  <a:srgbClr val="FF0000"/>
                </a:solidFill>
                <a:latin typeface="Arial"/>
                <a:cs typeface="Arial"/>
              </a:rPr>
              <a:t>budaya/kepercayaan</a:t>
            </a:r>
            <a:r>
              <a:rPr sz="1350" b="1" i="1" spc="23" dirty="0">
                <a:solidFill>
                  <a:srgbClr val="FF0000"/>
                </a:solidFill>
                <a:latin typeface="Arial"/>
                <a:cs typeface="Arial"/>
              </a:rPr>
              <a:t> </a:t>
            </a:r>
            <a:r>
              <a:rPr sz="1350" b="1" i="1" dirty="0">
                <a:solidFill>
                  <a:srgbClr val="FF0000"/>
                </a:solidFill>
                <a:latin typeface="Arial"/>
                <a:cs typeface="Arial"/>
              </a:rPr>
              <a:t>di</a:t>
            </a:r>
            <a:r>
              <a:rPr sz="1350" b="1" i="1" spc="-4" dirty="0">
                <a:solidFill>
                  <a:srgbClr val="FF0000"/>
                </a:solidFill>
                <a:latin typeface="Arial"/>
                <a:cs typeface="Arial"/>
              </a:rPr>
              <a:t> tempat asal</a:t>
            </a:r>
            <a:endParaRPr sz="1350" dirty="0">
              <a:solidFill>
                <a:srgbClr val="FF0000"/>
              </a:solidFill>
              <a:latin typeface="Arial"/>
              <a:cs typeface="Arial"/>
            </a:endParaRPr>
          </a:p>
          <a:p>
            <a:pPr marL="523875" marR="326231" indent="-204788">
              <a:lnSpc>
                <a:spcPts val="1454"/>
              </a:lnSpc>
              <a:spcBef>
                <a:spcPts val="353"/>
              </a:spcBef>
              <a:buClr>
                <a:srgbClr val="6D9FAF"/>
              </a:buClr>
              <a:buSzPct val="88888"/>
              <a:buFont typeface="Segoe UI Symbol"/>
              <a:buChar char="⚫"/>
              <a:tabLst>
                <a:tab pos="523875" algn="l"/>
                <a:tab pos="524351" algn="l"/>
              </a:tabLst>
            </a:pPr>
            <a:r>
              <a:rPr sz="1350" b="1" i="1" spc="-4" dirty="0">
                <a:solidFill>
                  <a:srgbClr val="FF0000"/>
                </a:solidFill>
                <a:latin typeface="Arial"/>
                <a:cs typeface="Arial"/>
              </a:rPr>
              <a:t>Alasan</a:t>
            </a:r>
            <a:r>
              <a:rPr sz="1350" b="1" i="1" spc="-8" dirty="0">
                <a:solidFill>
                  <a:srgbClr val="FF0000"/>
                </a:solidFill>
                <a:latin typeface="Arial"/>
                <a:cs typeface="Arial"/>
              </a:rPr>
              <a:t> </a:t>
            </a:r>
            <a:r>
              <a:rPr sz="1350" b="1" i="1" spc="-4" dirty="0">
                <a:solidFill>
                  <a:srgbClr val="FF0000"/>
                </a:solidFill>
                <a:latin typeface="Arial"/>
                <a:cs typeface="Arial"/>
              </a:rPr>
              <a:t>pekerjaan</a:t>
            </a:r>
            <a:r>
              <a:rPr sz="1350" b="1" i="1" spc="15" dirty="0">
                <a:solidFill>
                  <a:srgbClr val="FF0000"/>
                </a:solidFill>
                <a:latin typeface="Arial"/>
                <a:cs typeface="Arial"/>
              </a:rPr>
              <a:t> </a:t>
            </a:r>
            <a:r>
              <a:rPr sz="1350" b="1" i="1" spc="-4" dirty="0">
                <a:solidFill>
                  <a:srgbClr val="FF0000"/>
                </a:solidFill>
                <a:latin typeface="Arial"/>
                <a:cs typeface="Arial"/>
              </a:rPr>
              <a:t>atau</a:t>
            </a:r>
            <a:r>
              <a:rPr sz="1350" b="1" i="1" spc="8" dirty="0">
                <a:solidFill>
                  <a:srgbClr val="FF0000"/>
                </a:solidFill>
                <a:latin typeface="Arial"/>
                <a:cs typeface="Arial"/>
              </a:rPr>
              <a:t> </a:t>
            </a:r>
            <a:r>
              <a:rPr sz="1350" b="1" i="1" spc="-4" dirty="0">
                <a:solidFill>
                  <a:srgbClr val="FF0000"/>
                </a:solidFill>
                <a:latin typeface="Arial"/>
                <a:cs typeface="Arial"/>
              </a:rPr>
              <a:t>perkawinan</a:t>
            </a:r>
            <a:r>
              <a:rPr sz="1350" b="1" i="1" dirty="0">
                <a:solidFill>
                  <a:srgbClr val="FF0000"/>
                </a:solidFill>
                <a:latin typeface="Arial"/>
                <a:cs typeface="Arial"/>
              </a:rPr>
              <a:t> </a:t>
            </a:r>
            <a:r>
              <a:rPr sz="1350" b="1" i="1" spc="-4" dirty="0">
                <a:solidFill>
                  <a:srgbClr val="FF0000"/>
                </a:solidFill>
                <a:latin typeface="Arial"/>
                <a:cs typeface="Arial"/>
              </a:rPr>
              <a:t>yg menyebabkan</a:t>
            </a:r>
            <a:r>
              <a:rPr sz="1350" b="1" i="1" spc="15" dirty="0">
                <a:solidFill>
                  <a:srgbClr val="FF0000"/>
                </a:solidFill>
                <a:latin typeface="Arial"/>
                <a:cs typeface="Arial"/>
              </a:rPr>
              <a:t> </a:t>
            </a:r>
            <a:r>
              <a:rPr sz="1350" b="1" i="1" dirty="0">
                <a:solidFill>
                  <a:srgbClr val="FF0000"/>
                </a:solidFill>
                <a:latin typeface="Arial"/>
                <a:cs typeface="Arial"/>
              </a:rPr>
              <a:t>tidak</a:t>
            </a:r>
            <a:r>
              <a:rPr sz="1350" b="1" i="1" spc="-4" dirty="0">
                <a:solidFill>
                  <a:srgbClr val="FF0000"/>
                </a:solidFill>
                <a:latin typeface="Arial"/>
                <a:cs typeface="Arial"/>
              </a:rPr>
              <a:t> </a:t>
            </a:r>
            <a:r>
              <a:rPr sz="1350" b="1" i="1" dirty="0">
                <a:solidFill>
                  <a:srgbClr val="FF0000"/>
                </a:solidFill>
                <a:latin typeface="Arial"/>
                <a:cs typeface="Arial"/>
              </a:rPr>
              <a:t>bisa </a:t>
            </a:r>
            <a:r>
              <a:rPr sz="1350" b="1" i="1" spc="-363" dirty="0">
                <a:solidFill>
                  <a:srgbClr val="FF0000"/>
                </a:solidFill>
                <a:latin typeface="Arial"/>
                <a:cs typeface="Arial"/>
              </a:rPr>
              <a:t> </a:t>
            </a:r>
            <a:r>
              <a:rPr sz="1350" b="1" i="1" spc="-4" dirty="0">
                <a:solidFill>
                  <a:srgbClr val="FF0000"/>
                </a:solidFill>
                <a:latin typeface="Arial"/>
                <a:cs typeface="Arial"/>
              </a:rPr>
              <a:t>mengembangkan karir</a:t>
            </a:r>
            <a:r>
              <a:rPr sz="1350" b="1" i="1" spc="8" dirty="0">
                <a:solidFill>
                  <a:srgbClr val="FF0000"/>
                </a:solidFill>
                <a:latin typeface="Arial"/>
                <a:cs typeface="Arial"/>
              </a:rPr>
              <a:t> </a:t>
            </a:r>
            <a:r>
              <a:rPr sz="1350" b="1" i="1" dirty="0">
                <a:solidFill>
                  <a:srgbClr val="FF0000"/>
                </a:solidFill>
                <a:latin typeface="Arial"/>
                <a:cs typeface="Arial"/>
              </a:rPr>
              <a:t>pribadi</a:t>
            </a:r>
            <a:endParaRPr sz="1350" dirty="0">
              <a:solidFill>
                <a:srgbClr val="FF0000"/>
              </a:solidFill>
              <a:latin typeface="Arial"/>
              <a:cs typeface="Arial"/>
            </a:endParaRPr>
          </a:p>
          <a:p>
            <a:pPr marL="523875" indent="-205264">
              <a:spcBef>
                <a:spcPts val="143"/>
              </a:spcBef>
              <a:buClr>
                <a:srgbClr val="6D9FAF"/>
              </a:buClr>
              <a:buSzPct val="88888"/>
              <a:buFont typeface="Segoe UI Symbol"/>
              <a:buChar char="⚫"/>
              <a:tabLst>
                <a:tab pos="523875" algn="l"/>
                <a:tab pos="524351" algn="l"/>
              </a:tabLst>
            </a:pPr>
            <a:r>
              <a:rPr sz="1350" b="1" i="1" spc="-4" dirty="0">
                <a:solidFill>
                  <a:srgbClr val="FF0000"/>
                </a:solidFill>
                <a:latin typeface="Arial"/>
                <a:cs typeface="Arial"/>
              </a:rPr>
              <a:t>Bencana</a:t>
            </a:r>
            <a:r>
              <a:rPr sz="1350" b="1" i="1" dirty="0">
                <a:solidFill>
                  <a:srgbClr val="FF0000"/>
                </a:solidFill>
                <a:latin typeface="Arial"/>
                <a:cs typeface="Arial"/>
              </a:rPr>
              <a:t> </a:t>
            </a:r>
            <a:r>
              <a:rPr sz="1350" b="1" i="1" spc="-4" dirty="0">
                <a:solidFill>
                  <a:srgbClr val="FF0000"/>
                </a:solidFill>
                <a:latin typeface="Arial"/>
                <a:cs typeface="Arial"/>
              </a:rPr>
              <a:t>alam</a:t>
            </a:r>
            <a:r>
              <a:rPr sz="1350" b="1" i="1" spc="-8" dirty="0">
                <a:solidFill>
                  <a:srgbClr val="FF0000"/>
                </a:solidFill>
                <a:latin typeface="Arial"/>
                <a:cs typeface="Arial"/>
              </a:rPr>
              <a:t> </a:t>
            </a:r>
            <a:r>
              <a:rPr sz="1350" b="1" i="1" spc="-4" dirty="0">
                <a:solidFill>
                  <a:srgbClr val="FF0000"/>
                </a:solidFill>
                <a:latin typeface="Arial"/>
                <a:cs typeface="Arial"/>
              </a:rPr>
              <a:t>atau</a:t>
            </a:r>
            <a:r>
              <a:rPr sz="1350" b="1" i="1" spc="4" dirty="0">
                <a:solidFill>
                  <a:srgbClr val="FF0000"/>
                </a:solidFill>
                <a:latin typeface="Arial"/>
                <a:cs typeface="Arial"/>
              </a:rPr>
              <a:t> </a:t>
            </a:r>
            <a:r>
              <a:rPr sz="1350" b="1" i="1" spc="-4" dirty="0">
                <a:solidFill>
                  <a:srgbClr val="FF0000"/>
                </a:solidFill>
                <a:latin typeface="Arial"/>
                <a:cs typeface="Arial"/>
              </a:rPr>
              <a:t>adanya</a:t>
            </a:r>
            <a:r>
              <a:rPr sz="1350" b="1" i="1" dirty="0">
                <a:solidFill>
                  <a:srgbClr val="FF0000"/>
                </a:solidFill>
                <a:latin typeface="Arial"/>
                <a:cs typeface="Arial"/>
              </a:rPr>
              <a:t> </a:t>
            </a:r>
            <a:r>
              <a:rPr sz="1350" b="1" i="1" spc="-4" dirty="0">
                <a:solidFill>
                  <a:srgbClr val="FF0000"/>
                </a:solidFill>
                <a:latin typeface="Arial"/>
                <a:cs typeface="Arial"/>
              </a:rPr>
              <a:t>wabah</a:t>
            </a:r>
            <a:r>
              <a:rPr sz="1350" b="1" i="1" spc="4" dirty="0">
                <a:solidFill>
                  <a:srgbClr val="FF0000"/>
                </a:solidFill>
                <a:latin typeface="Arial"/>
                <a:cs typeface="Arial"/>
              </a:rPr>
              <a:t> </a:t>
            </a:r>
            <a:r>
              <a:rPr sz="1350" b="1" i="1" spc="-4" dirty="0">
                <a:solidFill>
                  <a:srgbClr val="FF0000"/>
                </a:solidFill>
                <a:latin typeface="Arial"/>
                <a:cs typeface="Arial"/>
              </a:rPr>
              <a:t>penyakit</a:t>
            </a:r>
            <a:endParaRPr sz="1350" dirty="0">
              <a:solidFill>
                <a:srgbClr val="FF0000"/>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9514" y="452543"/>
            <a:ext cx="5401842" cy="748762"/>
          </a:xfrm>
          <a:prstGeom prst="rect">
            <a:avLst/>
          </a:prstGeom>
        </p:spPr>
        <p:txBody>
          <a:bodyPr vert="horz" wrap="square" lIns="0" tIns="10001" rIns="0" bIns="0" rtlCol="0" anchor="t">
            <a:spAutoFit/>
          </a:bodyPr>
          <a:lstStyle/>
          <a:p>
            <a:pPr marL="9525" marR="3810">
              <a:lnSpc>
                <a:spcPct val="100000"/>
              </a:lnSpc>
              <a:spcBef>
                <a:spcPts val="79"/>
              </a:spcBef>
            </a:pPr>
            <a:r>
              <a:rPr spc="-64" dirty="0"/>
              <a:t>FAKTOR-FAKTOR</a:t>
            </a:r>
            <a:r>
              <a:rPr spc="-30" dirty="0"/>
              <a:t> </a:t>
            </a:r>
            <a:r>
              <a:rPr spc="-86" dirty="0"/>
              <a:t>YANG</a:t>
            </a:r>
            <a:r>
              <a:rPr spc="8" dirty="0"/>
              <a:t> </a:t>
            </a:r>
            <a:r>
              <a:rPr spc="-23" dirty="0"/>
              <a:t>MEMPENGARUHI </a:t>
            </a:r>
            <a:r>
              <a:rPr spc="-589" dirty="0"/>
              <a:t> </a:t>
            </a:r>
            <a:r>
              <a:rPr spc="-45" dirty="0"/>
              <a:t>MIGRASI</a:t>
            </a:r>
          </a:p>
        </p:txBody>
      </p:sp>
      <p:sp>
        <p:nvSpPr>
          <p:cNvPr id="3" name="object 3"/>
          <p:cNvSpPr txBox="1"/>
          <p:nvPr/>
        </p:nvSpPr>
        <p:spPr>
          <a:xfrm>
            <a:off x="841513" y="1512272"/>
            <a:ext cx="7328452" cy="2902718"/>
          </a:xfrm>
          <a:prstGeom prst="rect">
            <a:avLst/>
          </a:prstGeom>
        </p:spPr>
        <p:txBody>
          <a:bodyPr vert="horz" wrap="square" lIns="0" tIns="55245" rIns="0" bIns="0" rtlCol="0">
            <a:spAutoFit/>
          </a:bodyPr>
          <a:lstStyle/>
          <a:p>
            <a:pPr marL="9525">
              <a:spcBef>
                <a:spcPts val="435"/>
              </a:spcBef>
              <a:tabLst>
                <a:tab pos="296228" algn="l"/>
              </a:tabLst>
            </a:pPr>
            <a:r>
              <a:rPr sz="1500" dirty="0" err="1">
                <a:solidFill>
                  <a:srgbClr val="FF0000"/>
                </a:solidFill>
                <a:latin typeface="Arial MT"/>
                <a:cs typeface="Arial MT"/>
              </a:rPr>
              <a:t>Faktor-faktor</a:t>
            </a:r>
            <a:r>
              <a:rPr sz="1500" spc="-45" dirty="0">
                <a:solidFill>
                  <a:srgbClr val="FF0000"/>
                </a:solidFill>
                <a:latin typeface="Arial MT"/>
                <a:cs typeface="Arial MT"/>
              </a:rPr>
              <a:t> </a:t>
            </a:r>
            <a:r>
              <a:rPr sz="1500" dirty="0">
                <a:solidFill>
                  <a:srgbClr val="FF0000"/>
                </a:solidFill>
                <a:latin typeface="Arial MT"/>
                <a:cs typeface="Arial MT"/>
              </a:rPr>
              <a:t>penarik</a:t>
            </a:r>
            <a:r>
              <a:rPr sz="1500" spc="-34" dirty="0">
                <a:solidFill>
                  <a:srgbClr val="FF0000"/>
                </a:solidFill>
                <a:latin typeface="Arial MT"/>
                <a:cs typeface="Arial MT"/>
              </a:rPr>
              <a:t> </a:t>
            </a:r>
            <a:r>
              <a:rPr sz="1500" dirty="0">
                <a:solidFill>
                  <a:srgbClr val="FF0000"/>
                </a:solidFill>
                <a:latin typeface="Arial MT"/>
                <a:cs typeface="Arial MT"/>
              </a:rPr>
              <a:t>(dari</a:t>
            </a:r>
            <a:r>
              <a:rPr sz="1500" spc="-30" dirty="0">
                <a:solidFill>
                  <a:srgbClr val="FF0000"/>
                </a:solidFill>
                <a:latin typeface="Arial MT"/>
                <a:cs typeface="Arial MT"/>
              </a:rPr>
              <a:t> </a:t>
            </a:r>
            <a:r>
              <a:rPr sz="1500" dirty="0">
                <a:solidFill>
                  <a:srgbClr val="FF0000"/>
                </a:solidFill>
                <a:latin typeface="Arial MT"/>
                <a:cs typeface="Arial MT"/>
              </a:rPr>
              <a:t>tempat</a:t>
            </a:r>
            <a:r>
              <a:rPr sz="1500" spc="-23" dirty="0">
                <a:solidFill>
                  <a:srgbClr val="FF0000"/>
                </a:solidFill>
                <a:latin typeface="Arial MT"/>
                <a:cs typeface="Arial MT"/>
              </a:rPr>
              <a:t> </a:t>
            </a:r>
            <a:r>
              <a:rPr sz="1500" dirty="0">
                <a:solidFill>
                  <a:srgbClr val="FF0000"/>
                </a:solidFill>
                <a:latin typeface="Arial MT"/>
                <a:cs typeface="Arial MT"/>
              </a:rPr>
              <a:t>tujuan)</a:t>
            </a:r>
          </a:p>
          <a:p>
            <a:pPr marL="523875" marR="350044" indent="-204788">
              <a:spcBef>
                <a:spcPts val="360"/>
              </a:spcBef>
              <a:buClr>
                <a:srgbClr val="6D9FAF"/>
              </a:buClr>
              <a:buSzPct val="90000"/>
              <a:buFont typeface="Segoe UI Symbol"/>
              <a:buChar char="⚫"/>
              <a:tabLst>
                <a:tab pos="523875" algn="l"/>
                <a:tab pos="524351" algn="l"/>
              </a:tabLst>
            </a:pPr>
            <a:r>
              <a:rPr sz="1500" b="1" i="1" dirty="0">
                <a:solidFill>
                  <a:srgbClr val="FF0000"/>
                </a:solidFill>
                <a:latin typeface="Arial"/>
                <a:cs typeface="Arial"/>
              </a:rPr>
              <a:t>Adanya</a:t>
            </a:r>
            <a:r>
              <a:rPr sz="1500" b="1" i="1" spc="-23" dirty="0">
                <a:solidFill>
                  <a:srgbClr val="FF0000"/>
                </a:solidFill>
                <a:latin typeface="Arial"/>
                <a:cs typeface="Arial"/>
              </a:rPr>
              <a:t> </a:t>
            </a:r>
            <a:r>
              <a:rPr sz="1500" b="1" i="1" dirty="0">
                <a:solidFill>
                  <a:srgbClr val="FF0000"/>
                </a:solidFill>
                <a:latin typeface="Arial"/>
                <a:cs typeface="Arial"/>
              </a:rPr>
              <a:t>rasa</a:t>
            </a:r>
            <a:r>
              <a:rPr sz="1500" b="1" i="1" spc="-11" dirty="0">
                <a:solidFill>
                  <a:srgbClr val="FF0000"/>
                </a:solidFill>
                <a:latin typeface="Arial"/>
                <a:cs typeface="Arial"/>
              </a:rPr>
              <a:t> </a:t>
            </a:r>
            <a:r>
              <a:rPr sz="1500" b="1" i="1" dirty="0">
                <a:solidFill>
                  <a:srgbClr val="FF0000"/>
                </a:solidFill>
                <a:latin typeface="Arial"/>
                <a:cs typeface="Arial"/>
              </a:rPr>
              <a:t>superior</a:t>
            </a:r>
            <a:r>
              <a:rPr sz="1500" b="1" i="1" spc="-26" dirty="0">
                <a:solidFill>
                  <a:srgbClr val="FF0000"/>
                </a:solidFill>
                <a:latin typeface="Arial"/>
                <a:cs typeface="Arial"/>
              </a:rPr>
              <a:t> </a:t>
            </a:r>
            <a:r>
              <a:rPr sz="1500" b="1" i="1" dirty="0">
                <a:solidFill>
                  <a:srgbClr val="FF0000"/>
                </a:solidFill>
                <a:latin typeface="Arial"/>
                <a:cs typeface="Arial"/>
              </a:rPr>
              <a:t>di</a:t>
            </a:r>
            <a:r>
              <a:rPr sz="1500" b="1" i="1" spc="-8" dirty="0">
                <a:solidFill>
                  <a:srgbClr val="FF0000"/>
                </a:solidFill>
                <a:latin typeface="Arial"/>
                <a:cs typeface="Arial"/>
              </a:rPr>
              <a:t> </a:t>
            </a:r>
            <a:r>
              <a:rPr sz="1500" b="1" i="1" dirty="0">
                <a:solidFill>
                  <a:srgbClr val="FF0000"/>
                </a:solidFill>
                <a:latin typeface="Arial"/>
                <a:cs typeface="Arial"/>
              </a:rPr>
              <a:t>tempat</a:t>
            </a:r>
            <a:r>
              <a:rPr sz="1500" b="1" i="1" spc="-30" dirty="0">
                <a:solidFill>
                  <a:srgbClr val="FF0000"/>
                </a:solidFill>
                <a:latin typeface="Arial"/>
                <a:cs typeface="Arial"/>
              </a:rPr>
              <a:t> </a:t>
            </a:r>
            <a:r>
              <a:rPr sz="1500" b="1" i="1" dirty="0">
                <a:solidFill>
                  <a:srgbClr val="FF0000"/>
                </a:solidFill>
                <a:latin typeface="Arial"/>
                <a:cs typeface="Arial"/>
              </a:rPr>
              <a:t>yg baruatau</a:t>
            </a:r>
            <a:r>
              <a:rPr sz="1500" b="1" i="1" spc="-19" dirty="0">
                <a:solidFill>
                  <a:srgbClr val="FF0000"/>
                </a:solidFill>
                <a:latin typeface="Arial"/>
                <a:cs typeface="Arial"/>
              </a:rPr>
              <a:t> </a:t>
            </a:r>
            <a:r>
              <a:rPr sz="1500" b="1" i="1" dirty="0">
                <a:solidFill>
                  <a:srgbClr val="FF0000"/>
                </a:solidFill>
                <a:latin typeface="Arial"/>
                <a:cs typeface="Arial"/>
              </a:rPr>
              <a:t>kesempatan </a:t>
            </a:r>
            <a:r>
              <a:rPr sz="1500" b="1" i="1" spc="-405" dirty="0">
                <a:solidFill>
                  <a:srgbClr val="FF0000"/>
                </a:solidFill>
                <a:latin typeface="Arial"/>
                <a:cs typeface="Arial"/>
              </a:rPr>
              <a:t> </a:t>
            </a:r>
            <a:r>
              <a:rPr sz="1500" b="1" i="1" dirty="0">
                <a:solidFill>
                  <a:srgbClr val="FF0000"/>
                </a:solidFill>
                <a:latin typeface="Arial"/>
                <a:cs typeface="Arial"/>
              </a:rPr>
              <a:t>memasuku</a:t>
            </a:r>
            <a:r>
              <a:rPr sz="1500" b="1" i="1" spc="-23" dirty="0">
                <a:solidFill>
                  <a:srgbClr val="FF0000"/>
                </a:solidFill>
                <a:latin typeface="Arial"/>
                <a:cs typeface="Arial"/>
              </a:rPr>
              <a:t> </a:t>
            </a:r>
            <a:r>
              <a:rPr sz="1500" b="1" i="1" dirty="0">
                <a:solidFill>
                  <a:srgbClr val="FF0000"/>
                </a:solidFill>
                <a:latin typeface="Arial"/>
                <a:cs typeface="Arial"/>
              </a:rPr>
              <a:t>lapangan</a:t>
            </a:r>
            <a:r>
              <a:rPr sz="1500" b="1" i="1" spc="-15" dirty="0">
                <a:solidFill>
                  <a:srgbClr val="FF0000"/>
                </a:solidFill>
                <a:latin typeface="Arial"/>
                <a:cs typeface="Arial"/>
              </a:rPr>
              <a:t> </a:t>
            </a:r>
            <a:r>
              <a:rPr sz="1500" b="1" i="1" dirty="0">
                <a:solidFill>
                  <a:srgbClr val="FF0000"/>
                </a:solidFill>
                <a:latin typeface="Arial"/>
                <a:cs typeface="Arial"/>
              </a:rPr>
              <a:t>pekerjaan</a:t>
            </a:r>
            <a:endParaRPr sz="1500" dirty="0">
              <a:solidFill>
                <a:srgbClr val="FF0000"/>
              </a:solidFill>
              <a:latin typeface="Arial"/>
              <a:cs typeface="Arial"/>
            </a:endParaRPr>
          </a:p>
          <a:p>
            <a:pPr marL="523875" indent="-205264">
              <a:spcBef>
                <a:spcPts val="360"/>
              </a:spcBef>
              <a:buClr>
                <a:srgbClr val="6D9FAF"/>
              </a:buClr>
              <a:buSzPct val="90000"/>
              <a:buFont typeface="Segoe UI Symbol"/>
              <a:buChar char="⚫"/>
              <a:tabLst>
                <a:tab pos="523875" algn="l"/>
                <a:tab pos="524351" algn="l"/>
              </a:tabLst>
            </a:pPr>
            <a:r>
              <a:rPr sz="1500" b="1" i="1" dirty="0">
                <a:solidFill>
                  <a:srgbClr val="FF0000"/>
                </a:solidFill>
                <a:latin typeface="Arial"/>
                <a:cs typeface="Arial"/>
              </a:rPr>
              <a:t>Kesempatan</a:t>
            </a:r>
            <a:r>
              <a:rPr sz="1500" b="1" i="1" spc="-26" dirty="0">
                <a:solidFill>
                  <a:srgbClr val="FF0000"/>
                </a:solidFill>
                <a:latin typeface="Arial"/>
                <a:cs typeface="Arial"/>
              </a:rPr>
              <a:t> </a:t>
            </a:r>
            <a:r>
              <a:rPr sz="1500" b="1" i="1" dirty="0">
                <a:solidFill>
                  <a:srgbClr val="FF0000"/>
                </a:solidFill>
                <a:latin typeface="Arial"/>
                <a:cs typeface="Arial"/>
              </a:rPr>
              <a:t>mendapatkan</a:t>
            </a:r>
            <a:r>
              <a:rPr sz="1500" b="1" i="1" spc="-34" dirty="0">
                <a:solidFill>
                  <a:srgbClr val="FF0000"/>
                </a:solidFill>
                <a:latin typeface="Arial"/>
                <a:cs typeface="Arial"/>
              </a:rPr>
              <a:t> </a:t>
            </a:r>
            <a:r>
              <a:rPr sz="1500" b="1" i="1" dirty="0">
                <a:solidFill>
                  <a:srgbClr val="FF0000"/>
                </a:solidFill>
                <a:latin typeface="Arial"/>
                <a:cs typeface="Arial"/>
              </a:rPr>
              <a:t>pendapatan</a:t>
            </a:r>
            <a:r>
              <a:rPr sz="1500" b="1" i="1" spc="-8" dirty="0">
                <a:solidFill>
                  <a:srgbClr val="FF0000"/>
                </a:solidFill>
                <a:latin typeface="Arial"/>
                <a:cs typeface="Arial"/>
              </a:rPr>
              <a:t> </a:t>
            </a:r>
            <a:r>
              <a:rPr sz="1500" b="1" i="1" spc="-4" dirty="0">
                <a:solidFill>
                  <a:srgbClr val="FF0000"/>
                </a:solidFill>
                <a:latin typeface="Arial"/>
                <a:cs typeface="Arial"/>
              </a:rPr>
              <a:t>lebih</a:t>
            </a:r>
            <a:r>
              <a:rPr sz="1500" b="1" i="1" spc="-15" dirty="0">
                <a:solidFill>
                  <a:srgbClr val="FF0000"/>
                </a:solidFill>
                <a:latin typeface="Arial"/>
                <a:cs typeface="Arial"/>
              </a:rPr>
              <a:t> </a:t>
            </a:r>
            <a:r>
              <a:rPr sz="1500" b="1" i="1" dirty="0">
                <a:solidFill>
                  <a:srgbClr val="FF0000"/>
                </a:solidFill>
                <a:latin typeface="Arial"/>
                <a:cs typeface="Arial"/>
              </a:rPr>
              <a:t>baik</a:t>
            </a:r>
            <a:r>
              <a:rPr sz="1500" b="1" i="1" spc="-11" dirty="0">
                <a:solidFill>
                  <a:srgbClr val="FF0000"/>
                </a:solidFill>
                <a:latin typeface="Arial"/>
                <a:cs typeface="Arial"/>
              </a:rPr>
              <a:t> </a:t>
            </a:r>
            <a:r>
              <a:rPr sz="1500" b="1" i="1" dirty="0">
                <a:solidFill>
                  <a:srgbClr val="FF0000"/>
                </a:solidFill>
                <a:latin typeface="Arial"/>
                <a:cs typeface="Arial"/>
              </a:rPr>
              <a:t>(alasan</a:t>
            </a:r>
            <a:endParaRPr sz="1500" dirty="0">
              <a:solidFill>
                <a:srgbClr val="FF0000"/>
              </a:solidFill>
              <a:latin typeface="Arial"/>
              <a:cs typeface="Arial"/>
            </a:endParaRPr>
          </a:p>
          <a:p>
            <a:pPr marL="523875"/>
            <a:r>
              <a:rPr sz="1500" b="1" i="1" dirty="0">
                <a:solidFill>
                  <a:srgbClr val="FF0000"/>
                </a:solidFill>
                <a:latin typeface="Arial"/>
                <a:cs typeface="Arial"/>
              </a:rPr>
              <a:t>ekonomi)</a:t>
            </a:r>
            <a:endParaRPr sz="1500" dirty="0">
              <a:solidFill>
                <a:srgbClr val="FF0000"/>
              </a:solidFill>
              <a:latin typeface="Arial"/>
              <a:cs typeface="Arial"/>
            </a:endParaRPr>
          </a:p>
          <a:p>
            <a:pPr marL="523875" indent="-205264">
              <a:spcBef>
                <a:spcPts val="360"/>
              </a:spcBef>
              <a:buClr>
                <a:srgbClr val="6D9FAF"/>
              </a:buClr>
              <a:buSzPct val="90000"/>
              <a:buFont typeface="Segoe UI Symbol"/>
              <a:buChar char="⚫"/>
              <a:tabLst>
                <a:tab pos="523875" algn="l"/>
                <a:tab pos="524351" algn="l"/>
              </a:tabLst>
            </a:pPr>
            <a:r>
              <a:rPr sz="1500" b="1" i="1" dirty="0">
                <a:solidFill>
                  <a:srgbClr val="FF0000"/>
                </a:solidFill>
                <a:latin typeface="Arial"/>
                <a:cs typeface="Arial"/>
              </a:rPr>
              <a:t>Kesempatan</a:t>
            </a:r>
            <a:r>
              <a:rPr sz="1500" b="1" i="1" spc="-38" dirty="0">
                <a:solidFill>
                  <a:srgbClr val="FF0000"/>
                </a:solidFill>
                <a:latin typeface="Arial"/>
                <a:cs typeface="Arial"/>
              </a:rPr>
              <a:t> </a:t>
            </a:r>
            <a:r>
              <a:rPr sz="1500" b="1" i="1" dirty="0">
                <a:solidFill>
                  <a:srgbClr val="FF0000"/>
                </a:solidFill>
                <a:latin typeface="Arial"/>
                <a:cs typeface="Arial"/>
              </a:rPr>
              <a:t>mendapatkan</a:t>
            </a:r>
            <a:r>
              <a:rPr sz="1500" b="1" i="1" spc="-45" dirty="0">
                <a:solidFill>
                  <a:srgbClr val="FF0000"/>
                </a:solidFill>
                <a:latin typeface="Arial"/>
                <a:cs typeface="Arial"/>
              </a:rPr>
              <a:t> </a:t>
            </a:r>
            <a:r>
              <a:rPr sz="1500" b="1" i="1" dirty="0">
                <a:solidFill>
                  <a:srgbClr val="FF0000"/>
                </a:solidFill>
                <a:latin typeface="Arial"/>
                <a:cs typeface="Arial"/>
              </a:rPr>
              <a:t>pendidikan</a:t>
            </a:r>
            <a:endParaRPr sz="1500" dirty="0">
              <a:solidFill>
                <a:srgbClr val="FF0000"/>
              </a:solidFill>
              <a:latin typeface="Arial"/>
              <a:cs typeface="Arial"/>
            </a:endParaRPr>
          </a:p>
          <a:p>
            <a:pPr marL="523875" marR="123825" indent="-204788">
              <a:spcBef>
                <a:spcPts val="360"/>
              </a:spcBef>
              <a:buClr>
                <a:srgbClr val="6D9FAF"/>
              </a:buClr>
              <a:buSzPct val="90000"/>
              <a:buFont typeface="Segoe UI Symbol"/>
              <a:buChar char="⚫"/>
              <a:tabLst>
                <a:tab pos="523875" algn="l"/>
                <a:tab pos="524351" algn="l"/>
              </a:tabLst>
            </a:pPr>
            <a:r>
              <a:rPr sz="1500" b="1" i="1" dirty="0">
                <a:solidFill>
                  <a:srgbClr val="FF0000"/>
                </a:solidFill>
                <a:latin typeface="Arial"/>
                <a:cs typeface="Arial"/>
              </a:rPr>
              <a:t>Keadaan</a:t>
            </a:r>
            <a:r>
              <a:rPr sz="1500" b="1" i="1" spc="-23" dirty="0">
                <a:solidFill>
                  <a:srgbClr val="FF0000"/>
                </a:solidFill>
                <a:latin typeface="Arial"/>
                <a:cs typeface="Arial"/>
              </a:rPr>
              <a:t> </a:t>
            </a:r>
            <a:r>
              <a:rPr sz="1500" b="1" i="1" dirty="0">
                <a:solidFill>
                  <a:srgbClr val="FF0000"/>
                </a:solidFill>
                <a:latin typeface="Arial"/>
                <a:cs typeface="Arial"/>
              </a:rPr>
              <a:t>lingkungan</a:t>
            </a:r>
            <a:r>
              <a:rPr sz="1500" b="1" i="1" spc="-15" dirty="0">
                <a:solidFill>
                  <a:srgbClr val="FF0000"/>
                </a:solidFill>
                <a:latin typeface="Arial"/>
                <a:cs typeface="Arial"/>
              </a:rPr>
              <a:t> </a:t>
            </a:r>
            <a:r>
              <a:rPr sz="1500" b="1" i="1" dirty="0">
                <a:solidFill>
                  <a:srgbClr val="FF0000"/>
                </a:solidFill>
                <a:latin typeface="Arial"/>
                <a:cs typeface="Arial"/>
              </a:rPr>
              <a:t>dan</a:t>
            </a:r>
            <a:r>
              <a:rPr sz="1500" b="1" i="1" spc="-4" dirty="0">
                <a:solidFill>
                  <a:srgbClr val="FF0000"/>
                </a:solidFill>
                <a:latin typeface="Arial"/>
                <a:cs typeface="Arial"/>
              </a:rPr>
              <a:t> </a:t>
            </a:r>
            <a:r>
              <a:rPr sz="1500" b="1" i="1" dirty="0">
                <a:solidFill>
                  <a:srgbClr val="FF0000"/>
                </a:solidFill>
                <a:latin typeface="Arial"/>
                <a:cs typeface="Arial"/>
              </a:rPr>
              <a:t>keadaan</a:t>
            </a:r>
            <a:r>
              <a:rPr sz="1500" b="1" i="1" spc="-19" dirty="0">
                <a:solidFill>
                  <a:srgbClr val="FF0000"/>
                </a:solidFill>
                <a:latin typeface="Arial"/>
                <a:cs typeface="Arial"/>
              </a:rPr>
              <a:t> </a:t>
            </a:r>
            <a:r>
              <a:rPr sz="1500" b="1" i="1" dirty="0">
                <a:solidFill>
                  <a:srgbClr val="FF0000"/>
                </a:solidFill>
                <a:latin typeface="Arial"/>
                <a:cs typeface="Arial"/>
              </a:rPr>
              <a:t>hidup</a:t>
            </a:r>
            <a:r>
              <a:rPr sz="1500" b="1" i="1" spc="-4" dirty="0">
                <a:solidFill>
                  <a:srgbClr val="FF0000"/>
                </a:solidFill>
                <a:latin typeface="Arial"/>
                <a:cs typeface="Arial"/>
              </a:rPr>
              <a:t> </a:t>
            </a:r>
            <a:r>
              <a:rPr sz="1500" b="1" i="1" dirty="0">
                <a:solidFill>
                  <a:srgbClr val="FF0000"/>
                </a:solidFill>
                <a:latin typeface="Arial"/>
                <a:cs typeface="Arial"/>
              </a:rPr>
              <a:t>yg</a:t>
            </a:r>
            <a:r>
              <a:rPr sz="1500" b="1" i="1" spc="-11" dirty="0">
                <a:solidFill>
                  <a:srgbClr val="FF0000"/>
                </a:solidFill>
                <a:latin typeface="Arial"/>
                <a:cs typeface="Arial"/>
              </a:rPr>
              <a:t> </a:t>
            </a:r>
            <a:r>
              <a:rPr sz="1500" b="1" i="1" dirty="0">
                <a:solidFill>
                  <a:srgbClr val="FF0000"/>
                </a:solidFill>
                <a:latin typeface="Arial"/>
                <a:cs typeface="Arial"/>
              </a:rPr>
              <a:t>menyenangkan </a:t>
            </a:r>
            <a:r>
              <a:rPr sz="1500" b="1" i="1" spc="-405" dirty="0">
                <a:solidFill>
                  <a:srgbClr val="FF0000"/>
                </a:solidFill>
                <a:latin typeface="Arial"/>
                <a:cs typeface="Arial"/>
              </a:rPr>
              <a:t> </a:t>
            </a:r>
            <a:r>
              <a:rPr sz="1500" b="1" i="1" dirty="0">
                <a:solidFill>
                  <a:srgbClr val="FF0000"/>
                </a:solidFill>
                <a:latin typeface="Arial"/>
                <a:cs typeface="Arial"/>
              </a:rPr>
              <a:t>(iklim,</a:t>
            </a:r>
            <a:r>
              <a:rPr sz="1500" b="1" i="1" spc="-45" dirty="0">
                <a:solidFill>
                  <a:srgbClr val="FF0000"/>
                </a:solidFill>
                <a:latin typeface="Arial"/>
                <a:cs typeface="Arial"/>
              </a:rPr>
              <a:t> </a:t>
            </a:r>
            <a:r>
              <a:rPr sz="1500" b="1" i="1" dirty="0">
                <a:solidFill>
                  <a:srgbClr val="FF0000"/>
                </a:solidFill>
                <a:latin typeface="Arial"/>
                <a:cs typeface="Arial"/>
              </a:rPr>
              <a:t>perumahan,</a:t>
            </a:r>
            <a:r>
              <a:rPr sz="1500" b="1" i="1" spc="-19" dirty="0">
                <a:solidFill>
                  <a:srgbClr val="FF0000"/>
                </a:solidFill>
                <a:latin typeface="Arial"/>
                <a:cs typeface="Arial"/>
              </a:rPr>
              <a:t> </a:t>
            </a:r>
            <a:r>
              <a:rPr sz="1500" b="1" i="1" dirty="0">
                <a:solidFill>
                  <a:srgbClr val="FF0000"/>
                </a:solidFill>
                <a:latin typeface="Arial"/>
                <a:cs typeface="Arial"/>
              </a:rPr>
              <a:t>sekolah,</a:t>
            </a:r>
            <a:r>
              <a:rPr sz="1500" b="1" i="1" spc="-26" dirty="0">
                <a:solidFill>
                  <a:srgbClr val="FF0000"/>
                </a:solidFill>
                <a:latin typeface="Arial"/>
                <a:cs typeface="Arial"/>
              </a:rPr>
              <a:t> </a:t>
            </a:r>
            <a:r>
              <a:rPr sz="1500" b="1" i="1" dirty="0">
                <a:solidFill>
                  <a:srgbClr val="FF0000"/>
                </a:solidFill>
                <a:latin typeface="Arial"/>
                <a:cs typeface="Arial"/>
              </a:rPr>
              <a:t>fasilitas</a:t>
            </a:r>
            <a:r>
              <a:rPr sz="1500" b="1" i="1" spc="-30" dirty="0">
                <a:solidFill>
                  <a:srgbClr val="FF0000"/>
                </a:solidFill>
                <a:latin typeface="Arial"/>
                <a:cs typeface="Arial"/>
              </a:rPr>
              <a:t> </a:t>
            </a:r>
            <a:r>
              <a:rPr sz="1500" b="1" i="1" spc="-4" dirty="0">
                <a:solidFill>
                  <a:srgbClr val="FF0000"/>
                </a:solidFill>
                <a:latin typeface="Arial"/>
                <a:cs typeface="Arial"/>
              </a:rPr>
              <a:t>lain</a:t>
            </a:r>
            <a:r>
              <a:rPr sz="1500" b="1" i="1" spc="-15" dirty="0">
                <a:solidFill>
                  <a:srgbClr val="FF0000"/>
                </a:solidFill>
                <a:latin typeface="Arial"/>
                <a:cs typeface="Arial"/>
              </a:rPr>
              <a:t> </a:t>
            </a:r>
            <a:r>
              <a:rPr sz="1500" b="1" i="1" spc="-4" dirty="0">
                <a:solidFill>
                  <a:srgbClr val="FF0000"/>
                </a:solidFill>
                <a:latin typeface="Arial"/>
                <a:cs typeface="Arial"/>
              </a:rPr>
              <a:t>dll)</a:t>
            </a:r>
            <a:endParaRPr sz="1500" dirty="0">
              <a:solidFill>
                <a:srgbClr val="FF0000"/>
              </a:solidFill>
              <a:latin typeface="Arial"/>
              <a:cs typeface="Arial"/>
            </a:endParaRPr>
          </a:p>
          <a:p>
            <a:pPr marL="523875" indent="-205264">
              <a:spcBef>
                <a:spcPts val="363"/>
              </a:spcBef>
              <a:buClr>
                <a:srgbClr val="6D9FAF"/>
              </a:buClr>
              <a:buSzPct val="90000"/>
              <a:buFont typeface="Segoe UI Symbol"/>
              <a:buChar char="⚫"/>
              <a:tabLst>
                <a:tab pos="523875" algn="l"/>
                <a:tab pos="524351" algn="l"/>
              </a:tabLst>
            </a:pPr>
            <a:r>
              <a:rPr sz="1500" b="1" i="1" spc="-8" dirty="0">
                <a:solidFill>
                  <a:srgbClr val="FF0000"/>
                </a:solidFill>
                <a:latin typeface="Arial"/>
                <a:cs typeface="Arial"/>
              </a:rPr>
              <a:t>Tarikan</a:t>
            </a:r>
            <a:r>
              <a:rPr sz="1500" b="1" i="1" spc="-38" dirty="0">
                <a:solidFill>
                  <a:srgbClr val="FF0000"/>
                </a:solidFill>
                <a:latin typeface="Arial"/>
                <a:cs typeface="Arial"/>
              </a:rPr>
              <a:t> </a:t>
            </a:r>
            <a:r>
              <a:rPr sz="1500" b="1" i="1" dirty="0">
                <a:solidFill>
                  <a:srgbClr val="FF0000"/>
                </a:solidFill>
                <a:latin typeface="Arial"/>
                <a:cs typeface="Arial"/>
              </a:rPr>
              <a:t>dari</a:t>
            </a:r>
            <a:r>
              <a:rPr sz="1500" b="1" i="1" spc="-15" dirty="0">
                <a:solidFill>
                  <a:srgbClr val="FF0000"/>
                </a:solidFill>
                <a:latin typeface="Arial"/>
                <a:cs typeface="Arial"/>
              </a:rPr>
              <a:t> </a:t>
            </a:r>
            <a:r>
              <a:rPr sz="1500" b="1" i="1" dirty="0">
                <a:solidFill>
                  <a:srgbClr val="FF0000"/>
                </a:solidFill>
                <a:latin typeface="Arial"/>
                <a:cs typeface="Arial"/>
              </a:rPr>
              <a:t>orang</a:t>
            </a:r>
            <a:r>
              <a:rPr sz="1500" b="1" i="1" spc="-4" dirty="0">
                <a:solidFill>
                  <a:srgbClr val="FF0000"/>
                </a:solidFill>
                <a:latin typeface="Arial"/>
                <a:cs typeface="Arial"/>
              </a:rPr>
              <a:t> </a:t>
            </a:r>
            <a:r>
              <a:rPr sz="1500" b="1" i="1" dirty="0">
                <a:solidFill>
                  <a:srgbClr val="FF0000"/>
                </a:solidFill>
                <a:latin typeface="Arial"/>
                <a:cs typeface="Arial"/>
              </a:rPr>
              <a:t>yg</a:t>
            </a:r>
            <a:r>
              <a:rPr sz="1500" b="1" i="1" spc="-11" dirty="0">
                <a:solidFill>
                  <a:srgbClr val="FF0000"/>
                </a:solidFill>
                <a:latin typeface="Arial"/>
                <a:cs typeface="Arial"/>
              </a:rPr>
              <a:t> </a:t>
            </a:r>
            <a:r>
              <a:rPr sz="1500" b="1" i="1" dirty="0">
                <a:solidFill>
                  <a:srgbClr val="FF0000"/>
                </a:solidFill>
                <a:latin typeface="Arial"/>
                <a:cs typeface="Arial"/>
              </a:rPr>
              <a:t>diharapkan</a:t>
            </a:r>
            <a:r>
              <a:rPr sz="1500" b="1" i="1" spc="-11" dirty="0">
                <a:solidFill>
                  <a:srgbClr val="FF0000"/>
                </a:solidFill>
                <a:latin typeface="Arial"/>
                <a:cs typeface="Arial"/>
              </a:rPr>
              <a:t> </a:t>
            </a:r>
            <a:r>
              <a:rPr sz="1500" b="1" i="1" dirty="0">
                <a:solidFill>
                  <a:srgbClr val="FF0000"/>
                </a:solidFill>
                <a:latin typeface="Arial"/>
                <a:cs typeface="Arial"/>
              </a:rPr>
              <a:t>sebagai</a:t>
            </a:r>
            <a:r>
              <a:rPr sz="1500" b="1" i="1" spc="-19" dirty="0">
                <a:solidFill>
                  <a:srgbClr val="FF0000"/>
                </a:solidFill>
                <a:latin typeface="Arial"/>
                <a:cs typeface="Arial"/>
              </a:rPr>
              <a:t> </a:t>
            </a:r>
            <a:r>
              <a:rPr sz="1500" b="1" i="1" dirty="0">
                <a:solidFill>
                  <a:srgbClr val="FF0000"/>
                </a:solidFill>
                <a:latin typeface="Arial"/>
                <a:cs typeface="Arial"/>
              </a:rPr>
              <a:t>tempat</a:t>
            </a:r>
            <a:r>
              <a:rPr sz="1500" b="1" i="1" spc="-26" dirty="0">
                <a:solidFill>
                  <a:srgbClr val="FF0000"/>
                </a:solidFill>
                <a:latin typeface="Arial"/>
                <a:cs typeface="Arial"/>
              </a:rPr>
              <a:t> </a:t>
            </a:r>
            <a:r>
              <a:rPr sz="1500" b="1" i="1" dirty="0">
                <a:solidFill>
                  <a:srgbClr val="FF0000"/>
                </a:solidFill>
                <a:latin typeface="Arial"/>
                <a:cs typeface="Arial"/>
              </a:rPr>
              <a:t>berlindung</a:t>
            </a:r>
            <a:endParaRPr sz="1500" dirty="0">
              <a:solidFill>
                <a:srgbClr val="FF0000"/>
              </a:solidFill>
              <a:latin typeface="Arial"/>
              <a:cs typeface="Arial"/>
            </a:endParaRPr>
          </a:p>
          <a:p>
            <a:pPr marL="523875" marR="3810" indent="-204788">
              <a:spcBef>
                <a:spcPts val="360"/>
              </a:spcBef>
              <a:buClr>
                <a:srgbClr val="6D9FAF"/>
              </a:buClr>
              <a:buSzPct val="90000"/>
              <a:buFont typeface="Segoe UI Symbol"/>
              <a:buChar char="⚫"/>
              <a:tabLst>
                <a:tab pos="523875" algn="l"/>
                <a:tab pos="524351" algn="l"/>
              </a:tabLst>
            </a:pPr>
            <a:r>
              <a:rPr sz="1500" b="1" i="1" dirty="0">
                <a:solidFill>
                  <a:srgbClr val="FF0000"/>
                </a:solidFill>
                <a:latin typeface="Arial"/>
                <a:cs typeface="Arial"/>
              </a:rPr>
              <a:t>Adanya</a:t>
            </a:r>
            <a:r>
              <a:rPr sz="1500" b="1" i="1" spc="-19" dirty="0">
                <a:solidFill>
                  <a:srgbClr val="FF0000"/>
                </a:solidFill>
                <a:latin typeface="Arial"/>
                <a:cs typeface="Arial"/>
              </a:rPr>
              <a:t> </a:t>
            </a:r>
            <a:r>
              <a:rPr sz="1500" b="1" i="1" dirty="0">
                <a:solidFill>
                  <a:srgbClr val="FF0000"/>
                </a:solidFill>
                <a:latin typeface="Arial"/>
                <a:cs typeface="Arial"/>
              </a:rPr>
              <a:t>aktifitas</a:t>
            </a:r>
            <a:r>
              <a:rPr sz="1500" b="1" i="1" spc="-38" dirty="0">
                <a:solidFill>
                  <a:srgbClr val="FF0000"/>
                </a:solidFill>
                <a:latin typeface="Arial"/>
                <a:cs typeface="Arial"/>
              </a:rPr>
              <a:t> </a:t>
            </a:r>
            <a:r>
              <a:rPr sz="1500" b="1" i="1" dirty="0">
                <a:solidFill>
                  <a:srgbClr val="FF0000"/>
                </a:solidFill>
                <a:latin typeface="Arial"/>
                <a:cs typeface="Arial"/>
              </a:rPr>
              <a:t>di</a:t>
            </a:r>
            <a:r>
              <a:rPr sz="1500" b="1" i="1" spc="-4" dirty="0">
                <a:solidFill>
                  <a:srgbClr val="FF0000"/>
                </a:solidFill>
                <a:latin typeface="Arial"/>
                <a:cs typeface="Arial"/>
              </a:rPr>
              <a:t> </a:t>
            </a:r>
            <a:r>
              <a:rPr sz="1500" b="1" i="1" dirty="0">
                <a:solidFill>
                  <a:srgbClr val="FF0000"/>
                </a:solidFill>
                <a:latin typeface="Arial"/>
                <a:cs typeface="Arial"/>
              </a:rPr>
              <a:t>kota</a:t>
            </a:r>
            <a:r>
              <a:rPr sz="1500" b="1" i="1" spc="-19" dirty="0">
                <a:solidFill>
                  <a:srgbClr val="FF0000"/>
                </a:solidFill>
                <a:latin typeface="Arial"/>
                <a:cs typeface="Arial"/>
              </a:rPr>
              <a:t> </a:t>
            </a:r>
            <a:r>
              <a:rPr sz="1500" b="1" i="1" dirty="0">
                <a:solidFill>
                  <a:srgbClr val="FF0000"/>
                </a:solidFill>
                <a:latin typeface="Arial"/>
                <a:cs typeface="Arial"/>
              </a:rPr>
              <a:t>besar</a:t>
            </a:r>
            <a:r>
              <a:rPr sz="1500" b="1" i="1" spc="-11" dirty="0">
                <a:solidFill>
                  <a:srgbClr val="FF0000"/>
                </a:solidFill>
                <a:latin typeface="Arial"/>
                <a:cs typeface="Arial"/>
              </a:rPr>
              <a:t> </a:t>
            </a:r>
            <a:r>
              <a:rPr sz="1500" b="1" i="1" dirty="0">
                <a:solidFill>
                  <a:srgbClr val="FF0000"/>
                </a:solidFill>
                <a:latin typeface="Arial"/>
                <a:cs typeface="Arial"/>
              </a:rPr>
              <a:t>sebagai</a:t>
            </a:r>
            <a:r>
              <a:rPr sz="1500" b="1" i="1" spc="-15" dirty="0">
                <a:solidFill>
                  <a:srgbClr val="FF0000"/>
                </a:solidFill>
                <a:latin typeface="Arial"/>
                <a:cs typeface="Arial"/>
              </a:rPr>
              <a:t> </a:t>
            </a:r>
            <a:r>
              <a:rPr sz="1500" b="1" i="1" dirty="0">
                <a:solidFill>
                  <a:srgbClr val="FF0000"/>
                </a:solidFill>
                <a:latin typeface="Arial"/>
                <a:cs typeface="Arial"/>
              </a:rPr>
              <a:t>daya</a:t>
            </a:r>
            <a:r>
              <a:rPr sz="1500" b="1" i="1" spc="-11" dirty="0">
                <a:solidFill>
                  <a:srgbClr val="FF0000"/>
                </a:solidFill>
                <a:latin typeface="Arial"/>
                <a:cs typeface="Arial"/>
              </a:rPr>
              <a:t> </a:t>
            </a:r>
            <a:r>
              <a:rPr sz="1500" b="1" i="1" dirty="0">
                <a:solidFill>
                  <a:srgbClr val="FF0000"/>
                </a:solidFill>
                <a:latin typeface="Arial"/>
                <a:cs typeface="Arial"/>
              </a:rPr>
              <a:t>tarik</a:t>
            </a:r>
            <a:r>
              <a:rPr sz="1500" b="1" i="1" spc="-34" dirty="0">
                <a:solidFill>
                  <a:srgbClr val="FF0000"/>
                </a:solidFill>
                <a:latin typeface="Arial"/>
                <a:cs typeface="Arial"/>
              </a:rPr>
              <a:t> </a:t>
            </a:r>
            <a:r>
              <a:rPr sz="1500" b="1" i="1" dirty="0">
                <a:solidFill>
                  <a:srgbClr val="FF0000"/>
                </a:solidFill>
                <a:latin typeface="Arial"/>
                <a:cs typeface="Arial"/>
              </a:rPr>
              <a:t>bagi</a:t>
            </a:r>
            <a:r>
              <a:rPr sz="1500" b="1" i="1" spc="-4" dirty="0">
                <a:solidFill>
                  <a:srgbClr val="FF0000"/>
                </a:solidFill>
                <a:latin typeface="Arial"/>
                <a:cs typeface="Arial"/>
              </a:rPr>
              <a:t> </a:t>
            </a:r>
            <a:r>
              <a:rPr sz="1500" b="1" i="1" dirty="0">
                <a:solidFill>
                  <a:srgbClr val="FF0000"/>
                </a:solidFill>
                <a:latin typeface="Arial"/>
                <a:cs typeface="Arial"/>
              </a:rPr>
              <a:t>orang- </a:t>
            </a:r>
            <a:r>
              <a:rPr sz="1500" b="1" i="1" spc="-405" dirty="0">
                <a:solidFill>
                  <a:srgbClr val="FF0000"/>
                </a:solidFill>
                <a:latin typeface="Arial"/>
                <a:cs typeface="Arial"/>
              </a:rPr>
              <a:t> </a:t>
            </a:r>
            <a:r>
              <a:rPr sz="1500" b="1" i="1" dirty="0">
                <a:solidFill>
                  <a:srgbClr val="FF0000"/>
                </a:solidFill>
                <a:latin typeface="Arial"/>
                <a:cs typeface="Arial"/>
              </a:rPr>
              <a:t>orang</a:t>
            </a:r>
            <a:r>
              <a:rPr sz="1500" b="1" i="1" spc="-26" dirty="0">
                <a:solidFill>
                  <a:srgbClr val="FF0000"/>
                </a:solidFill>
                <a:latin typeface="Arial"/>
                <a:cs typeface="Arial"/>
              </a:rPr>
              <a:t> </a:t>
            </a:r>
            <a:r>
              <a:rPr sz="1500" b="1" i="1" dirty="0">
                <a:solidFill>
                  <a:srgbClr val="FF0000"/>
                </a:solidFill>
                <a:latin typeface="Arial"/>
                <a:cs typeface="Arial"/>
              </a:rPr>
              <a:t>dari</a:t>
            </a:r>
            <a:r>
              <a:rPr sz="1500" b="1" i="1" spc="-15" dirty="0">
                <a:solidFill>
                  <a:srgbClr val="FF0000"/>
                </a:solidFill>
                <a:latin typeface="Arial"/>
                <a:cs typeface="Arial"/>
              </a:rPr>
              <a:t> </a:t>
            </a:r>
            <a:r>
              <a:rPr sz="1500" b="1" i="1" dirty="0">
                <a:solidFill>
                  <a:srgbClr val="FF0000"/>
                </a:solidFill>
                <a:latin typeface="Arial"/>
                <a:cs typeface="Arial"/>
              </a:rPr>
              <a:t>desa</a:t>
            </a:r>
            <a:r>
              <a:rPr sz="1500" b="1" i="1" spc="-11" dirty="0">
                <a:solidFill>
                  <a:srgbClr val="FF0000"/>
                </a:solidFill>
                <a:latin typeface="Arial"/>
                <a:cs typeface="Arial"/>
              </a:rPr>
              <a:t> </a:t>
            </a:r>
            <a:r>
              <a:rPr sz="1500" b="1" i="1" dirty="0">
                <a:solidFill>
                  <a:srgbClr val="FF0000"/>
                </a:solidFill>
                <a:latin typeface="Arial"/>
                <a:cs typeface="Arial"/>
              </a:rPr>
              <a:t>atau</a:t>
            </a:r>
            <a:r>
              <a:rPr sz="1500" b="1" i="1" spc="-11" dirty="0">
                <a:solidFill>
                  <a:srgbClr val="FF0000"/>
                </a:solidFill>
                <a:latin typeface="Arial"/>
                <a:cs typeface="Arial"/>
              </a:rPr>
              <a:t> </a:t>
            </a:r>
            <a:r>
              <a:rPr sz="1500" b="1" i="1" dirty="0">
                <a:solidFill>
                  <a:srgbClr val="FF0000"/>
                </a:solidFill>
                <a:latin typeface="Arial"/>
                <a:cs typeface="Arial"/>
              </a:rPr>
              <a:t>kota</a:t>
            </a:r>
            <a:r>
              <a:rPr sz="1500" b="1" i="1" spc="-11" dirty="0">
                <a:solidFill>
                  <a:srgbClr val="FF0000"/>
                </a:solidFill>
                <a:latin typeface="Arial"/>
                <a:cs typeface="Arial"/>
              </a:rPr>
              <a:t> </a:t>
            </a:r>
            <a:r>
              <a:rPr sz="1500" b="1" i="1" dirty="0">
                <a:solidFill>
                  <a:srgbClr val="FF0000"/>
                </a:solidFill>
                <a:latin typeface="Arial"/>
                <a:cs typeface="Arial"/>
              </a:rPr>
              <a:t>kecil</a:t>
            </a:r>
            <a:endParaRPr sz="1500" dirty="0">
              <a:solidFill>
                <a:srgbClr val="FF0000"/>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3465526" cy="470802"/>
          </a:xfrm>
          <a:prstGeom prst="rect">
            <a:avLst/>
          </a:prstGeom>
        </p:spPr>
        <p:txBody>
          <a:bodyPr vert="horz" wrap="square" lIns="0" tIns="9049" rIns="0" bIns="0" rtlCol="0" anchor="t">
            <a:spAutoFit/>
          </a:bodyPr>
          <a:lstStyle/>
          <a:p>
            <a:pPr marL="9525">
              <a:lnSpc>
                <a:spcPct val="100000"/>
              </a:lnSpc>
              <a:spcBef>
                <a:spcPts val="71"/>
              </a:spcBef>
            </a:pPr>
            <a:r>
              <a:rPr sz="3000" spc="-4" dirty="0"/>
              <a:t>7</a:t>
            </a:r>
            <a:r>
              <a:rPr lang="en-US" sz="3000" spc="-4" dirty="0"/>
              <a:t> </a:t>
            </a:r>
            <a:r>
              <a:rPr sz="3000" spc="-23" dirty="0"/>
              <a:t> </a:t>
            </a:r>
            <a:r>
              <a:rPr sz="3000" spc="-34" dirty="0"/>
              <a:t>TEORI</a:t>
            </a:r>
            <a:r>
              <a:rPr sz="3000" spc="-19" dirty="0"/>
              <a:t> </a:t>
            </a:r>
            <a:r>
              <a:rPr sz="3000" spc="-60" dirty="0"/>
              <a:t>MIGRASI</a:t>
            </a:r>
            <a:endParaRPr sz="3000" dirty="0"/>
          </a:p>
        </p:txBody>
      </p:sp>
      <p:sp>
        <p:nvSpPr>
          <p:cNvPr id="3" name="object 3"/>
          <p:cNvSpPr txBox="1"/>
          <p:nvPr/>
        </p:nvSpPr>
        <p:spPr>
          <a:xfrm>
            <a:off x="642730" y="1474336"/>
            <a:ext cx="8024192" cy="2003465"/>
          </a:xfrm>
          <a:prstGeom prst="rect">
            <a:avLst/>
          </a:prstGeom>
        </p:spPr>
        <p:txBody>
          <a:bodyPr vert="horz" wrap="square" lIns="0" tIns="70961" rIns="0" bIns="0" rtlCol="0">
            <a:spAutoFit/>
          </a:bodyPr>
          <a:lstStyle/>
          <a:p>
            <a:pPr marL="466725" marR="373856" indent="-457676">
              <a:lnSpc>
                <a:spcPts val="2018"/>
              </a:lnSpc>
              <a:spcBef>
                <a:spcPts val="559"/>
              </a:spcBef>
              <a:buClr>
                <a:srgbClr val="6D9FAF"/>
              </a:buClr>
              <a:buSzPct val="80357"/>
              <a:buAutoNum type="arabicPeriod"/>
              <a:tabLst>
                <a:tab pos="466725" algn="l"/>
                <a:tab pos="467201" algn="l"/>
              </a:tabLst>
            </a:pPr>
            <a:r>
              <a:rPr sz="2100" spc="-4" dirty="0">
                <a:solidFill>
                  <a:srgbClr val="FF0000"/>
                </a:solidFill>
                <a:latin typeface="Arial MT"/>
                <a:cs typeface="Arial MT"/>
              </a:rPr>
              <a:t>Migrasi</a:t>
            </a:r>
            <a:r>
              <a:rPr sz="2100" spc="4" dirty="0">
                <a:solidFill>
                  <a:srgbClr val="FF0000"/>
                </a:solidFill>
                <a:latin typeface="Arial MT"/>
                <a:cs typeface="Arial MT"/>
              </a:rPr>
              <a:t> </a:t>
            </a:r>
            <a:r>
              <a:rPr sz="2100" spc="-4" dirty="0">
                <a:solidFill>
                  <a:srgbClr val="FF0000"/>
                </a:solidFill>
                <a:latin typeface="Arial MT"/>
                <a:cs typeface="Arial MT"/>
              </a:rPr>
              <a:t>dan</a:t>
            </a:r>
            <a:r>
              <a:rPr sz="2100" dirty="0">
                <a:solidFill>
                  <a:srgbClr val="FF0000"/>
                </a:solidFill>
                <a:latin typeface="Arial MT"/>
                <a:cs typeface="Arial MT"/>
              </a:rPr>
              <a:t> jarak</a:t>
            </a:r>
            <a:r>
              <a:rPr sz="2100" spc="8" dirty="0">
                <a:solidFill>
                  <a:srgbClr val="FF0000"/>
                </a:solidFill>
                <a:latin typeface="Arial MT"/>
                <a:cs typeface="Arial MT"/>
              </a:rPr>
              <a:t> </a:t>
            </a:r>
            <a:r>
              <a:rPr sz="2100" dirty="0">
                <a:solidFill>
                  <a:srgbClr val="FF0000"/>
                </a:solidFill>
                <a:latin typeface="Arial MT"/>
                <a:cs typeface="Arial MT"/>
              </a:rPr>
              <a:t>(banyak</a:t>
            </a:r>
            <a:r>
              <a:rPr sz="2100" spc="4" dirty="0">
                <a:solidFill>
                  <a:srgbClr val="FF0000"/>
                </a:solidFill>
                <a:latin typeface="Arial MT"/>
                <a:cs typeface="Arial MT"/>
              </a:rPr>
              <a:t> </a:t>
            </a:r>
            <a:r>
              <a:rPr sz="2100" spc="-4" dirty="0">
                <a:solidFill>
                  <a:srgbClr val="FF0000"/>
                </a:solidFill>
                <a:latin typeface="Arial MT"/>
                <a:cs typeface="Arial MT"/>
              </a:rPr>
              <a:t>migran</a:t>
            </a:r>
            <a:r>
              <a:rPr sz="2100" spc="11" dirty="0">
                <a:solidFill>
                  <a:srgbClr val="FF0000"/>
                </a:solidFill>
                <a:latin typeface="Arial MT"/>
                <a:cs typeface="Arial MT"/>
              </a:rPr>
              <a:t> </a:t>
            </a:r>
            <a:r>
              <a:rPr sz="2100" spc="-4" dirty="0">
                <a:solidFill>
                  <a:srgbClr val="FF0000"/>
                </a:solidFill>
                <a:latin typeface="Arial MT"/>
                <a:cs typeface="Arial MT"/>
              </a:rPr>
              <a:t>pada </a:t>
            </a:r>
            <a:r>
              <a:rPr sz="2100" spc="-570" dirty="0">
                <a:solidFill>
                  <a:srgbClr val="FF0000"/>
                </a:solidFill>
                <a:latin typeface="Arial MT"/>
                <a:cs typeface="Arial MT"/>
              </a:rPr>
              <a:t> </a:t>
            </a:r>
            <a:r>
              <a:rPr sz="2100" dirty="0">
                <a:solidFill>
                  <a:srgbClr val="FF0000"/>
                </a:solidFill>
                <a:latin typeface="Arial MT"/>
                <a:cs typeface="Arial MT"/>
              </a:rPr>
              <a:t>jarak</a:t>
            </a:r>
            <a:r>
              <a:rPr sz="2100" spc="-8" dirty="0">
                <a:solidFill>
                  <a:srgbClr val="FF0000"/>
                </a:solidFill>
                <a:latin typeface="Arial MT"/>
                <a:cs typeface="Arial MT"/>
              </a:rPr>
              <a:t> </a:t>
            </a:r>
            <a:r>
              <a:rPr sz="2100" spc="-4" dirty="0">
                <a:solidFill>
                  <a:srgbClr val="FF0000"/>
                </a:solidFill>
                <a:latin typeface="Arial MT"/>
                <a:cs typeface="Arial MT"/>
              </a:rPr>
              <a:t>yg dekat, migran</a:t>
            </a:r>
            <a:r>
              <a:rPr sz="2100" spc="23" dirty="0">
                <a:solidFill>
                  <a:srgbClr val="FF0000"/>
                </a:solidFill>
                <a:latin typeface="Arial MT"/>
                <a:cs typeface="Arial MT"/>
              </a:rPr>
              <a:t> </a:t>
            </a:r>
            <a:r>
              <a:rPr sz="2100" dirty="0">
                <a:solidFill>
                  <a:srgbClr val="FF0000"/>
                </a:solidFill>
                <a:latin typeface="Arial MT"/>
                <a:cs typeface="Arial MT"/>
              </a:rPr>
              <a:t>jarak</a:t>
            </a:r>
            <a:r>
              <a:rPr sz="2100" spc="-4" dirty="0">
                <a:solidFill>
                  <a:srgbClr val="FF0000"/>
                </a:solidFill>
                <a:latin typeface="Arial MT"/>
                <a:cs typeface="Arial MT"/>
              </a:rPr>
              <a:t> jauh</a:t>
            </a:r>
            <a:r>
              <a:rPr sz="2100" spc="11" dirty="0">
                <a:solidFill>
                  <a:srgbClr val="FF0000"/>
                </a:solidFill>
                <a:latin typeface="Arial MT"/>
                <a:cs typeface="Arial MT"/>
              </a:rPr>
              <a:t> </a:t>
            </a:r>
            <a:r>
              <a:rPr sz="2100" spc="-4" dirty="0">
                <a:solidFill>
                  <a:srgbClr val="FF0000"/>
                </a:solidFill>
                <a:latin typeface="Arial MT"/>
                <a:cs typeface="Arial MT"/>
              </a:rPr>
              <a:t>lebih </a:t>
            </a:r>
            <a:r>
              <a:rPr sz="2100" dirty="0">
                <a:solidFill>
                  <a:srgbClr val="FF0000"/>
                </a:solidFill>
                <a:latin typeface="Arial MT"/>
                <a:cs typeface="Arial MT"/>
              </a:rPr>
              <a:t> </a:t>
            </a:r>
            <a:r>
              <a:rPr sz="2100" spc="-4" dirty="0">
                <a:solidFill>
                  <a:srgbClr val="FF0000"/>
                </a:solidFill>
                <a:latin typeface="Arial MT"/>
                <a:cs typeface="Arial MT"/>
              </a:rPr>
              <a:t>banyak ke pusat</a:t>
            </a:r>
            <a:r>
              <a:rPr sz="2100" dirty="0">
                <a:solidFill>
                  <a:srgbClr val="FF0000"/>
                </a:solidFill>
                <a:latin typeface="Arial MT"/>
                <a:cs typeface="Arial MT"/>
              </a:rPr>
              <a:t> </a:t>
            </a:r>
            <a:r>
              <a:rPr sz="2100" spc="-4" dirty="0">
                <a:solidFill>
                  <a:srgbClr val="FF0000"/>
                </a:solidFill>
                <a:latin typeface="Arial MT"/>
                <a:cs typeface="Arial MT"/>
              </a:rPr>
              <a:t>perdagangan</a:t>
            </a:r>
            <a:r>
              <a:rPr sz="2100" spc="11" dirty="0">
                <a:solidFill>
                  <a:srgbClr val="FF0000"/>
                </a:solidFill>
                <a:latin typeface="Arial MT"/>
                <a:cs typeface="Arial MT"/>
              </a:rPr>
              <a:t> </a:t>
            </a:r>
            <a:r>
              <a:rPr sz="2100" spc="-4" dirty="0">
                <a:solidFill>
                  <a:srgbClr val="FF0000"/>
                </a:solidFill>
                <a:latin typeface="Arial MT"/>
                <a:cs typeface="Arial MT"/>
              </a:rPr>
              <a:t>dan </a:t>
            </a:r>
            <a:r>
              <a:rPr sz="2100" dirty="0">
                <a:solidFill>
                  <a:srgbClr val="FF0000"/>
                </a:solidFill>
                <a:latin typeface="Arial MT"/>
                <a:cs typeface="Arial MT"/>
              </a:rPr>
              <a:t> </a:t>
            </a:r>
            <a:r>
              <a:rPr sz="2100" spc="-4" dirty="0">
                <a:solidFill>
                  <a:srgbClr val="FF0000"/>
                </a:solidFill>
                <a:latin typeface="Arial MT"/>
                <a:cs typeface="Arial MT"/>
              </a:rPr>
              <a:t>industri)</a:t>
            </a:r>
            <a:endParaRPr sz="2100" dirty="0">
              <a:solidFill>
                <a:srgbClr val="FF0000"/>
              </a:solidFill>
              <a:latin typeface="Arial MT"/>
              <a:cs typeface="Arial MT"/>
            </a:endParaRPr>
          </a:p>
          <a:p>
            <a:pPr marL="466725" marR="3810" indent="-457676">
              <a:lnSpc>
                <a:spcPct val="80000"/>
              </a:lnSpc>
              <a:spcBef>
                <a:spcPts val="518"/>
              </a:spcBef>
              <a:buClr>
                <a:srgbClr val="6D9FAF"/>
              </a:buClr>
              <a:buSzPct val="80357"/>
              <a:buAutoNum type="arabicPeriod"/>
              <a:tabLst>
                <a:tab pos="466725" algn="l"/>
                <a:tab pos="467201" algn="l"/>
              </a:tabLst>
            </a:pPr>
            <a:r>
              <a:rPr sz="2100" spc="-4" dirty="0">
                <a:solidFill>
                  <a:srgbClr val="FF0000"/>
                </a:solidFill>
                <a:latin typeface="Arial MT"/>
                <a:cs typeface="Arial MT"/>
              </a:rPr>
              <a:t>Migrasi </a:t>
            </a:r>
            <a:r>
              <a:rPr sz="2100" dirty="0">
                <a:solidFill>
                  <a:srgbClr val="FF0000"/>
                </a:solidFill>
                <a:latin typeface="Arial MT"/>
                <a:cs typeface="Arial MT"/>
              </a:rPr>
              <a:t>bertahap (adanya</a:t>
            </a:r>
            <a:r>
              <a:rPr sz="2100" spc="4" dirty="0">
                <a:solidFill>
                  <a:srgbClr val="FF0000"/>
                </a:solidFill>
                <a:latin typeface="Arial MT"/>
                <a:cs typeface="Arial MT"/>
              </a:rPr>
              <a:t> </a:t>
            </a:r>
            <a:r>
              <a:rPr sz="2100" dirty="0">
                <a:solidFill>
                  <a:srgbClr val="FF0000"/>
                </a:solidFill>
                <a:latin typeface="Arial MT"/>
                <a:cs typeface="Arial MT"/>
              </a:rPr>
              <a:t>arus</a:t>
            </a:r>
            <a:r>
              <a:rPr sz="2100" spc="-4" dirty="0">
                <a:solidFill>
                  <a:srgbClr val="FF0000"/>
                </a:solidFill>
                <a:latin typeface="Arial MT"/>
                <a:cs typeface="Arial MT"/>
              </a:rPr>
              <a:t> </a:t>
            </a:r>
            <a:r>
              <a:rPr sz="2100" dirty="0">
                <a:solidFill>
                  <a:srgbClr val="FF0000"/>
                </a:solidFill>
                <a:latin typeface="Arial MT"/>
                <a:cs typeface="Arial MT"/>
              </a:rPr>
              <a:t>migrasi </a:t>
            </a:r>
            <a:r>
              <a:rPr sz="2100" spc="4" dirty="0">
                <a:solidFill>
                  <a:srgbClr val="FF0000"/>
                </a:solidFill>
                <a:latin typeface="Arial MT"/>
                <a:cs typeface="Arial MT"/>
              </a:rPr>
              <a:t> </a:t>
            </a:r>
            <a:r>
              <a:rPr sz="2100" spc="-4" dirty="0">
                <a:solidFill>
                  <a:srgbClr val="FF0000"/>
                </a:solidFill>
                <a:latin typeface="Arial MT"/>
                <a:cs typeface="Arial MT"/>
              </a:rPr>
              <a:t>yang </a:t>
            </a:r>
            <a:r>
              <a:rPr sz="2100" dirty="0">
                <a:solidFill>
                  <a:srgbClr val="FF0000"/>
                </a:solidFill>
                <a:latin typeface="Arial MT"/>
                <a:cs typeface="Arial MT"/>
              </a:rPr>
              <a:t>terarah, adanya migrasi </a:t>
            </a:r>
            <a:r>
              <a:rPr sz="2100" spc="-4" dirty="0">
                <a:solidFill>
                  <a:srgbClr val="FF0000"/>
                </a:solidFill>
                <a:latin typeface="Arial MT"/>
                <a:cs typeface="Arial MT"/>
              </a:rPr>
              <a:t>dari desa </a:t>
            </a:r>
            <a:r>
              <a:rPr sz="2100" dirty="0">
                <a:solidFill>
                  <a:srgbClr val="FF0000"/>
                </a:solidFill>
                <a:latin typeface="Arial MT"/>
                <a:cs typeface="Arial MT"/>
              </a:rPr>
              <a:t>ke </a:t>
            </a:r>
            <a:r>
              <a:rPr sz="2100" spc="-574" dirty="0">
                <a:solidFill>
                  <a:srgbClr val="FF0000"/>
                </a:solidFill>
                <a:latin typeface="Arial MT"/>
                <a:cs typeface="Arial MT"/>
              </a:rPr>
              <a:t> </a:t>
            </a:r>
            <a:r>
              <a:rPr sz="2100" spc="-4" dirty="0">
                <a:solidFill>
                  <a:srgbClr val="FF0000"/>
                </a:solidFill>
                <a:latin typeface="Arial MT"/>
                <a:cs typeface="Arial MT"/>
              </a:rPr>
              <a:t>kota</a:t>
            </a:r>
            <a:r>
              <a:rPr sz="2100" spc="-15" dirty="0">
                <a:solidFill>
                  <a:srgbClr val="FF0000"/>
                </a:solidFill>
                <a:latin typeface="Arial MT"/>
                <a:cs typeface="Arial MT"/>
              </a:rPr>
              <a:t> </a:t>
            </a:r>
            <a:r>
              <a:rPr sz="2100" dirty="0">
                <a:solidFill>
                  <a:srgbClr val="FF0000"/>
                </a:solidFill>
                <a:latin typeface="Arial MT"/>
                <a:cs typeface="Arial MT"/>
              </a:rPr>
              <a:t>kecil</a:t>
            </a:r>
            <a:r>
              <a:rPr sz="2100" spc="-4" dirty="0">
                <a:solidFill>
                  <a:srgbClr val="FF0000"/>
                </a:solidFill>
                <a:latin typeface="Arial MT"/>
                <a:cs typeface="Arial MT"/>
              </a:rPr>
              <a:t> dan</a:t>
            </a:r>
            <a:r>
              <a:rPr sz="2100" dirty="0">
                <a:solidFill>
                  <a:srgbClr val="FF0000"/>
                </a:solidFill>
                <a:latin typeface="Arial MT"/>
                <a:cs typeface="Arial MT"/>
              </a:rPr>
              <a:t> ke</a:t>
            </a:r>
            <a:r>
              <a:rPr sz="2100" spc="-4" dirty="0">
                <a:solidFill>
                  <a:srgbClr val="FF0000"/>
                </a:solidFill>
                <a:latin typeface="Arial MT"/>
                <a:cs typeface="Arial MT"/>
              </a:rPr>
              <a:t> kota </a:t>
            </a:r>
            <a:r>
              <a:rPr sz="2100" dirty="0">
                <a:solidFill>
                  <a:srgbClr val="FF0000"/>
                </a:solidFill>
                <a:latin typeface="Arial MT"/>
                <a:cs typeface="Arial MT"/>
              </a:rPr>
              <a:t>besar)</a:t>
            </a:r>
          </a:p>
          <a:p>
            <a:pPr marL="466725" marR="301943" indent="-457676">
              <a:lnSpc>
                <a:spcPct val="80000"/>
              </a:lnSpc>
              <a:spcBef>
                <a:spcPts val="503"/>
              </a:spcBef>
              <a:buClr>
                <a:srgbClr val="6D9FAF"/>
              </a:buClr>
              <a:buSzPct val="80357"/>
              <a:buAutoNum type="arabicPeriod"/>
              <a:tabLst>
                <a:tab pos="466725" algn="l"/>
                <a:tab pos="467201" algn="l"/>
              </a:tabLst>
            </a:pPr>
            <a:r>
              <a:rPr sz="2100" spc="-4" dirty="0">
                <a:solidFill>
                  <a:srgbClr val="FF0000"/>
                </a:solidFill>
                <a:latin typeface="Arial MT"/>
                <a:cs typeface="Arial MT"/>
              </a:rPr>
              <a:t>Arus</a:t>
            </a:r>
            <a:r>
              <a:rPr sz="2100" spc="-8" dirty="0">
                <a:solidFill>
                  <a:srgbClr val="FF0000"/>
                </a:solidFill>
                <a:latin typeface="Arial MT"/>
                <a:cs typeface="Arial MT"/>
              </a:rPr>
              <a:t> </a:t>
            </a:r>
            <a:r>
              <a:rPr sz="2100" spc="-4" dirty="0">
                <a:solidFill>
                  <a:srgbClr val="FF0000"/>
                </a:solidFill>
                <a:latin typeface="Arial MT"/>
                <a:cs typeface="Arial MT"/>
              </a:rPr>
              <a:t>dan </a:t>
            </a:r>
            <a:r>
              <a:rPr sz="2100" dirty="0">
                <a:solidFill>
                  <a:srgbClr val="FF0000"/>
                </a:solidFill>
                <a:latin typeface="Arial MT"/>
                <a:cs typeface="Arial MT"/>
              </a:rPr>
              <a:t>arus</a:t>
            </a:r>
            <a:r>
              <a:rPr sz="2100" spc="-4" dirty="0">
                <a:solidFill>
                  <a:srgbClr val="FF0000"/>
                </a:solidFill>
                <a:latin typeface="Arial MT"/>
                <a:cs typeface="Arial MT"/>
              </a:rPr>
              <a:t> </a:t>
            </a:r>
            <a:r>
              <a:rPr sz="2100" dirty="0">
                <a:solidFill>
                  <a:srgbClr val="FF0000"/>
                </a:solidFill>
                <a:latin typeface="Arial MT"/>
                <a:cs typeface="Arial MT"/>
              </a:rPr>
              <a:t>balik</a:t>
            </a:r>
            <a:r>
              <a:rPr sz="2100" spc="-4" dirty="0">
                <a:solidFill>
                  <a:srgbClr val="FF0000"/>
                </a:solidFill>
                <a:latin typeface="Arial MT"/>
                <a:cs typeface="Arial MT"/>
              </a:rPr>
              <a:t> </a:t>
            </a:r>
            <a:r>
              <a:rPr sz="2100" dirty="0">
                <a:solidFill>
                  <a:srgbClr val="FF0000"/>
                </a:solidFill>
                <a:latin typeface="Arial MT"/>
                <a:cs typeface="Arial MT"/>
              </a:rPr>
              <a:t>(setiap</a:t>
            </a:r>
            <a:r>
              <a:rPr sz="2100" spc="-8" dirty="0">
                <a:solidFill>
                  <a:srgbClr val="FF0000"/>
                </a:solidFill>
                <a:latin typeface="Arial MT"/>
                <a:cs typeface="Arial MT"/>
              </a:rPr>
              <a:t> </a:t>
            </a:r>
            <a:r>
              <a:rPr sz="2100" dirty="0">
                <a:solidFill>
                  <a:srgbClr val="FF0000"/>
                </a:solidFill>
                <a:latin typeface="Arial MT"/>
                <a:cs typeface="Arial MT"/>
              </a:rPr>
              <a:t>arus</a:t>
            </a:r>
            <a:r>
              <a:rPr sz="2100" spc="-8" dirty="0">
                <a:solidFill>
                  <a:srgbClr val="FF0000"/>
                </a:solidFill>
                <a:latin typeface="Arial MT"/>
                <a:cs typeface="Arial MT"/>
              </a:rPr>
              <a:t> </a:t>
            </a:r>
            <a:r>
              <a:rPr sz="2100" dirty="0">
                <a:solidFill>
                  <a:srgbClr val="FF0000"/>
                </a:solidFill>
                <a:latin typeface="Arial MT"/>
                <a:cs typeface="Arial MT"/>
              </a:rPr>
              <a:t>migrasi </a:t>
            </a:r>
            <a:r>
              <a:rPr sz="2100" spc="-574" dirty="0">
                <a:solidFill>
                  <a:srgbClr val="FF0000"/>
                </a:solidFill>
                <a:latin typeface="Arial MT"/>
                <a:cs typeface="Arial MT"/>
              </a:rPr>
              <a:t> </a:t>
            </a:r>
            <a:r>
              <a:rPr sz="2100" spc="-4" dirty="0">
                <a:solidFill>
                  <a:srgbClr val="FF0000"/>
                </a:solidFill>
                <a:latin typeface="Arial MT"/>
                <a:cs typeface="Arial MT"/>
              </a:rPr>
              <a:t>utama</a:t>
            </a:r>
            <a:r>
              <a:rPr sz="2100" spc="-8" dirty="0">
                <a:solidFill>
                  <a:srgbClr val="FF0000"/>
                </a:solidFill>
                <a:latin typeface="Arial MT"/>
                <a:cs typeface="Arial MT"/>
              </a:rPr>
              <a:t> </a:t>
            </a:r>
            <a:r>
              <a:rPr sz="2100" spc="-4" dirty="0">
                <a:solidFill>
                  <a:srgbClr val="FF0000"/>
                </a:solidFill>
                <a:latin typeface="Arial MT"/>
                <a:cs typeface="Arial MT"/>
              </a:rPr>
              <a:t>menimbulkan</a:t>
            </a:r>
            <a:r>
              <a:rPr sz="2100" spc="23" dirty="0">
                <a:solidFill>
                  <a:srgbClr val="FF0000"/>
                </a:solidFill>
                <a:latin typeface="Arial MT"/>
                <a:cs typeface="Arial MT"/>
              </a:rPr>
              <a:t> </a:t>
            </a:r>
            <a:r>
              <a:rPr sz="2100" spc="-4" dirty="0">
                <a:solidFill>
                  <a:srgbClr val="FF0000"/>
                </a:solidFill>
                <a:latin typeface="Arial MT"/>
                <a:cs typeface="Arial MT"/>
              </a:rPr>
              <a:t>arus</a:t>
            </a:r>
            <a:r>
              <a:rPr sz="2100" spc="4" dirty="0">
                <a:solidFill>
                  <a:srgbClr val="FF0000"/>
                </a:solidFill>
                <a:latin typeface="Arial MT"/>
                <a:cs typeface="Arial MT"/>
              </a:rPr>
              <a:t> </a:t>
            </a:r>
            <a:r>
              <a:rPr sz="2100" dirty="0">
                <a:solidFill>
                  <a:srgbClr val="FF0000"/>
                </a:solidFill>
                <a:latin typeface="Arial MT"/>
                <a:cs typeface="Arial MT"/>
              </a:rPr>
              <a:t>balik </a:t>
            </a:r>
            <a:r>
              <a:rPr sz="2100" spc="4" dirty="0">
                <a:solidFill>
                  <a:srgbClr val="FF0000"/>
                </a:solidFill>
                <a:latin typeface="Arial MT"/>
                <a:cs typeface="Arial MT"/>
              </a:rPr>
              <a:t> </a:t>
            </a:r>
            <a:r>
              <a:rPr sz="2100" dirty="0">
                <a:solidFill>
                  <a:srgbClr val="FF0000"/>
                </a:solidFill>
                <a:latin typeface="Arial MT"/>
                <a:cs typeface="Arial MT"/>
              </a:rPr>
              <a:t>penggantiannya)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791301" cy="470802"/>
          </a:xfrm>
          <a:prstGeom prst="rect">
            <a:avLst/>
          </a:prstGeom>
        </p:spPr>
        <p:txBody>
          <a:bodyPr vert="horz" wrap="square" lIns="0" tIns="9049" rIns="0" bIns="0" rtlCol="0" anchor="t">
            <a:spAutoFit/>
          </a:bodyPr>
          <a:lstStyle/>
          <a:p>
            <a:pPr marL="9525">
              <a:lnSpc>
                <a:spcPct val="100000"/>
              </a:lnSpc>
              <a:spcBef>
                <a:spcPts val="71"/>
              </a:spcBef>
            </a:pPr>
            <a:r>
              <a:rPr sz="3000" spc="-4" dirty="0"/>
              <a:t>7</a:t>
            </a:r>
            <a:r>
              <a:rPr sz="3000" spc="-23" dirty="0"/>
              <a:t> </a:t>
            </a:r>
            <a:r>
              <a:rPr sz="3000" spc="-34" dirty="0"/>
              <a:t>TEORI</a:t>
            </a:r>
            <a:r>
              <a:rPr sz="3000" spc="-19" dirty="0"/>
              <a:t> </a:t>
            </a:r>
            <a:r>
              <a:rPr sz="3000" spc="-60" dirty="0"/>
              <a:t>MIGRASI</a:t>
            </a:r>
            <a:endParaRPr sz="3000"/>
          </a:p>
        </p:txBody>
      </p:sp>
      <p:sp>
        <p:nvSpPr>
          <p:cNvPr id="3" name="object 3"/>
          <p:cNvSpPr txBox="1"/>
          <p:nvPr/>
        </p:nvSpPr>
        <p:spPr>
          <a:xfrm>
            <a:off x="443948" y="1538345"/>
            <a:ext cx="7931425" cy="2598147"/>
          </a:xfrm>
          <a:prstGeom prst="rect">
            <a:avLst/>
          </a:prstGeom>
        </p:spPr>
        <p:txBody>
          <a:bodyPr vert="horz" wrap="square" lIns="0" tIns="45720" rIns="0" bIns="0" rtlCol="0">
            <a:spAutoFit/>
          </a:bodyPr>
          <a:lstStyle/>
          <a:p>
            <a:pPr marL="466725" marR="150971" indent="-457676">
              <a:lnSpc>
                <a:spcPts val="2265"/>
              </a:lnSpc>
              <a:spcBef>
                <a:spcPts val="360"/>
              </a:spcBef>
              <a:buClr>
                <a:srgbClr val="6D9FAF"/>
              </a:buClr>
              <a:buSzPct val="80357"/>
              <a:buAutoNum type="arabicPeriod" startAt="4"/>
              <a:tabLst>
                <a:tab pos="466725" algn="l"/>
                <a:tab pos="467201" algn="l"/>
              </a:tabLst>
            </a:pPr>
            <a:r>
              <a:rPr sz="2100" spc="-4" dirty="0">
                <a:solidFill>
                  <a:srgbClr val="FF0000"/>
                </a:solidFill>
                <a:latin typeface="Arial MT"/>
                <a:cs typeface="Arial MT"/>
              </a:rPr>
              <a:t>Perbedaan </a:t>
            </a:r>
            <a:r>
              <a:rPr sz="2100" dirty="0">
                <a:solidFill>
                  <a:srgbClr val="FF0000"/>
                </a:solidFill>
                <a:latin typeface="Arial MT"/>
                <a:cs typeface="Arial MT"/>
              </a:rPr>
              <a:t>antara</a:t>
            </a:r>
            <a:r>
              <a:rPr sz="2100" spc="8" dirty="0">
                <a:solidFill>
                  <a:srgbClr val="FF0000"/>
                </a:solidFill>
                <a:latin typeface="Arial MT"/>
                <a:cs typeface="Arial MT"/>
              </a:rPr>
              <a:t> </a:t>
            </a:r>
            <a:r>
              <a:rPr sz="2100" dirty="0">
                <a:solidFill>
                  <a:srgbClr val="FF0000"/>
                </a:solidFill>
                <a:latin typeface="Arial MT"/>
                <a:cs typeface="Arial MT"/>
              </a:rPr>
              <a:t>desa </a:t>
            </a:r>
            <a:r>
              <a:rPr sz="2100" spc="-4" dirty="0">
                <a:solidFill>
                  <a:srgbClr val="FF0000"/>
                </a:solidFill>
                <a:latin typeface="Arial MT"/>
                <a:cs typeface="Arial MT"/>
              </a:rPr>
              <a:t>dan</a:t>
            </a:r>
            <a:r>
              <a:rPr sz="2100" spc="8" dirty="0">
                <a:solidFill>
                  <a:srgbClr val="FF0000"/>
                </a:solidFill>
                <a:latin typeface="Arial MT"/>
                <a:cs typeface="Arial MT"/>
              </a:rPr>
              <a:t> </a:t>
            </a:r>
            <a:r>
              <a:rPr sz="2100" dirty="0">
                <a:solidFill>
                  <a:srgbClr val="FF0000"/>
                </a:solidFill>
                <a:latin typeface="Arial MT"/>
                <a:cs typeface="Arial MT"/>
              </a:rPr>
              <a:t>kota </a:t>
            </a:r>
            <a:r>
              <a:rPr sz="2100" spc="4" dirty="0">
                <a:solidFill>
                  <a:srgbClr val="FF0000"/>
                </a:solidFill>
                <a:latin typeface="Arial MT"/>
                <a:cs typeface="Arial MT"/>
              </a:rPr>
              <a:t> </a:t>
            </a:r>
            <a:r>
              <a:rPr sz="2100" spc="-4" dirty="0">
                <a:solidFill>
                  <a:srgbClr val="FF0000"/>
                </a:solidFill>
                <a:latin typeface="Arial MT"/>
                <a:cs typeface="Arial MT"/>
              </a:rPr>
              <a:t>mengenani</a:t>
            </a:r>
            <a:r>
              <a:rPr sz="2100" spc="23" dirty="0">
                <a:solidFill>
                  <a:srgbClr val="FF0000"/>
                </a:solidFill>
                <a:latin typeface="Arial MT"/>
                <a:cs typeface="Arial MT"/>
              </a:rPr>
              <a:t> </a:t>
            </a:r>
            <a:r>
              <a:rPr sz="2100" spc="-4" dirty="0">
                <a:solidFill>
                  <a:srgbClr val="FF0000"/>
                </a:solidFill>
                <a:latin typeface="Arial MT"/>
                <a:cs typeface="Arial MT"/>
              </a:rPr>
              <a:t>kecendrungan</a:t>
            </a:r>
            <a:r>
              <a:rPr sz="2100" spc="23" dirty="0">
                <a:solidFill>
                  <a:srgbClr val="FF0000"/>
                </a:solidFill>
                <a:latin typeface="Arial MT"/>
                <a:cs typeface="Arial MT"/>
              </a:rPr>
              <a:t> </a:t>
            </a:r>
            <a:r>
              <a:rPr sz="2100" spc="-4" dirty="0">
                <a:solidFill>
                  <a:srgbClr val="FF0000"/>
                </a:solidFill>
                <a:latin typeface="Arial MT"/>
                <a:cs typeface="Arial MT"/>
              </a:rPr>
              <a:t>melakukan </a:t>
            </a:r>
            <a:r>
              <a:rPr sz="2100" spc="-570" dirty="0">
                <a:solidFill>
                  <a:srgbClr val="FF0000"/>
                </a:solidFill>
                <a:latin typeface="Arial MT"/>
                <a:cs typeface="Arial MT"/>
              </a:rPr>
              <a:t> </a:t>
            </a:r>
            <a:r>
              <a:rPr sz="2100" spc="-4" dirty="0">
                <a:solidFill>
                  <a:srgbClr val="FF0000"/>
                </a:solidFill>
                <a:latin typeface="Arial MT"/>
                <a:cs typeface="Arial MT"/>
              </a:rPr>
              <a:t>migrasi</a:t>
            </a:r>
            <a:r>
              <a:rPr sz="2100" spc="-8" dirty="0">
                <a:solidFill>
                  <a:srgbClr val="FF0000"/>
                </a:solidFill>
                <a:latin typeface="Arial MT"/>
                <a:cs typeface="Arial MT"/>
              </a:rPr>
              <a:t> </a:t>
            </a:r>
            <a:r>
              <a:rPr sz="2100" spc="-4" dirty="0">
                <a:solidFill>
                  <a:srgbClr val="FF0000"/>
                </a:solidFill>
                <a:latin typeface="Arial MT"/>
                <a:cs typeface="Arial MT"/>
              </a:rPr>
              <a:t>(di</a:t>
            </a:r>
            <a:r>
              <a:rPr sz="2100" spc="4" dirty="0">
                <a:solidFill>
                  <a:srgbClr val="FF0000"/>
                </a:solidFill>
                <a:latin typeface="Arial MT"/>
                <a:cs typeface="Arial MT"/>
              </a:rPr>
              <a:t> </a:t>
            </a:r>
            <a:r>
              <a:rPr sz="2100" dirty="0">
                <a:solidFill>
                  <a:srgbClr val="FF0000"/>
                </a:solidFill>
                <a:latin typeface="Arial MT"/>
                <a:cs typeface="Arial MT"/>
              </a:rPr>
              <a:t>desa </a:t>
            </a:r>
            <a:r>
              <a:rPr sz="2100" spc="-4" dirty="0">
                <a:solidFill>
                  <a:srgbClr val="FF0000"/>
                </a:solidFill>
                <a:latin typeface="Arial MT"/>
                <a:cs typeface="Arial MT"/>
              </a:rPr>
              <a:t>&gt; </a:t>
            </a:r>
            <a:r>
              <a:rPr sz="2100" dirty="0">
                <a:solidFill>
                  <a:srgbClr val="FF0000"/>
                </a:solidFill>
                <a:latin typeface="Arial MT"/>
                <a:cs typeface="Arial MT"/>
              </a:rPr>
              <a:t>di</a:t>
            </a:r>
            <a:r>
              <a:rPr sz="2100" spc="-4" dirty="0">
                <a:solidFill>
                  <a:srgbClr val="FF0000"/>
                </a:solidFill>
                <a:latin typeface="Arial MT"/>
                <a:cs typeface="Arial MT"/>
              </a:rPr>
              <a:t> </a:t>
            </a:r>
            <a:r>
              <a:rPr sz="2100" dirty="0">
                <a:solidFill>
                  <a:srgbClr val="FF0000"/>
                </a:solidFill>
                <a:latin typeface="Arial MT"/>
                <a:cs typeface="Arial MT"/>
              </a:rPr>
              <a:t>kota)</a:t>
            </a:r>
          </a:p>
          <a:p>
            <a:pPr marL="466725" marR="161925" indent="-457676">
              <a:lnSpc>
                <a:spcPts val="2265"/>
              </a:lnSpc>
              <a:spcBef>
                <a:spcPts val="514"/>
              </a:spcBef>
              <a:buClr>
                <a:srgbClr val="6D9FAF"/>
              </a:buClr>
              <a:buSzPct val="80357"/>
              <a:buAutoNum type="arabicPeriod" startAt="4"/>
              <a:tabLst>
                <a:tab pos="466725" algn="l"/>
                <a:tab pos="467201" algn="l"/>
              </a:tabLst>
            </a:pPr>
            <a:r>
              <a:rPr sz="2100" spc="-15" dirty="0">
                <a:solidFill>
                  <a:srgbClr val="FF0000"/>
                </a:solidFill>
                <a:latin typeface="Arial MT"/>
                <a:cs typeface="Arial MT"/>
              </a:rPr>
              <a:t>Wanita</a:t>
            </a:r>
            <a:r>
              <a:rPr sz="2100" spc="-8" dirty="0">
                <a:solidFill>
                  <a:srgbClr val="FF0000"/>
                </a:solidFill>
                <a:latin typeface="Arial MT"/>
                <a:cs typeface="Arial MT"/>
              </a:rPr>
              <a:t> </a:t>
            </a:r>
            <a:r>
              <a:rPr sz="2100" dirty="0">
                <a:solidFill>
                  <a:srgbClr val="FF0000"/>
                </a:solidFill>
                <a:latin typeface="Arial MT"/>
                <a:cs typeface="Arial MT"/>
              </a:rPr>
              <a:t>melakukan</a:t>
            </a:r>
            <a:r>
              <a:rPr sz="2100" spc="4" dirty="0">
                <a:solidFill>
                  <a:srgbClr val="FF0000"/>
                </a:solidFill>
                <a:latin typeface="Arial MT"/>
                <a:cs typeface="Arial MT"/>
              </a:rPr>
              <a:t> </a:t>
            </a:r>
            <a:r>
              <a:rPr sz="2100" spc="-4" dirty="0">
                <a:solidFill>
                  <a:srgbClr val="FF0000"/>
                </a:solidFill>
                <a:latin typeface="Arial MT"/>
                <a:cs typeface="Arial MT"/>
              </a:rPr>
              <a:t>migrasi</a:t>
            </a:r>
            <a:r>
              <a:rPr sz="2100" spc="8" dirty="0">
                <a:solidFill>
                  <a:srgbClr val="FF0000"/>
                </a:solidFill>
                <a:latin typeface="Arial MT"/>
                <a:cs typeface="Arial MT"/>
              </a:rPr>
              <a:t> </a:t>
            </a:r>
            <a:r>
              <a:rPr sz="2100" spc="-4" dirty="0">
                <a:solidFill>
                  <a:srgbClr val="FF0000"/>
                </a:solidFill>
                <a:latin typeface="Arial MT"/>
                <a:cs typeface="Arial MT"/>
              </a:rPr>
              <a:t>pada</a:t>
            </a:r>
            <a:r>
              <a:rPr sz="2100" spc="-8" dirty="0">
                <a:solidFill>
                  <a:srgbClr val="FF0000"/>
                </a:solidFill>
                <a:latin typeface="Arial MT"/>
                <a:cs typeface="Arial MT"/>
              </a:rPr>
              <a:t> </a:t>
            </a:r>
            <a:r>
              <a:rPr sz="2100" dirty="0">
                <a:solidFill>
                  <a:srgbClr val="FF0000"/>
                </a:solidFill>
                <a:latin typeface="Arial MT"/>
                <a:cs typeface="Arial MT"/>
              </a:rPr>
              <a:t>jarak </a:t>
            </a:r>
            <a:r>
              <a:rPr sz="2100" spc="-574" dirty="0">
                <a:solidFill>
                  <a:srgbClr val="FF0000"/>
                </a:solidFill>
                <a:latin typeface="Arial MT"/>
                <a:cs typeface="Arial MT"/>
              </a:rPr>
              <a:t> </a:t>
            </a:r>
            <a:r>
              <a:rPr sz="2100" spc="-4" dirty="0">
                <a:solidFill>
                  <a:srgbClr val="FF0000"/>
                </a:solidFill>
                <a:latin typeface="Arial MT"/>
                <a:cs typeface="Arial MT"/>
              </a:rPr>
              <a:t>yang</a:t>
            </a:r>
            <a:r>
              <a:rPr sz="2100" spc="-8" dirty="0">
                <a:solidFill>
                  <a:srgbClr val="FF0000"/>
                </a:solidFill>
                <a:latin typeface="Arial MT"/>
                <a:cs typeface="Arial MT"/>
              </a:rPr>
              <a:t> </a:t>
            </a:r>
            <a:r>
              <a:rPr sz="2100" spc="-4" dirty="0">
                <a:solidFill>
                  <a:srgbClr val="FF0000"/>
                </a:solidFill>
                <a:latin typeface="Arial MT"/>
                <a:cs typeface="Arial MT"/>
              </a:rPr>
              <a:t>dekat dibanding</a:t>
            </a:r>
            <a:r>
              <a:rPr sz="2100" spc="19" dirty="0">
                <a:solidFill>
                  <a:srgbClr val="FF0000"/>
                </a:solidFill>
                <a:latin typeface="Arial MT"/>
                <a:cs typeface="Arial MT"/>
              </a:rPr>
              <a:t> </a:t>
            </a:r>
            <a:r>
              <a:rPr sz="2100" dirty="0">
                <a:solidFill>
                  <a:srgbClr val="FF0000"/>
                </a:solidFill>
                <a:latin typeface="Arial MT"/>
                <a:cs typeface="Arial MT"/>
              </a:rPr>
              <a:t>pria.</a:t>
            </a:r>
          </a:p>
          <a:p>
            <a:pPr marL="466725" marR="3810" indent="-457676">
              <a:lnSpc>
                <a:spcPts val="2273"/>
              </a:lnSpc>
              <a:spcBef>
                <a:spcPts val="506"/>
              </a:spcBef>
              <a:buClr>
                <a:srgbClr val="6D9FAF"/>
              </a:buClr>
              <a:buSzPct val="80357"/>
              <a:buAutoNum type="arabicPeriod" startAt="4"/>
              <a:tabLst>
                <a:tab pos="466725" algn="l"/>
                <a:tab pos="467201" algn="l"/>
              </a:tabLst>
            </a:pPr>
            <a:r>
              <a:rPr sz="2100" spc="-30" dirty="0">
                <a:solidFill>
                  <a:srgbClr val="FF0000"/>
                </a:solidFill>
                <a:latin typeface="Arial MT"/>
                <a:cs typeface="Arial MT"/>
              </a:rPr>
              <a:t>Teknologi</a:t>
            </a:r>
            <a:r>
              <a:rPr sz="2100" dirty="0">
                <a:solidFill>
                  <a:srgbClr val="FF0000"/>
                </a:solidFill>
                <a:latin typeface="Arial MT"/>
                <a:cs typeface="Arial MT"/>
              </a:rPr>
              <a:t> dan</a:t>
            </a:r>
            <a:r>
              <a:rPr sz="2100" spc="11" dirty="0">
                <a:solidFill>
                  <a:srgbClr val="FF0000"/>
                </a:solidFill>
                <a:latin typeface="Arial MT"/>
                <a:cs typeface="Arial MT"/>
              </a:rPr>
              <a:t> </a:t>
            </a:r>
            <a:r>
              <a:rPr sz="2100" spc="-4" dirty="0">
                <a:solidFill>
                  <a:srgbClr val="FF0000"/>
                </a:solidFill>
                <a:latin typeface="Arial MT"/>
                <a:cs typeface="Arial MT"/>
              </a:rPr>
              <a:t>migrasi</a:t>
            </a:r>
            <a:r>
              <a:rPr sz="2100" spc="-8" dirty="0">
                <a:solidFill>
                  <a:srgbClr val="FF0000"/>
                </a:solidFill>
                <a:latin typeface="Arial MT"/>
                <a:cs typeface="Arial MT"/>
              </a:rPr>
              <a:t> </a:t>
            </a:r>
            <a:r>
              <a:rPr sz="2100" dirty="0">
                <a:solidFill>
                  <a:srgbClr val="FF0000"/>
                </a:solidFill>
                <a:latin typeface="Arial MT"/>
                <a:cs typeface="Arial MT"/>
              </a:rPr>
              <a:t>(teknologi </a:t>
            </a:r>
            <a:r>
              <a:rPr sz="2100" spc="4" dirty="0">
                <a:solidFill>
                  <a:srgbClr val="FF0000"/>
                </a:solidFill>
                <a:latin typeface="Arial MT"/>
                <a:cs typeface="Arial MT"/>
              </a:rPr>
              <a:t> </a:t>
            </a:r>
            <a:r>
              <a:rPr sz="2100" dirty="0">
                <a:solidFill>
                  <a:srgbClr val="FF0000"/>
                </a:solidFill>
                <a:latin typeface="Arial MT"/>
                <a:cs typeface="Arial MT"/>
              </a:rPr>
              <a:t>menyebabkan</a:t>
            </a:r>
            <a:r>
              <a:rPr sz="2100" spc="-19" dirty="0">
                <a:solidFill>
                  <a:srgbClr val="FF0000"/>
                </a:solidFill>
                <a:latin typeface="Arial MT"/>
                <a:cs typeface="Arial MT"/>
              </a:rPr>
              <a:t> </a:t>
            </a:r>
            <a:r>
              <a:rPr sz="2100" dirty="0">
                <a:solidFill>
                  <a:srgbClr val="FF0000"/>
                </a:solidFill>
                <a:latin typeface="Arial MT"/>
                <a:cs typeface="Arial MT"/>
              </a:rPr>
              <a:t>arus</a:t>
            </a:r>
            <a:r>
              <a:rPr sz="2100" spc="-23" dirty="0">
                <a:solidFill>
                  <a:srgbClr val="FF0000"/>
                </a:solidFill>
                <a:latin typeface="Arial MT"/>
                <a:cs typeface="Arial MT"/>
              </a:rPr>
              <a:t> </a:t>
            </a:r>
            <a:r>
              <a:rPr sz="2100" dirty="0">
                <a:solidFill>
                  <a:srgbClr val="FF0000"/>
                </a:solidFill>
                <a:latin typeface="Arial MT"/>
                <a:cs typeface="Arial MT"/>
              </a:rPr>
              <a:t>migrasi</a:t>
            </a:r>
            <a:r>
              <a:rPr sz="2100" spc="-15" dirty="0">
                <a:solidFill>
                  <a:srgbClr val="FF0000"/>
                </a:solidFill>
                <a:latin typeface="Arial MT"/>
                <a:cs typeface="Arial MT"/>
              </a:rPr>
              <a:t> </a:t>
            </a:r>
            <a:r>
              <a:rPr sz="2100" dirty="0">
                <a:solidFill>
                  <a:srgbClr val="FF0000"/>
                </a:solidFill>
                <a:latin typeface="Arial MT"/>
                <a:cs typeface="Arial MT"/>
              </a:rPr>
              <a:t>meningkat)</a:t>
            </a:r>
          </a:p>
          <a:p>
            <a:pPr marL="466725" marR="330994" indent="-457676">
              <a:lnSpc>
                <a:spcPts val="2265"/>
              </a:lnSpc>
              <a:spcBef>
                <a:spcPts val="503"/>
              </a:spcBef>
              <a:buClr>
                <a:srgbClr val="6D9FAF"/>
              </a:buClr>
              <a:buSzPct val="80357"/>
              <a:buAutoNum type="arabicPeriod" startAt="4"/>
              <a:tabLst>
                <a:tab pos="466725" algn="l"/>
                <a:tab pos="467201" algn="l"/>
              </a:tabLst>
            </a:pPr>
            <a:r>
              <a:rPr sz="2100" spc="-4" dirty="0">
                <a:solidFill>
                  <a:srgbClr val="FF0000"/>
                </a:solidFill>
                <a:latin typeface="Arial MT"/>
                <a:cs typeface="Arial MT"/>
              </a:rPr>
              <a:t>Motif</a:t>
            </a:r>
            <a:r>
              <a:rPr sz="2100" dirty="0">
                <a:solidFill>
                  <a:srgbClr val="FF0000"/>
                </a:solidFill>
                <a:latin typeface="Arial MT"/>
                <a:cs typeface="Arial MT"/>
              </a:rPr>
              <a:t> </a:t>
            </a:r>
            <a:r>
              <a:rPr sz="2100" spc="-4" dirty="0">
                <a:solidFill>
                  <a:srgbClr val="FF0000"/>
                </a:solidFill>
                <a:latin typeface="Arial MT"/>
                <a:cs typeface="Arial MT"/>
              </a:rPr>
              <a:t>ekonomi</a:t>
            </a:r>
            <a:r>
              <a:rPr sz="2100" spc="11" dirty="0">
                <a:solidFill>
                  <a:srgbClr val="FF0000"/>
                </a:solidFill>
                <a:latin typeface="Arial MT"/>
                <a:cs typeface="Arial MT"/>
              </a:rPr>
              <a:t> </a:t>
            </a:r>
            <a:r>
              <a:rPr sz="2100" spc="-4" dirty="0">
                <a:solidFill>
                  <a:srgbClr val="FF0000"/>
                </a:solidFill>
                <a:latin typeface="Arial MT"/>
                <a:cs typeface="Arial MT"/>
              </a:rPr>
              <a:t>merupakan</a:t>
            </a:r>
            <a:r>
              <a:rPr sz="2100" spc="19" dirty="0">
                <a:solidFill>
                  <a:srgbClr val="FF0000"/>
                </a:solidFill>
                <a:latin typeface="Arial MT"/>
                <a:cs typeface="Arial MT"/>
              </a:rPr>
              <a:t> </a:t>
            </a:r>
            <a:r>
              <a:rPr sz="2100" spc="-4" dirty="0">
                <a:solidFill>
                  <a:srgbClr val="FF0000"/>
                </a:solidFill>
                <a:latin typeface="Arial MT"/>
                <a:cs typeface="Arial MT"/>
              </a:rPr>
              <a:t>dorongan </a:t>
            </a:r>
            <a:r>
              <a:rPr sz="2100" spc="-574" dirty="0">
                <a:solidFill>
                  <a:srgbClr val="FF0000"/>
                </a:solidFill>
                <a:latin typeface="Arial MT"/>
                <a:cs typeface="Arial MT"/>
              </a:rPr>
              <a:t> </a:t>
            </a:r>
            <a:r>
              <a:rPr sz="2100" spc="-4" dirty="0">
                <a:solidFill>
                  <a:srgbClr val="FF0000"/>
                </a:solidFill>
                <a:latin typeface="Arial MT"/>
                <a:cs typeface="Arial MT"/>
              </a:rPr>
              <a:t>utama orang</a:t>
            </a:r>
            <a:r>
              <a:rPr sz="2100" spc="4" dirty="0">
                <a:solidFill>
                  <a:srgbClr val="FF0000"/>
                </a:solidFill>
                <a:latin typeface="Arial MT"/>
                <a:cs typeface="Arial MT"/>
              </a:rPr>
              <a:t> </a:t>
            </a:r>
            <a:r>
              <a:rPr sz="2100" spc="-4" dirty="0">
                <a:solidFill>
                  <a:srgbClr val="FF0000"/>
                </a:solidFill>
                <a:latin typeface="Arial MT"/>
                <a:cs typeface="Arial MT"/>
              </a:rPr>
              <a:t>melakukan</a:t>
            </a:r>
            <a:r>
              <a:rPr sz="2100" spc="11" dirty="0">
                <a:solidFill>
                  <a:srgbClr val="FF0000"/>
                </a:solidFill>
                <a:latin typeface="Arial MT"/>
                <a:cs typeface="Arial MT"/>
              </a:rPr>
              <a:t> </a:t>
            </a:r>
            <a:r>
              <a:rPr sz="2100" spc="-4" dirty="0">
                <a:solidFill>
                  <a:srgbClr val="FF0000"/>
                </a:solidFill>
                <a:latin typeface="Arial MT"/>
                <a:cs typeface="Arial MT"/>
              </a:rPr>
              <a:t>migrasi</a:t>
            </a:r>
            <a:endParaRPr sz="2100" dirty="0">
              <a:solidFill>
                <a:srgbClr val="FF0000"/>
              </a:solidFill>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a:p>
        </p:txBody>
      </p:sp>
      <p:sp>
        <p:nvSpPr>
          <p:cNvPr id="3" name="object 3"/>
          <p:cNvSpPr txBox="1"/>
          <p:nvPr/>
        </p:nvSpPr>
        <p:spPr>
          <a:xfrm>
            <a:off x="775252" y="1439826"/>
            <a:ext cx="6639339" cy="978634"/>
          </a:xfrm>
          <a:prstGeom prst="rect">
            <a:avLst/>
          </a:prstGeom>
        </p:spPr>
        <p:txBody>
          <a:bodyPr vert="horz" wrap="square" lIns="0" tIns="9049" rIns="0" bIns="0" rtlCol="0">
            <a:spAutoFit/>
          </a:bodyPr>
          <a:lstStyle/>
          <a:p>
            <a:pPr marL="466725" marR="3810" indent="-457676">
              <a:spcBef>
                <a:spcPts val="71"/>
              </a:spcBef>
              <a:tabLst>
                <a:tab pos="466725" algn="l"/>
              </a:tabLst>
            </a:pPr>
            <a:r>
              <a:rPr sz="1688" spc="-4" dirty="0">
                <a:solidFill>
                  <a:srgbClr val="FF0000"/>
                </a:solidFill>
                <a:latin typeface="Arial MT"/>
                <a:cs typeface="Arial MT"/>
              </a:rPr>
              <a:t>1.	</a:t>
            </a:r>
            <a:r>
              <a:rPr sz="2100" spc="-4" dirty="0">
                <a:solidFill>
                  <a:srgbClr val="FF0000"/>
                </a:solidFill>
                <a:latin typeface="Arial MT"/>
                <a:cs typeface="Arial MT"/>
              </a:rPr>
              <a:t>Angka mobilitas: </a:t>
            </a:r>
            <a:r>
              <a:rPr sz="2100" dirty="0">
                <a:solidFill>
                  <a:srgbClr val="FF0000"/>
                </a:solidFill>
                <a:latin typeface="Arial MT"/>
                <a:cs typeface="Arial MT"/>
              </a:rPr>
              <a:t>rasio benyaknya </a:t>
            </a:r>
            <a:r>
              <a:rPr sz="2100" spc="4" dirty="0">
                <a:solidFill>
                  <a:srgbClr val="FF0000"/>
                </a:solidFill>
                <a:latin typeface="Arial MT"/>
                <a:cs typeface="Arial MT"/>
              </a:rPr>
              <a:t> </a:t>
            </a:r>
            <a:r>
              <a:rPr sz="2100" dirty="0">
                <a:solidFill>
                  <a:srgbClr val="FF0000"/>
                </a:solidFill>
                <a:latin typeface="Arial MT"/>
                <a:cs typeface="Arial MT"/>
              </a:rPr>
              <a:t>penduduk</a:t>
            </a:r>
            <a:r>
              <a:rPr sz="2100" spc="4" dirty="0">
                <a:solidFill>
                  <a:srgbClr val="FF0000"/>
                </a:solidFill>
                <a:latin typeface="Arial MT"/>
                <a:cs typeface="Arial MT"/>
              </a:rPr>
              <a:t> </a:t>
            </a:r>
            <a:r>
              <a:rPr sz="2100" dirty="0">
                <a:solidFill>
                  <a:srgbClr val="FF0000"/>
                </a:solidFill>
                <a:latin typeface="Arial MT"/>
                <a:cs typeface="Arial MT"/>
              </a:rPr>
              <a:t>yang pindah secara lokal </a:t>
            </a:r>
            <a:r>
              <a:rPr sz="2100" spc="4" dirty="0">
                <a:solidFill>
                  <a:srgbClr val="FF0000"/>
                </a:solidFill>
                <a:latin typeface="Arial MT"/>
                <a:cs typeface="Arial MT"/>
              </a:rPr>
              <a:t> </a:t>
            </a:r>
            <a:r>
              <a:rPr sz="2100" spc="-4" dirty="0">
                <a:solidFill>
                  <a:srgbClr val="FF0000"/>
                </a:solidFill>
                <a:latin typeface="Arial MT"/>
                <a:cs typeface="Arial MT"/>
              </a:rPr>
              <a:t>(mover)</a:t>
            </a:r>
            <a:r>
              <a:rPr sz="2100" dirty="0">
                <a:solidFill>
                  <a:srgbClr val="FF0000"/>
                </a:solidFill>
                <a:latin typeface="Arial MT"/>
                <a:cs typeface="Arial MT"/>
              </a:rPr>
              <a:t> dalam</a:t>
            </a:r>
            <a:r>
              <a:rPr sz="2100" spc="8" dirty="0">
                <a:solidFill>
                  <a:srgbClr val="FF0000"/>
                </a:solidFill>
                <a:latin typeface="Arial MT"/>
                <a:cs typeface="Arial MT"/>
              </a:rPr>
              <a:t> </a:t>
            </a:r>
            <a:r>
              <a:rPr sz="2100" spc="-4" dirty="0">
                <a:solidFill>
                  <a:srgbClr val="FF0000"/>
                </a:solidFill>
                <a:latin typeface="Arial MT"/>
                <a:cs typeface="Arial MT"/>
              </a:rPr>
              <a:t>suatu</a:t>
            </a:r>
            <a:r>
              <a:rPr sz="2100" dirty="0">
                <a:solidFill>
                  <a:srgbClr val="FF0000"/>
                </a:solidFill>
                <a:latin typeface="Arial MT"/>
                <a:cs typeface="Arial MT"/>
              </a:rPr>
              <a:t> </a:t>
            </a:r>
            <a:r>
              <a:rPr sz="2100" spc="-4" dirty="0">
                <a:solidFill>
                  <a:srgbClr val="FF0000"/>
                </a:solidFill>
                <a:latin typeface="Arial MT"/>
                <a:cs typeface="Arial MT"/>
              </a:rPr>
              <a:t>jangka</a:t>
            </a:r>
            <a:r>
              <a:rPr sz="2100" spc="11" dirty="0">
                <a:solidFill>
                  <a:srgbClr val="FF0000"/>
                </a:solidFill>
                <a:latin typeface="Arial MT"/>
                <a:cs typeface="Arial MT"/>
              </a:rPr>
              <a:t> </a:t>
            </a:r>
            <a:r>
              <a:rPr sz="2100" spc="-4" dirty="0">
                <a:solidFill>
                  <a:srgbClr val="FF0000"/>
                </a:solidFill>
                <a:latin typeface="Arial MT"/>
                <a:cs typeface="Arial MT"/>
              </a:rPr>
              <a:t>waktu </a:t>
            </a:r>
            <a:r>
              <a:rPr sz="2100" dirty="0">
                <a:solidFill>
                  <a:srgbClr val="FF0000"/>
                </a:solidFill>
                <a:latin typeface="Arial MT"/>
                <a:cs typeface="Arial MT"/>
              </a:rPr>
              <a:t> tertentu</a:t>
            </a:r>
            <a:r>
              <a:rPr sz="2100" spc="-19" dirty="0">
                <a:solidFill>
                  <a:srgbClr val="FF0000"/>
                </a:solidFill>
                <a:latin typeface="Arial MT"/>
                <a:cs typeface="Arial MT"/>
              </a:rPr>
              <a:t> </a:t>
            </a:r>
            <a:r>
              <a:rPr sz="2100" spc="-4" dirty="0">
                <a:solidFill>
                  <a:srgbClr val="FF0000"/>
                </a:solidFill>
                <a:latin typeface="Arial MT"/>
                <a:cs typeface="Arial MT"/>
              </a:rPr>
              <a:t>dengan</a:t>
            </a:r>
            <a:r>
              <a:rPr sz="2100" spc="8" dirty="0">
                <a:solidFill>
                  <a:srgbClr val="FF0000"/>
                </a:solidFill>
                <a:latin typeface="Arial MT"/>
                <a:cs typeface="Arial MT"/>
              </a:rPr>
              <a:t> </a:t>
            </a:r>
            <a:r>
              <a:rPr sz="2100" spc="-4" dirty="0">
                <a:solidFill>
                  <a:srgbClr val="FF0000"/>
                </a:solidFill>
                <a:latin typeface="Arial MT"/>
                <a:cs typeface="Arial MT"/>
              </a:rPr>
              <a:t>banyaknya</a:t>
            </a:r>
            <a:r>
              <a:rPr sz="2100" spc="-11" dirty="0">
                <a:solidFill>
                  <a:srgbClr val="FF0000"/>
                </a:solidFill>
                <a:latin typeface="Arial MT"/>
                <a:cs typeface="Arial MT"/>
              </a:rPr>
              <a:t> </a:t>
            </a:r>
            <a:r>
              <a:rPr sz="2100" dirty="0">
                <a:solidFill>
                  <a:srgbClr val="FF0000"/>
                </a:solidFill>
                <a:latin typeface="Arial MT"/>
                <a:cs typeface="Arial MT"/>
              </a:rPr>
              <a:t>penduduk.</a:t>
            </a:r>
          </a:p>
        </p:txBody>
      </p:sp>
      <p:sp>
        <p:nvSpPr>
          <p:cNvPr id="4" name="object 4"/>
          <p:cNvSpPr txBox="1"/>
          <p:nvPr/>
        </p:nvSpPr>
        <p:spPr>
          <a:xfrm>
            <a:off x="1544955" y="2946940"/>
            <a:ext cx="2310765" cy="332303"/>
          </a:xfrm>
          <a:prstGeom prst="rect">
            <a:avLst/>
          </a:prstGeom>
        </p:spPr>
        <p:txBody>
          <a:bodyPr vert="horz" wrap="square" lIns="0" tIns="9049" rIns="0" bIns="0" rtlCol="0">
            <a:spAutoFit/>
          </a:bodyPr>
          <a:lstStyle/>
          <a:p>
            <a:pPr marL="9525">
              <a:spcBef>
                <a:spcPts val="71"/>
              </a:spcBef>
            </a:pPr>
            <a:r>
              <a:rPr sz="2100" spc="-4" dirty="0">
                <a:solidFill>
                  <a:srgbClr val="FF0000"/>
                </a:solidFill>
                <a:latin typeface="Arial MT"/>
                <a:cs typeface="Arial MT"/>
              </a:rPr>
              <a:t>Rumus:</a:t>
            </a:r>
            <a:r>
              <a:rPr sz="2100" spc="-11" dirty="0">
                <a:solidFill>
                  <a:srgbClr val="FF0000"/>
                </a:solidFill>
                <a:latin typeface="Arial MT"/>
                <a:cs typeface="Arial MT"/>
              </a:rPr>
              <a:t> </a:t>
            </a:r>
            <a:r>
              <a:rPr sz="2100" spc="-4" dirty="0">
                <a:solidFill>
                  <a:srgbClr val="FF0000"/>
                </a:solidFill>
                <a:latin typeface="Arial MT"/>
                <a:cs typeface="Arial MT"/>
              </a:rPr>
              <a:t>m</a:t>
            </a:r>
            <a:r>
              <a:rPr sz="2100" spc="-11" dirty="0">
                <a:solidFill>
                  <a:srgbClr val="FF0000"/>
                </a:solidFill>
                <a:latin typeface="Arial MT"/>
                <a:cs typeface="Arial MT"/>
              </a:rPr>
              <a:t> </a:t>
            </a:r>
            <a:r>
              <a:rPr sz="2100" spc="-4" dirty="0">
                <a:solidFill>
                  <a:srgbClr val="FF0000"/>
                </a:solidFill>
                <a:latin typeface="Arial MT"/>
                <a:cs typeface="Arial MT"/>
              </a:rPr>
              <a:t>=</a:t>
            </a:r>
            <a:r>
              <a:rPr sz="2100" dirty="0">
                <a:solidFill>
                  <a:srgbClr val="FF0000"/>
                </a:solidFill>
                <a:latin typeface="Arial MT"/>
                <a:cs typeface="Arial MT"/>
              </a:rPr>
              <a:t> </a:t>
            </a:r>
            <a:r>
              <a:rPr sz="2100" spc="-4" dirty="0">
                <a:solidFill>
                  <a:srgbClr val="FF0000"/>
                </a:solidFill>
                <a:latin typeface="Arial MT"/>
                <a:cs typeface="Arial MT"/>
              </a:rPr>
              <a:t>----</a:t>
            </a:r>
            <a:r>
              <a:rPr sz="2100" dirty="0">
                <a:solidFill>
                  <a:srgbClr val="FF0000"/>
                </a:solidFill>
                <a:latin typeface="Arial MT"/>
                <a:cs typeface="Arial MT"/>
              </a:rPr>
              <a:t> </a:t>
            </a:r>
            <a:r>
              <a:rPr sz="2100" spc="-4" dirty="0">
                <a:solidFill>
                  <a:srgbClr val="FF0000"/>
                </a:solidFill>
                <a:latin typeface="Arial MT"/>
                <a:cs typeface="Arial MT"/>
              </a:rPr>
              <a:t>x k</a:t>
            </a:r>
            <a:endParaRPr sz="2100" dirty="0">
              <a:solidFill>
                <a:srgbClr val="FF0000"/>
              </a:solidFill>
              <a:latin typeface="Arial MT"/>
              <a:cs typeface="Arial MT"/>
            </a:endParaRPr>
          </a:p>
        </p:txBody>
      </p:sp>
      <p:sp>
        <p:nvSpPr>
          <p:cNvPr id="5" name="object 5"/>
          <p:cNvSpPr txBox="1"/>
          <p:nvPr/>
        </p:nvSpPr>
        <p:spPr>
          <a:xfrm>
            <a:off x="3259646" y="2824639"/>
            <a:ext cx="211931" cy="286617"/>
          </a:xfrm>
          <a:prstGeom prst="rect">
            <a:avLst/>
          </a:prstGeom>
        </p:spPr>
        <p:txBody>
          <a:bodyPr vert="horz" wrap="square" lIns="0" tIns="9525" rIns="0" bIns="0" rtlCol="0">
            <a:spAutoFit/>
          </a:bodyPr>
          <a:lstStyle/>
          <a:p>
            <a:pPr marL="9525">
              <a:spcBef>
                <a:spcPts val="75"/>
              </a:spcBef>
            </a:pPr>
            <a:r>
              <a:rPr dirty="0">
                <a:solidFill>
                  <a:srgbClr val="FF0000"/>
                </a:solidFill>
                <a:latin typeface="Verdana"/>
                <a:cs typeface="Verdana"/>
              </a:rPr>
              <a:t>M</a:t>
            </a:r>
          </a:p>
        </p:txBody>
      </p:sp>
      <p:sp>
        <p:nvSpPr>
          <p:cNvPr id="6" name="object 6"/>
          <p:cNvSpPr txBox="1"/>
          <p:nvPr/>
        </p:nvSpPr>
        <p:spPr>
          <a:xfrm>
            <a:off x="1818818" y="3012515"/>
            <a:ext cx="3987165" cy="1494479"/>
          </a:xfrm>
          <a:prstGeom prst="rect">
            <a:avLst/>
          </a:prstGeom>
        </p:spPr>
        <p:txBody>
          <a:bodyPr vert="horz" wrap="square" lIns="0" tIns="164306" rIns="0" bIns="0" rtlCol="0">
            <a:spAutoFit/>
          </a:bodyPr>
          <a:lstStyle/>
          <a:p>
            <a:pPr marR="827723" algn="ctr">
              <a:spcBef>
                <a:spcPts val="1294"/>
              </a:spcBef>
            </a:pPr>
            <a:r>
              <a:rPr dirty="0">
                <a:solidFill>
                  <a:srgbClr val="FF0000"/>
                </a:solidFill>
                <a:latin typeface="Verdana"/>
                <a:cs typeface="Verdana"/>
              </a:rPr>
              <a:t>P</a:t>
            </a:r>
          </a:p>
          <a:p>
            <a:pPr marL="9525" marR="1986439">
              <a:spcBef>
                <a:spcPts val="1024"/>
              </a:spcBef>
            </a:pPr>
            <a:r>
              <a:rPr sz="1500" dirty="0">
                <a:solidFill>
                  <a:srgbClr val="FF0000"/>
                </a:solidFill>
                <a:latin typeface="Verdana"/>
                <a:cs typeface="Verdana"/>
              </a:rPr>
              <a:t>m</a:t>
            </a:r>
            <a:r>
              <a:rPr sz="1500" spc="-23" dirty="0">
                <a:solidFill>
                  <a:srgbClr val="FF0000"/>
                </a:solidFill>
                <a:latin typeface="Verdana"/>
                <a:cs typeface="Verdana"/>
              </a:rPr>
              <a:t> </a:t>
            </a:r>
            <a:r>
              <a:rPr sz="1500" dirty="0">
                <a:solidFill>
                  <a:srgbClr val="FF0000"/>
                </a:solidFill>
                <a:latin typeface="Verdana"/>
                <a:cs typeface="Verdana"/>
              </a:rPr>
              <a:t>=</a:t>
            </a:r>
            <a:r>
              <a:rPr sz="1500" spc="-15" dirty="0">
                <a:solidFill>
                  <a:srgbClr val="FF0000"/>
                </a:solidFill>
                <a:latin typeface="Verdana"/>
                <a:cs typeface="Verdana"/>
              </a:rPr>
              <a:t> </a:t>
            </a:r>
            <a:r>
              <a:rPr sz="1500" dirty="0">
                <a:solidFill>
                  <a:srgbClr val="FF0000"/>
                </a:solidFill>
                <a:latin typeface="Verdana"/>
                <a:cs typeface="Verdana"/>
              </a:rPr>
              <a:t>angka</a:t>
            </a:r>
            <a:r>
              <a:rPr sz="1500" spc="-30" dirty="0">
                <a:solidFill>
                  <a:srgbClr val="FF0000"/>
                </a:solidFill>
                <a:latin typeface="Verdana"/>
                <a:cs typeface="Verdana"/>
              </a:rPr>
              <a:t> </a:t>
            </a:r>
            <a:r>
              <a:rPr sz="1500" spc="-8" dirty="0">
                <a:solidFill>
                  <a:srgbClr val="FF0000"/>
                </a:solidFill>
                <a:latin typeface="Verdana"/>
                <a:cs typeface="Verdana"/>
              </a:rPr>
              <a:t>mobilitas </a:t>
            </a:r>
            <a:r>
              <a:rPr sz="1500" spc="-514" dirty="0">
                <a:solidFill>
                  <a:srgbClr val="FF0000"/>
                </a:solidFill>
                <a:latin typeface="Verdana"/>
                <a:cs typeface="Verdana"/>
              </a:rPr>
              <a:t> </a:t>
            </a:r>
            <a:r>
              <a:rPr sz="1500" dirty="0">
                <a:solidFill>
                  <a:srgbClr val="FF0000"/>
                </a:solidFill>
                <a:latin typeface="Verdana"/>
                <a:cs typeface="Verdana"/>
              </a:rPr>
              <a:t>M</a:t>
            </a:r>
            <a:r>
              <a:rPr sz="1500" spc="-19" dirty="0">
                <a:solidFill>
                  <a:srgbClr val="FF0000"/>
                </a:solidFill>
                <a:latin typeface="Verdana"/>
                <a:cs typeface="Verdana"/>
              </a:rPr>
              <a:t> </a:t>
            </a:r>
            <a:r>
              <a:rPr sz="1500" dirty="0">
                <a:solidFill>
                  <a:srgbClr val="FF0000"/>
                </a:solidFill>
                <a:latin typeface="Verdana"/>
                <a:cs typeface="Verdana"/>
              </a:rPr>
              <a:t>=</a:t>
            </a:r>
            <a:r>
              <a:rPr sz="1500" spc="-8" dirty="0">
                <a:solidFill>
                  <a:srgbClr val="FF0000"/>
                </a:solidFill>
                <a:latin typeface="Verdana"/>
                <a:cs typeface="Verdana"/>
              </a:rPr>
              <a:t> </a:t>
            </a:r>
            <a:r>
              <a:rPr sz="1500" spc="-4" dirty="0">
                <a:solidFill>
                  <a:srgbClr val="FF0000"/>
                </a:solidFill>
                <a:latin typeface="Verdana"/>
                <a:cs typeface="Verdana"/>
              </a:rPr>
              <a:t>jumlah</a:t>
            </a:r>
            <a:r>
              <a:rPr sz="1500" spc="-15" dirty="0">
                <a:solidFill>
                  <a:srgbClr val="FF0000"/>
                </a:solidFill>
                <a:latin typeface="Verdana"/>
                <a:cs typeface="Verdana"/>
              </a:rPr>
              <a:t> </a:t>
            </a:r>
            <a:r>
              <a:rPr sz="1500" spc="-8" dirty="0">
                <a:solidFill>
                  <a:srgbClr val="FF0000"/>
                </a:solidFill>
                <a:latin typeface="Verdana"/>
                <a:cs typeface="Verdana"/>
              </a:rPr>
              <a:t>mover</a:t>
            </a:r>
            <a:endParaRPr sz="1500" dirty="0">
              <a:solidFill>
                <a:srgbClr val="FF0000"/>
              </a:solidFill>
              <a:latin typeface="Verdana"/>
              <a:cs typeface="Verdana"/>
            </a:endParaRPr>
          </a:p>
          <a:p>
            <a:pPr marL="9525" marR="3810"/>
            <a:r>
              <a:rPr sz="1500" dirty="0">
                <a:solidFill>
                  <a:srgbClr val="FF0000"/>
                </a:solidFill>
                <a:latin typeface="Verdana"/>
                <a:cs typeface="Verdana"/>
              </a:rPr>
              <a:t>P</a:t>
            </a:r>
            <a:r>
              <a:rPr sz="1500" spc="-30" dirty="0">
                <a:solidFill>
                  <a:srgbClr val="FF0000"/>
                </a:solidFill>
                <a:latin typeface="Verdana"/>
                <a:cs typeface="Verdana"/>
              </a:rPr>
              <a:t> </a:t>
            </a:r>
            <a:r>
              <a:rPr sz="1500" dirty="0">
                <a:solidFill>
                  <a:srgbClr val="FF0000"/>
                </a:solidFill>
                <a:latin typeface="Verdana"/>
                <a:cs typeface="Verdana"/>
              </a:rPr>
              <a:t>=</a:t>
            </a:r>
            <a:r>
              <a:rPr sz="1500" spc="-4" dirty="0">
                <a:solidFill>
                  <a:srgbClr val="FF0000"/>
                </a:solidFill>
                <a:latin typeface="Verdana"/>
                <a:cs typeface="Verdana"/>
              </a:rPr>
              <a:t> jumlah</a:t>
            </a:r>
            <a:r>
              <a:rPr sz="1500" spc="-11" dirty="0">
                <a:solidFill>
                  <a:srgbClr val="FF0000"/>
                </a:solidFill>
                <a:latin typeface="Verdana"/>
                <a:cs typeface="Verdana"/>
              </a:rPr>
              <a:t> </a:t>
            </a:r>
            <a:r>
              <a:rPr sz="1500" spc="-4" dirty="0">
                <a:solidFill>
                  <a:srgbClr val="FF0000"/>
                </a:solidFill>
                <a:latin typeface="Verdana"/>
                <a:cs typeface="Verdana"/>
              </a:rPr>
              <a:t>penduduk</a:t>
            </a:r>
            <a:r>
              <a:rPr sz="1500" spc="-15" dirty="0">
                <a:solidFill>
                  <a:srgbClr val="FF0000"/>
                </a:solidFill>
                <a:latin typeface="Verdana"/>
                <a:cs typeface="Verdana"/>
              </a:rPr>
              <a:t> </a:t>
            </a:r>
            <a:r>
              <a:rPr sz="1500" dirty="0">
                <a:solidFill>
                  <a:srgbClr val="FF0000"/>
                </a:solidFill>
                <a:latin typeface="Verdana"/>
                <a:cs typeface="Verdana"/>
              </a:rPr>
              <a:t>pertengahan</a:t>
            </a:r>
            <a:r>
              <a:rPr sz="1500" spc="-26" dirty="0">
                <a:solidFill>
                  <a:srgbClr val="FF0000"/>
                </a:solidFill>
                <a:latin typeface="Verdana"/>
                <a:cs typeface="Verdana"/>
              </a:rPr>
              <a:t> </a:t>
            </a:r>
            <a:r>
              <a:rPr sz="1500" spc="-4" dirty="0">
                <a:solidFill>
                  <a:srgbClr val="FF0000"/>
                </a:solidFill>
                <a:latin typeface="Verdana"/>
                <a:cs typeface="Verdana"/>
              </a:rPr>
              <a:t>tahun </a:t>
            </a:r>
            <a:r>
              <a:rPr sz="1500" spc="-518" dirty="0">
                <a:solidFill>
                  <a:srgbClr val="FF0000"/>
                </a:solidFill>
                <a:latin typeface="Verdana"/>
                <a:cs typeface="Verdana"/>
              </a:rPr>
              <a:t> </a:t>
            </a:r>
            <a:r>
              <a:rPr sz="1500" dirty="0">
                <a:solidFill>
                  <a:srgbClr val="FF0000"/>
                </a:solidFill>
                <a:latin typeface="Verdana"/>
                <a:cs typeface="Verdana"/>
              </a:rPr>
              <a:t>k</a:t>
            </a:r>
            <a:r>
              <a:rPr sz="1500" spc="-19" dirty="0">
                <a:solidFill>
                  <a:srgbClr val="FF0000"/>
                </a:solidFill>
                <a:latin typeface="Verdana"/>
                <a:cs typeface="Verdana"/>
              </a:rPr>
              <a:t> </a:t>
            </a:r>
            <a:r>
              <a:rPr sz="1500" dirty="0">
                <a:solidFill>
                  <a:srgbClr val="FF0000"/>
                </a:solidFill>
                <a:latin typeface="Verdana"/>
                <a:cs typeface="Verdana"/>
              </a:rPr>
              <a:t>= </a:t>
            </a:r>
            <a:r>
              <a:rPr sz="1500" spc="-4" dirty="0">
                <a:solidFill>
                  <a:srgbClr val="FF0000"/>
                </a:solidFill>
                <a:latin typeface="Verdana"/>
                <a:cs typeface="Verdana"/>
              </a:rPr>
              <a:t>konstanta</a:t>
            </a:r>
            <a:r>
              <a:rPr sz="1500" spc="-30" dirty="0">
                <a:solidFill>
                  <a:srgbClr val="FF0000"/>
                </a:solidFill>
                <a:latin typeface="Verdana"/>
                <a:cs typeface="Verdana"/>
              </a:rPr>
              <a:t> </a:t>
            </a:r>
            <a:r>
              <a:rPr sz="1500" dirty="0">
                <a:solidFill>
                  <a:srgbClr val="FF0000"/>
                </a:solidFill>
                <a:latin typeface="Verdana"/>
                <a:cs typeface="Verdana"/>
              </a:rPr>
              <a:t>1000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a:p>
        </p:txBody>
      </p:sp>
      <p:sp>
        <p:nvSpPr>
          <p:cNvPr id="3" name="object 3"/>
          <p:cNvSpPr txBox="1"/>
          <p:nvPr/>
        </p:nvSpPr>
        <p:spPr>
          <a:xfrm>
            <a:off x="1405807" y="1459601"/>
            <a:ext cx="5611654" cy="978634"/>
          </a:xfrm>
          <a:prstGeom prst="rect">
            <a:avLst/>
          </a:prstGeom>
        </p:spPr>
        <p:txBody>
          <a:bodyPr vert="horz" wrap="square" lIns="0" tIns="9049" rIns="0" bIns="0" rtlCol="0">
            <a:spAutoFit/>
          </a:bodyPr>
          <a:lstStyle/>
          <a:p>
            <a:pPr marL="466725" marR="3810" indent="-457676">
              <a:spcBef>
                <a:spcPts val="71"/>
              </a:spcBef>
              <a:tabLst>
                <a:tab pos="363379" algn="l"/>
              </a:tabLst>
            </a:pPr>
            <a:r>
              <a:rPr sz="2100" spc="-4" dirty="0">
                <a:solidFill>
                  <a:srgbClr val="FF0000"/>
                </a:solidFill>
                <a:latin typeface="Arial MT"/>
                <a:cs typeface="Arial MT"/>
              </a:rPr>
              <a:t>2.	Angka </a:t>
            </a:r>
            <a:r>
              <a:rPr sz="2100" dirty="0">
                <a:solidFill>
                  <a:srgbClr val="FF0000"/>
                </a:solidFill>
                <a:latin typeface="Arial MT"/>
                <a:cs typeface="Arial MT"/>
              </a:rPr>
              <a:t>migrasi</a:t>
            </a:r>
            <a:r>
              <a:rPr sz="2100" spc="11" dirty="0">
                <a:solidFill>
                  <a:srgbClr val="FF0000"/>
                </a:solidFill>
                <a:latin typeface="Arial MT"/>
                <a:cs typeface="Arial MT"/>
              </a:rPr>
              <a:t> </a:t>
            </a:r>
            <a:r>
              <a:rPr sz="2100" spc="-4" dirty="0">
                <a:solidFill>
                  <a:srgbClr val="FF0000"/>
                </a:solidFill>
                <a:latin typeface="Arial MT"/>
                <a:cs typeface="Arial MT"/>
              </a:rPr>
              <a:t>masuk: banyaknya</a:t>
            </a:r>
            <a:r>
              <a:rPr sz="2100" dirty="0">
                <a:solidFill>
                  <a:srgbClr val="FF0000"/>
                </a:solidFill>
                <a:latin typeface="Arial MT"/>
                <a:cs typeface="Arial MT"/>
              </a:rPr>
              <a:t> </a:t>
            </a:r>
            <a:r>
              <a:rPr sz="2100" spc="-4" dirty="0">
                <a:solidFill>
                  <a:srgbClr val="FF0000"/>
                </a:solidFill>
                <a:latin typeface="Arial MT"/>
                <a:cs typeface="Arial MT"/>
              </a:rPr>
              <a:t>migran</a:t>
            </a:r>
            <a:r>
              <a:rPr sz="2100" spc="23" dirty="0">
                <a:solidFill>
                  <a:srgbClr val="FF0000"/>
                </a:solidFill>
                <a:latin typeface="Arial MT"/>
                <a:cs typeface="Arial MT"/>
              </a:rPr>
              <a:t> </a:t>
            </a:r>
            <a:r>
              <a:rPr sz="2100" spc="-4" dirty="0">
                <a:solidFill>
                  <a:srgbClr val="FF0000"/>
                </a:solidFill>
                <a:latin typeface="Arial MT"/>
                <a:cs typeface="Arial MT"/>
              </a:rPr>
              <a:t>yg </a:t>
            </a:r>
            <a:r>
              <a:rPr sz="2100" spc="-570" dirty="0">
                <a:solidFill>
                  <a:srgbClr val="FF0000"/>
                </a:solidFill>
                <a:latin typeface="Arial MT"/>
                <a:cs typeface="Arial MT"/>
              </a:rPr>
              <a:t> </a:t>
            </a:r>
            <a:r>
              <a:rPr sz="2100" spc="-4" dirty="0">
                <a:solidFill>
                  <a:srgbClr val="FF0000"/>
                </a:solidFill>
                <a:latin typeface="Arial MT"/>
                <a:cs typeface="Arial MT"/>
              </a:rPr>
              <a:t>masuk</a:t>
            </a:r>
            <a:r>
              <a:rPr sz="2100" spc="-8" dirty="0">
                <a:solidFill>
                  <a:srgbClr val="FF0000"/>
                </a:solidFill>
                <a:latin typeface="Arial MT"/>
                <a:cs typeface="Arial MT"/>
              </a:rPr>
              <a:t> </a:t>
            </a:r>
            <a:r>
              <a:rPr sz="2100" spc="-4" dirty="0">
                <a:solidFill>
                  <a:srgbClr val="FF0000"/>
                </a:solidFill>
                <a:latin typeface="Arial MT"/>
                <a:cs typeface="Arial MT"/>
              </a:rPr>
              <a:t>per </a:t>
            </a:r>
            <a:r>
              <a:rPr sz="2100" dirty="0">
                <a:solidFill>
                  <a:srgbClr val="FF0000"/>
                </a:solidFill>
                <a:latin typeface="Arial MT"/>
                <a:cs typeface="Arial MT"/>
              </a:rPr>
              <a:t>1000</a:t>
            </a:r>
            <a:r>
              <a:rPr sz="2100" spc="11" dirty="0">
                <a:solidFill>
                  <a:srgbClr val="FF0000"/>
                </a:solidFill>
                <a:latin typeface="Arial MT"/>
                <a:cs typeface="Arial MT"/>
              </a:rPr>
              <a:t> </a:t>
            </a:r>
            <a:r>
              <a:rPr sz="2100" spc="-4" dirty="0">
                <a:solidFill>
                  <a:srgbClr val="FF0000"/>
                </a:solidFill>
                <a:latin typeface="Arial MT"/>
                <a:cs typeface="Arial MT"/>
              </a:rPr>
              <a:t>orang</a:t>
            </a:r>
            <a:r>
              <a:rPr sz="2100" spc="-8" dirty="0">
                <a:solidFill>
                  <a:srgbClr val="FF0000"/>
                </a:solidFill>
                <a:latin typeface="Arial MT"/>
                <a:cs typeface="Arial MT"/>
              </a:rPr>
              <a:t> </a:t>
            </a:r>
            <a:r>
              <a:rPr sz="2100" dirty="0">
                <a:solidFill>
                  <a:srgbClr val="FF0000"/>
                </a:solidFill>
                <a:latin typeface="Arial MT"/>
                <a:cs typeface="Arial MT"/>
              </a:rPr>
              <a:t>penduduk</a:t>
            </a:r>
            <a:r>
              <a:rPr sz="2100" spc="11" dirty="0">
                <a:solidFill>
                  <a:srgbClr val="FF0000"/>
                </a:solidFill>
                <a:latin typeface="Arial MT"/>
                <a:cs typeface="Arial MT"/>
              </a:rPr>
              <a:t> </a:t>
            </a:r>
            <a:r>
              <a:rPr sz="2100" spc="-4" dirty="0">
                <a:solidFill>
                  <a:srgbClr val="FF0000"/>
                </a:solidFill>
                <a:latin typeface="Arial MT"/>
                <a:cs typeface="Arial MT"/>
              </a:rPr>
              <a:t>daerah </a:t>
            </a:r>
            <a:r>
              <a:rPr sz="2100" dirty="0">
                <a:solidFill>
                  <a:srgbClr val="FF0000"/>
                </a:solidFill>
                <a:latin typeface="Arial MT"/>
                <a:cs typeface="Arial MT"/>
              </a:rPr>
              <a:t> </a:t>
            </a:r>
            <a:r>
              <a:rPr sz="2100" spc="-4" dirty="0">
                <a:solidFill>
                  <a:srgbClr val="FF0000"/>
                </a:solidFill>
                <a:latin typeface="Arial MT"/>
                <a:cs typeface="Arial MT"/>
              </a:rPr>
              <a:t>tujuan</a:t>
            </a:r>
            <a:r>
              <a:rPr sz="2100" spc="-8" dirty="0">
                <a:solidFill>
                  <a:srgbClr val="FF0000"/>
                </a:solidFill>
                <a:latin typeface="Arial MT"/>
                <a:cs typeface="Arial MT"/>
              </a:rPr>
              <a:t> </a:t>
            </a:r>
            <a:r>
              <a:rPr sz="2100" spc="-4" dirty="0">
                <a:solidFill>
                  <a:srgbClr val="FF0000"/>
                </a:solidFill>
                <a:latin typeface="Arial MT"/>
                <a:cs typeface="Arial MT"/>
              </a:rPr>
              <a:t>dalam</a:t>
            </a:r>
            <a:r>
              <a:rPr sz="2100" spc="11" dirty="0">
                <a:solidFill>
                  <a:srgbClr val="FF0000"/>
                </a:solidFill>
                <a:latin typeface="Arial MT"/>
                <a:cs typeface="Arial MT"/>
              </a:rPr>
              <a:t> </a:t>
            </a:r>
            <a:r>
              <a:rPr sz="2100" spc="-4" dirty="0">
                <a:solidFill>
                  <a:srgbClr val="FF0000"/>
                </a:solidFill>
                <a:latin typeface="Arial MT"/>
                <a:cs typeface="Arial MT"/>
              </a:rPr>
              <a:t>satu tahun.</a:t>
            </a:r>
            <a:endParaRPr sz="2100" dirty="0">
              <a:solidFill>
                <a:srgbClr val="FF0000"/>
              </a:solidFill>
              <a:latin typeface="Arial MT"/>
              <a:cs typeface="Arial MT"/>
            </a:endParaRPr>
          </a:p>
        </p:txBody>
      </p:sp>
      <p:sp>
        <p:nvSpPr>
          <p:cNvPr id="4" name="object 4"/>
          <p:cNvSpPr txBox="1"/>
          <p:nvPr/>
        </p:nvSpPr>
        <p:spPr>
          <a:xfrm>
            <a:off x="1544955" y="2626671"/>
            <a:ext cx="2369820" cy="332303"/>
          </a:xfrm>
          <a:prstGeom prst="rect">
            <a:avLst/>
          </a:prstGeom>
        </p:spPr>
        <p:txBody>
          <a:bodyPr vert="horz" wrap="square" lIns="0" tIns="9049" rIns="0" bIns="0" rtlCol="0">
            <a:spAutoFit/>
          </a:bodyPr>
          <a:lstStyle/>
          <a:p>
            <a:pPr marL="9525">
              <a:spcBef>
                <a:spcPts val="71"/>
              </a:spcBef>
            </a:pPr>
            <a:r>
              <a:rPr sz="2100" spc="-4" dirty="0">
                <a:solidFill>
                  <a:srgbClr val="FF0000"/>
                </a:solidFill>
                <a:latin typeface="Arial MT"/>
                <a:cs typeface="Arial MT"/>
              </a:rPr>
              <a:t>Rumus: mi = ----</a:t>
            </a:r>
            <a:r>
              <a:rPr sz="2100" dirty="0">
                <a:solidFill>
                  <a:srgbClr val="FF0000"/>
                </a:solidFill>
                <a:latin typeface="Arial MT"/>
                <a:cs typeface="Arial MT"/>
              </a:rPr>
              <a:t> </a:t>
            </a:r>
            <a:r>
              <a:rPr sz="2100" spc="-4" dirty="0">
                <a:solidFill>
                  <a:srgbClr val="FF0000"/>
                </a:solidFill>
                <a:latin typeface="Arial MT"/>
                <a:cs typeface="Arial MT"/>
              </a:rPr>
              <a:t>x</a:t>
            </a:r>
            <a:r>
              <a:rPr sz="2100" spc="-8" dirty="0">
                <a:solidFill>
                  <a:srgbClr val="FF0000"/>
                </a:solidFill>
                <a:latin typeface="Arial MT"/>
                <a:cs typeface="Arial MT"/>
              </a:rPr>
              <a:t> </a:t>
            </a:r>
            <a:r>
              <a:rPr sz="2100" spc="-4" dirty="0">
                <a:solidFill>
                  <a:srgbClr val="FF0000"/>
                </a:solidFill>
                <a:latin typeface="Arial MT"/>
                <a:cs typeface="Arial MT"/>
              </a:rPr>
              <a:t>k</a:t>
            </a:r>
            <a:endParaRPr sz="2100">
              <a:solidFill>
                <a:srgbClr val="FF0000"/>
              </a:solidFill>
              <a:latin typeface="Arial MT"/>
              <a:cs typeface="Arial MT"/>
            </a:endParaRPr>
          </a:p>
        </p:txBody>
      </p:sp>
      <p:sp>
        <p:nvSpPr>
          <p:cNvPr id="5" name="object 5"/>
          <p:cNvSpPr txBox="1"/>
          <p:nvPr/>
        </p:nvSpPr>
        <p:spPr>
          <a:xfrm>
            <a:off x="3259646" y="2510086"/>
            <a:ext cx="115729" cy="286617"/>
          </a:xfrm>
          <a:prstGeom prst="rect">
            <a:avLst/>
          </a:prstGeom>
        </p:spPr>
        <p:txBody>
          <a:bodyPr vert="horz" wrap="square" lIns="0" tIns="9525" rIns="0" bIns="0" rtlCol="0">
            <a:spAutoFit/>
          </a:bodyPr>
          <a:lstStyle/>
          <a:p>
            <a:pPr marL="9525">
              <a:spcBef>
                <a:spcPts val="75"/>
              </a:spcBef>
            </a:pPr>
            <a:r>
              <a:rPr dirty="0">
                <a:solidFill>
                  <a:srgbClr val="FF0000"/>
                </a:solidFill>
                <a:latin typeface="Verdana"/>
                <a:cs typeface="Verdana"/>
              </a:rPr>
              <a:t>I</a:t>
            </a:r>
            <a:endParaRPr>
              <a:solidFill>
                <a:srgbClr val="FF0000"/>
              </a:solidFill>
              <a:latin typeface="Verdana"/>
              <a:cs typeface="Verdana"/>
            </a:endParaRPr>
          </a:p>
        </p:txBody>
      </p:sp>
      <p:sp>
        <p:nvSpPr>
          <p:cNvPr id="6" name="object 6"/>
          <p:cNvSpPr txBox="1"/>
          <p:nvPr/>
        </p:nvSpPr>
        <p:spPr>
          <a:xfrm>
            <a:off x="3259645" y="2853214"/>
            <a:ext cx="157163" cy="286617"/>
          </a:xfrm>
          <a:prstGeom prst="rect">
            <a:avLst/>
          </a:prstGeom>
        </p:spPr>
        <p:txBody>
          <a:bodyPr vert="horz" wrap="square" lIns="0" tIns="9525" rIns="0" bIns="0" rtlCol="0">
            <a:spAutoFit/>
          </a:bodyPr>
          <a:lstStyle/>
          <a:p>
            <a:pPr marL="9525">
              <a:spcBef>
                <a:spcPts val="75"/>
              </a:spcBef>
            </a:pPr>
            <a:r>
              <a:rPr dirty="0">
                <a:solidFill>
                  <a:srgbClr val="FF0000"/>
                </a:solidFill>
                <a:latin typeface="Verdana"/>
                <a:cs typeface="Verdana"/>
              </a:rPr>
              <a:t>P</a:t>
            </a:r>
            <a:endParaRPr>
              <a:solidFill>
                <a:srgbClr val="FF0000"/>
              </a:solidFill>
              <a:latin typeface="Verdana"/>
              <a:cs typeface="Verdana"/>
            </a:endParaRPr>
          </a:p>
        </p:txBody>
      </p:sp>
      <p:sp>
        <p:nvSpPr>
          <p:cNvPr id="7" name="object 7"/>
          <p:cNvSpPr txBox="1"/>
          <p:nvPr/>
        </p:nvSpPr>
        <p:spPr>
          <a:xfrm>
            <a:off x="1818817" y="3571303"/>
            <a:ext cx="4119563" cy="932948"/>
          </a:xfrm>
          <a:prstGeom prst="rect">
            <a:avLst/>
          </a:prstGeom>
        </p:spPr>
        <p:txBody>
          <a:bodyPr vert="horz" wrap="square" lIns="0" tIns="9525" rIns="0" bIns="0" rtlCol="0">
            <a:spAutoFit/>
          </a:bodyPr>
          <a:lstStyle/>
          <a:p>
            <a:pPr marL="9525">
              <a:spcBef>
                <a:spcPts val="75"/>
              </a:spcBef>
            </a:pPr>
            <a:r>
              <a:rPr sz="1500" dirty="0">
                <a:solidFill>
                  <a:srgbClr val="FF0000"/>
                </a:solidFill>
                <a:latin typeface="Verdana"/>
                <a:cs typeface="Verdana"/>
              </a:rPr>
              <a:t>mi</a:t>
            </a:r>
            <a:r>
              <a:rPr sz="1500" spc="-19" dirty="0">
                <a:solidFill>
                  <a:srgbClr val="FF0000"/>
                </a:solidFill>
                <a:latin typeface="Verdana"/>
                <a:cs typeface="Verdana"/>
              </a:rPr>
              <a:t> </a:t>
            </a:r>
            <a:r>
              <a:rPr sz="1500" dirty="0">
                <a:solidFill>
                  <a:srgbClr val="FF0000"/>
                </a:solidFill>
                <a:latin typeface="Verdana"/>
                <a:cs typeface="Verdana"/>
              </a:rPr>
              <a:t>=</a:t>
            </a:r>
            <a:r>
              <a:rPr sz="1500" spc="-19" dirty="0">
                <a:solidFill>
                  <a:srgbClr val="FF0000"/>
                </a:solidFill>
                <a:latin typeface="Verdana"/>
                <a:cs typeface="Verdana"/>
              </a:rPr>
              <a:t> </a:t>
            </a:r>
            <a:r>
              <a:rPr sz="1500" dirty="0">
                <a:solidFill>
                  <a:srgbClr val="FF0000"/>
                </a:solidFill>
                <a:latin typeface="Verdana"/>
                <a:cs typeface="Verdana"/>
              </a:rPr>
              <a:t>angka</a:t>
            </a:r>
            <a:r>
              <a:rPr sz="1500" spc="-19" dirty="0">
                <a:solidFill>
                  <a:srgbClr val="FF0000"/>
                </a:solidFill>
                <a:latin typeface="Verdana"/>
                <a:cs typeface="Verdana"/>
              </a:rPr>
              <a:t> </a:t>
            </a:r>
            <a:r>
              <a:rPr sz="1500" spc="-8" dirty="0">
                <a:solidFill>
                  <a:srgbClr val="FF0000"/>
                </a:solidFill>
                <a:latin typeface="Verdana"/>
                <a:cs typeface="Verdana"/>
              </a:rPr>
              <a:t>migrasi</a:t>
            </a:r>
            <a:r>
              <a:rPr sz="1500" spc="-11" dirty="0">
                <a:solidFill>
                  <a:srgbClr val="FF0000"/>
                </a:solidFill>
                <a:latin typeface="Verdana"/>
                <a:cs typeface="Verdana"/>
              </a:rPr>
              <a:t> </a:t>
            </a:r>
            <a:r>
              <a:rPr sz="1500" dirty="0">
                <a:solidFill>
                  <a:srgbClr val="FF0000"/>
                </a:solidFill>
                <a:latin typeface="Verdana"/>
                <a:cs typeface="Verdana"/>
              </a:rPr>
              <a:t>masuk</a:t>
            </a:r>
            <a:endParaRPr sz="1500">
              <a:solidFill>
                <a:srgbClr val="FF0000"/>
              </a:solidFill>
              <a:latin typeface="Verdana"/>
              <a:cs typeface="Verdana"/>
            </a:endParaRPr>
          </a:p>
          <a:p>
            <a:pPr marL="9525" marR="3810">
              <a:spcBef>
                <a:spcPts val="4"/>
              </a:spcBef>
              <a:tabLst>
                <a:tab pos="288131" algn="l"/>
                <a:tab pos="321469" algn="l"/>
              </a:tabLst>
            </a:pPr>
            <a:r>
              <a:rPr sz="1500" dirty="0">
                <a:solidFill>
                  <a:srgbClr val="FF0000"/>
                </a:solidFill>
                <a:latin typeface="Verdana"/>
                <a:cs typeface="Verdana"/>
              </a:rPr>
              <a:t>I	=</a:t>
            </a:r>
            <a:r>
              <a:rPr sz="1500" spc="45" dirty="0">
                <a:solidFill>
                  <a:srgbClr val="FF0000"/>
                </a:solidFill>
                <a:latin typeface="Verdana"/>
                <a:cs typeface="Verdana"/>
              </a:rPr>
              <a:t> </a:t>
            </a:r>
            <a:r>
              <a:rPr sz="1500" spc="-4" dirty="0">
                <a:solidFill>
                  <a:srgbClr val="FF0000"/>
                </a:solidFill>
                <a:latin typeface="Verdana"/>
                <a:cs typeface="Verdana"/>
              </a:rPr>
              <a:t>jumlah</a:t>
            </a:r>
            <a:r>
              <a:rPr sz="1500" spc="41" dirty="0">
                <a:solidFill>
                  <a:srgbClr val="FF0000"/>
                </a:solidFill>
                <a:latin typeface="Verdana"/>
                <a:cs typeface="Verdana"/>
              </a:rPr>
              <a:t> </a:t>
            </a:r>
            <a:r>
              <a:rPr sz="1500" spc="-8" dirty="0">
                <a:solidFill>
                  <a:srgbClr val="FF0000"/>
                </a:solidFill>
                <a:latin typeface="Verdana"/>
                <a:cs typeface="Verdana"/>
              </a:rPr>
              <a:t>migrasi</a:t>
            </a:r>
            <a:r>
              <a:rPr sz="1500" spc="49" dirty="0">
                <a:solidFill>
                  <a:srgbClr val="FF0000"/>
                </a:solidFill>
                <a:latin typeface="Verdana"/>
                <a:cs typeface="Verdana"/>
              </a:rPr>
              <a:t> </a:t>
            </a:r>
            <a:r>
              <a:rPr sz="1500" dirty="0">
                <a:solidFill>
                  <a:srgbClr val="FF0000"/>
                </a:solidFill>
                <a:latin typeface="Verdana"/>
                <a:cs typeface="Verdana"/>
              </a:rPr>
              <a:t>masuk</a:t>
            </a:r>
            <a:r>
              <a:rPr sz="1500" spc="38" dirty="0">
                <a:solidFill>
                  <a:srgbClr val="FF0000"/>
                </a:solidFill>
                <a:latin typeface="Verdana"/>
                <a:cs typeface="Verdana"/>
              </a:rPr>
              <a:t> </a:t>
            </a:r>
            <a:r>
              <a:rPr sz="1500" spc="-8" dirty="0">
                <a:solidFill>
                  <a:srgbClr val="FF0000"/>
                </a:solidFill>
                <a:latin typeface="Verdana"/>
                <a:cs typeface="Verdana"/>
              </a:rPr>
              <a:t>(Inmigration) </a:t>
            </a:r>
            <a:r>
              <a:rPr sz="1500" spc="-4" dirty="0">
                <a:solidFill>
                  <a:srgbClr val="FF0000"/>
                </a:solidFill>
                <a:latin typeface="Verdana"/>
                <a:cs typeface="Verdana"/>
              </a:rPr>
              <a:t> </a:t>
            </a:r>
            <a:r>
              <a:rPr sz="1500" dirty="0">
                <a:solidFill>
                  <a:srgbClr val="FF0000"/>
                </a:solidFill>
                <a:latin typeface="Verdana"/>
                <a:cs typeface="Verdana"/>
              </a:rPr>
              <a:t>P		=</a:t>
            </a:r>
            <a:r>
              <a:rPr sz="1500" spc="-8" dirty="0">
                <a:solidFill>
                  <a:srgbClr val="FF0000"/>
                </a:solidFill>
                <a:latin typeface="Verdana"/>
                <a:cs typeface="Verdana"/>
              </a:rPr>
              <a:t> </a:t>
            </a:r>
            <a:r>
              <a:rPr sz="1500" spc="-4" dirty="0">
                <a:solidFill>
                  <a:srgbClr val="FF0000"/>
                </a:solidFill>
                <a:latin typeface="Verdana"/>
                <a:cs typeface="Verdana"/>
              </a:rPr>
              <a:t>jumlah</a:t>
            </a:r>
            <a:r>
              <a:rPr sz="1500" spc="-15" dirty="0">
                <a:solidFill>
                  <a:srgbClr val="FF0000"/>
                </a:solidFill>
                <a:latin typeface="Verdana"/>
                <a:cs typeface="Verdana"/>
              </a:rPr>
              <a:t> </a:t>
            </a:r>
            <a:r>
              <a:rPr sz="1500" spc="-4" dirty="0">
                <a:solidFill>
                  <a:srgbClr val="FF0000"/>
                </a:solidFill>
                <a:latin typeface="Verdana"/>
                <a:cs typeface="Verdana"/>
              </a:rPr>
              <a:t>penduduk</a:t>
            </a:r>
            <a:r>
              <a:rPr sz="1500" spc="-15" dirty="0">
                <a:solidFill>
                  <a:srgbClr val="FF0000"/>
                </a:solidFill>
                <a:latin typeface="Verdana"/>
                <a:cs typeface="Verdana"/>
              </a:rPr>
              <a:t> </a:t>
            </a:r>
            <a:r>
              <a:rPr sz="1500" dirty="0">
                <a:solidFill>
                  <a:srgbClr val="FF0000"/>
                </a:solidFill>
                <a:latin typeface="Verdana"/>
                <a:cs typeface="Verdana"/>
              </a:rPr>
              <a:t>pertengahan</a:t>
            </a:r>
            <a:r>
              <a:rPr sz="1500" spc="-38" dirty="0">
                <a:solidFill>
                  <a:srgbClr val="FF0000"/>
                </a:solidFill>
                <a:latin typeface="Verdana"/>
                <a:cs typeface="Verdana"/>
              </a:rPr>
              <a:t> </a:t>
            </a:r>
            <a:r>
              <a:rPr sz="1500" spc="-4" dirty="0">
                <a:solidFill>
                  <a:srgbClr val="FF0000"/>
                </a:solidFill>
                <a:latin typeface="Verdana"/>
                <a:cs typeface="Verdana"/>
              </a:rPr>
              <a:t>tahun </a:t>
            </a:r>
            <a:r>
              <a:rPr sz="1500" spc="-518" dirty="0">
                <a:solidFill>
                  <a:srgbClr val="FF0000"/>
                </a:solidFill>
                <a:latin typeface="Verdana"/>
                <a:cs typeface="Verdana"/>
              </a:rPr>
              <a:t> </a:t>
            </a:r>
            <a:r>
              <a:rPr sz="1500" dirty="0">
                <a:solidFill>
                  <a:srgbClr val="FF0000"/>
                </a:solidFill>
                <a:latin typeface="Verdana"/>
                <a:cs typeface="Verdana"/>
              </a:rPr>
              <a:t>k		=</a:t>
            </a:r>
            <a:r>
              <a:rPr sz="1500" spc="-4" dirty="0">
                <a:solidFill>
                  <a:srgbClr val="FF0000"/>
                </a:solidFill>
                <a:latin typeface="Verdana"/>
                <a:cs typeface="Verdana"/>
              </a:rPr>
              <a:t> konstanta</a:t>
            </a:r>
            <a:r>
              <a:rPr sz="1500" spc="-26" dirty="0">
                <a:solidFill>
                  <a:srgbClr val="FF0000"/>
                </a:solidFill>
                <a:latin typeface="Verdana"/>
                <a:cs typeface="Verdana"/>
              </a:rPr>
              <a:t> </a:t>
            </a:r>
            <a:r>
              <a:rPr sz="1500" dirty="0">
                <a:solidFill>
                  <a:srgbClr val="FF0000"/>
                </a:solidFill>
                <a:latin typeface="Verdana"/>
                <a:cs typeface="Verdana"/>
              </a:rPr>
              <a:t>1000</a:t>
            </a:r>
            <a:endParaRPr sz="1500">
              <a:solidFill>
                <a:srgbClr val="FF0000"/>
              </a:solidFill>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a:p>
        </p:txBody>
      </p:sp>
      <p:sp>
        <p:nvSpPr>
          <p:cNvPr id="3" name="object 3"/>
          <p:cNvSpPr txBox="1"/>
          <p:nvPr/>
        </p:nvSpPr>
        <p:spPr>
          <a:xfrm>
            <a:off x="951091" y="1450046"/>
            <a:ext cx="7503795" cy="3078632"/>
          </a:xfrm>
          <a:prstGeom prst="rect">
            <a:avLst/>
          </a:prstGeom>
        </p:spPr>
        <p:txBody>
          <a:bodyPr vert="horz" wrap="square" lIns="0" tIns="9049" rIns="0" bIns="0" rtlCol="0">
            <a:spAutoFit/>
          </a:bodyPr>
          <a:lstStyle/>
          <a:p>
            <a:pPr marL="523875" marR="41910" indent="-457676">
              <a:spcBef>
                <a:spcPts val="71"/>
              </a:spcBef>
              <a:tabLst>
                <a:tab pos="420529" algn="l"/>
              </a:tabLst>
            </a:pPr>
            <a:r>
              <a:rPr sz="2100" spc="-4" dirty="0">
                <a:solidFill>
                  <a:srgbClr val="FF0000"/>
                </a:solidFill>
                <a:latin typeface="Arial MT"/>
                <a:cs typeface="Arial MT"/>
              </a:rPr>
              <a:t>3.	Angka</a:t>
            </a:r>
            <a:r>
              <a:rPr sz="2100" spc="-8" dirty="0">
                <a:solidFill>
                  <a:srgbClr val="FF0000"/>
                </a:solidFill>
                <a:latin typeface="Arial MT"/>
                <a:cs typeface="Arial MT"/>
              </a:rPr>
              <a:t> </a:t>
            </a:r>
            <a:r>
              <a:rPr sz="2100" dirty="0">
                <a:solidFill>
                  <a:srgbClr val="FF0000"/>
                </a:solidFill>
                <a:latin typeface="Arial MT"/>
                <a:cs typeface="Arial MT"/>
              </a:rPr>
              <a:t>migrasi</a:t>
            </a:r>
            <a:r>
              <a:rPr sz="2100" spc="8" dirty="0">
                <a:solidFill>
                  <a:srgbClr val="FF0000"/>
                </a:solidFill>
                <a:latin typeface="Arial MT"/>
                <a:cs typeface="Arial MT"/>
              </a:rPr>
              <a:t> </a:t>
            </a:r>
            <a:r>
              <a:rPr sz="2100" dirty="0">
                <a:solidFill>
                  <a:srgbClr val="FF0000"/>
                </a:solidFill>
                <a:latin typeface="Arial MT"/>
                <a:cs typeface="Arial MT"/>
              </a:rPr>
              <a:t>keluar:</a:t>
            </a:r>
            <a:r>
              <a:rPr sz="2100" spc="-4" dirty="0">
                <a:solidFill>
                  <a:srgbClr val="FF0000"/>
                </a:solidFill>
                <a:latin typeface="Arial MT"/>
                <a:cs typeface="Arial MT"/>
              </a:rPr>
              <a:t> banyaknya</a:t>
            </a:r>
            <a:r>
              <a:rPr sz="2100" spc="-8" dirty="0">
                <a:solidFill>
                  <a:srgbClr val="FF0000"/>
                </a:solidFill>
                <a:latin typeface="Arial MT"/>
                <a:cs typeface="Arial MT"/>
              </a:rPr>
              <a:t> </a:t>
            </a:r>
            <a:r>
              <a:rPr sz="2100" spc="-4" dirty="0">
                <a:solidFill>
                  <a:srgbClr val="FF0000"/>
                </a:solidFill>
                <a:latin typeface="Arial MT"/>
                <a:cs typeface="Arial MT"/>
              </a:rPr>
              <a:t>migran</a:t>
            </a:r>
            <a:r>
              <a:rPr sz="2100" spc="23" dirty="0">
                <a:solidFill>
                  <a:srgbClr val="FF0000"/>
                </a:solidFill>
                <a:latin typeface="Arial MT"/>
                <a:cs typeface="Arial MT"/>
              </a:rPr>
              <a:t> </a:t>
            </a:r>
            <a:r>
              <a:rPr sz="2100" spc="-4" dirty="0">
                <a:solidFill>
                  <a:srgbClr val="FF0000"/>
                </a:solidFill>
                <a:latin typeface="Arial MT"/>
                <a:cs typeface="Arial MT"/>
              </a:rPr>
              <a:t>yg </a:t>
            </a:r>
            <a:r>
              <a:rPr sz="2100" dirty="0">
                <a:solidFill>
                  <a:srgbClr val="FF0000"/>
                </a:solidFill>
                <a:latin typeface="Arial MT"/>
                <a:cs typeface="Arial MT"/>
              </a:rPr>
              <a:t> </a:t>
            </a:r>
            <a:r>
              <a:rPr sz="2100" spc="-4" dirty="0">
                <a:solidFill>
                  <a:srgbClr val="FF0000"/>
                </a:solidFill>
                <a:latin typeface="Arial MT"/>
                <a:cs typeface="Arial MT"/>
              </a:rPr>
              <a:t>keluar</a:t>
            </a:r>
            <a:r>
              <a:rPr sz="2100" spc="-8" dirty="0">
                <a:solidFill>
                  <a:srgbClr val="FF0000"/>
                </a:solidFill>
                <a:latin typeface="Arial MT"/>
                <a:cs typeface="Arial MT"/>
              </a:rPr>
              <a:t> </a:t>
            </a:r>
            <a:r>
              <a:rPr sz="2100" spc="-4" dirty="0">
                <a:solidFill>
                  <a:srgbClr val="FF0000"/>
                </a:solidFill>
                <a:latin typeface="Arial MT"/>
                <a:cs typeface="Arial MT"/>
              </a:rPr>
              <a:t>dari</a:t>
            </a:r>
            <a:r>
              <a:rPr sz="2100" spc="4" dirty="0">
                <a:solidFill>
                  <a:srgbClr val="FF0000"/>
                </a:solidFill>
                <a:latin typeface="Arial MT"/>
                <a:cs typeface="Arial MT"/>
              </a:rPr>
              <a:t> </a:t>
            </a:r>
            <a:r>
              <a:rPr sz="2100" spc="-4" dirty="0">
                <a:solidFill>
                  <a:srgbClr val="FF0000"/>
                </a:solidFill>
                <a:latin typeface="Arial MT"/>
                <a:cs typeface="Arial MT"/>
              </a:rPr>
              <a:t>suatu</a:t>
            </a:r>
            <a:r>
              <a:rPr sz="2100" spc="8" dirty="0">
                <a:solidFill>
                  <a:srgbClr val="FF0000"/>
                </a:solidFill>
                <a:latin typeface="Arial MT"/>
                <a:cs typeface="Arial MT"/>
              </a:rPr>
              <a:t> </a:t>
            </a:r>
            <a:r>
              <a:rPr sz="2100" dirty="0">
                <a:solidFill>
                  <a:srgbClr val="FF0000"/>
                </a:solidFill>
                <a:latin typeface="Arial MT"/>
                <a:cs typeface="Arial MT"/>
              </a:rPr>
              <a:t>daerah</a:t>
            </a:r>
            <a:r>
              <a:rPr sz="2100" spc="11" dirty="0">
                <a:solidFill>
                  <a:srgbClr val="FF0000"/>
                </a:solidFill>
                <a:latin typeface="Arial MT"/>
                <a:cs typeface="Arial MT"/>
              </a:rPr>
              <a:t> </a:t>
            </a:r>
            <a:r>
              <a:rPr sz="2100" spc="-4" dirty="0">
                <a:solidFill>
                  <a:srgbClr val="FF0000"/>
                </a:solidFill>
                <a:latin typeface="Arial MT"/>
                <a:cs typeface="Arial MT"/>
              </a:rPr>
              <a:t>per</a:t>
            </a:r>
            <a:r>
              <a:rPr sz="2100" spc="-8" dirty="0">
                <a:solidFill>
                  <a:srgbClr val="FF0000"/>
                </a:solidFill>
                <a:latin typeface="Arial MT"/>
                <a:cs typeface="Arial MT"/>
              </a:rPr>
              <a:t> </a:t>
            </a:r>
            <a:r>
              <a:rPr sz="2100" dirty="0">
                <a:solidFill>
                  <a:srgbClr val="FF0000"/>
                </a:solidFill>
                <a:latin typeface="Arial MT"/>
                <a:cs typeface="Arial MT"/>
              </a:rPr>
              <a:t>1000</a:t>
            </a:r>
            <a:r>
              <a:rPr sz="2100" spc="-4" dirty="0">
                <a:solidFill>
                  <a:srgbClr val="FF0000"/>
                </a:solidFill>
                <a:latin typeface="Arial MT"/>
                <a:cs typeface="Arial MT"/>
              </a:rPr>
              <a:t> </a:t>
            </a:r>
            <a:r>
              <a:rPr sz="2100" dirty="0">
                <a:solidFill>
                  <a:srgbClr val="FF0000"/>
                </a:solidFill>
                <a:latin typeface="Arial MT"/>
                <a:cs typeface="Arial MT"/>
              </a:rPr>
              <a:t>orang </a:t>
            </a:r>
            <a:r>
              <a:rPr sz="2100" spc="4" dirty="0">
                <a:solidFill>
                  <a:srgbClr val="FF0000"/>
                </a:solidFill>
                <a:latin typeface="Arial MT"/>
                <a:cs typeface="Arial MT"/>
              </a:rPr>
              <a:t> </a:t>
            </a:r>
            <a:r>
              <a:rPr sz="2100" dirty="0">
                <a:solidFill>
                  <a:srgbClr val="FF0000"/>
                </a:solidFill>
                <a:latin typeface="Arial MT"/>
                <a:cs typeface="Arial MT"/>
              </a:rPr>
              <a:t>penduduk daerah</a:t>
            </a:r>
            <a:r>
              <a:rPr sz="2100" spc="4" dirty="0">
                <a:solidFill>
                  <a:srgbClr val="FF0000"/>
                </a:solidFill>
                <a:latin typeface="Arial MT"/>
                <a:cs typeface="Arial MT"/>
              </a:rPr>
              <a:t> </a:t>
            </a:r>
            <a:r>
              <a:rPr sz="2100" dirty="0">
                <a:solidFill>
                  <a:srgbClr val="FF0000"/>
                </a:solidFill>
                <a:latin typeface="Arial MT"/>
                <a:cs typeface="Arial MT"/>
              </a:rPr>
              <a:t>tersebut</a:t>
            </a:r>
            <a:r>
              <a:rPr sz="2100" spc="4" dirty="0">
                <a:solidFill>
                  <a:srgbClr val="FF0000"/>
                </a:solidFill>
                <a:latin typeface="Arial MT"/>
                <a:cs typeface="Arial MT"/>
              </a:rPr>
              <a:t> </a:t>
            </a:r>
            <a:r>
              <a:rPr sz="2100" dirty="0">
                <a:solidFill>
                  <a:srgbClr val="FF0000"/>
                </a:solidFill>
                <a:latin typeface="Arial MT"/>
                <a:cs typeface="Arial MT"/>
              </a:rPr>
              <a:t>dalam</a:t>
            </a:r>
            <a:r>
              <a:rPr sz="2100" spc="-8" dirty="0">
                <a:solidFill>
                  <a:srgbClr val="FF0000"/>
                </a:solidFill>
                <a:latin typeface="Arial MT"/>
                <a:cs typeface="Arial MT"/>
              </a:rPr>
              <a:t> </a:t>
            </a:r>
            <a:r>
              <a:rPr sz="2100" dirty="0">
                <a:solidFill>
                  <a:srgbClr val="FF0000"/>
                </a:solidFill>
                <a:latin typeface="Arial MT"/>
                <a:cs typeface="Arial MT"/>
              </a:rPr>
              <a:t>satu</a:t>
            </a:r>
            <a:r>
              <a:rPr sz="2100" spc="-11" dirty="0">
                <a:solidFill>
                  <a:srgbClr val="FF0000"/>
                </a:solidFill>
                <a:latin typeface="Arial MT"/>
                <a:cs typeface="Arial MT"/>
              </a:rPr>
              <a:t> </a:t>
            </a:r>
            <a:r>
              <a:rPr sz="2100" dirty="0">
                <a:solidFill>
                  <a:srgbClr val="FF0000"/>
                </a:solidFill>
                <a:latin typeface="Arial MT"/>
                <a:cs typeface="Arial MT"/>
              </a:rPr>
              <a:t>tahun.</a:t>
            </a:r>
          </a:p>
          <a:p>
            <a:pPr>
              <a:spcBef>
                <a:spcPts val="38"/>
              </a:spcBef>
            </a:pPr>
            <a:endParaRPr sz="3038" dirty="0">
              <a:solidFill>
                <a:srgbClr val="FF0000"/>
              </a:solidFill>
              <a:latin typeface="Arial MT"/>
              <a:cs typeface="Arial MT"/>
            </a:endParaRPr>
          </a:p>
          <a:p>
            <a:pPr marL="66675">
              <a:lnSpc>
                <a:spcPts val="2209"/>
              </a:lnSpc>
            </a:pPr>
            <a:r>
              <a:rPr sz="2100" spc="-4" dirty="0">
                <a:solidFill>
                  <a:srgbClr val="FF0000"/>
                </a:solidFill>
                <a:latin typeface="Arial MT"/>
                <a:cs typeface="Arial MT"/>
              </a:rPr>
              <a:t>Rumus:</a:t>
            </a:r>
            <a:r>
              <a:rPr sz="2100" spc="4" dirty="0">
                <a:solidFill>
                  <a:srgbClr val="FF0000"/>
                </a:solidFill>
                <a:latin typeface="Arial MT"/>
                <a:cs typeface="Arial MT"/>
              </a:rPr>
              <a:t> </a:t>
            </a:r>
            <a:r>
              <a:rPr sz="2100" spc="-4" dirty="0">
                <a:solidFill>
                  <a:srgbClr val="FF0000"/>
                </a:solidFill>
                <a:latin typeface="Arial MT"/>
                <a:cs typeface="Arial MT"/>
              </a:rPr>
              <a:t>mo</a:t>
            </a:r>
            <a:r>
              <a:rPr sz="2100" dirty="0">
                <a:solidFill>
                  <a:srgbClr val="FF0000"/>
                </a:solidFill>
                <a:latin typeface="Arial MT"/>
                <a:cs typeface="Arial MT"/>
              </a:rPr>
              <a:t> </a:t>
            </a:r>
            <a:r>
              <a:rPr sz="2100" spc="-4" dirty="0">
                <a:solidFill>
                  <a:srgbClr val="FF0000"/>
                </a:solidFill>
                <a:latin typeface="Arial MT"/>
                <a:cs typeface="Arial MT"/>
              </a:rPr>
              <a:t>=</a:t>
            </a:r>
            <a:r>
              <a:rPr sz="2100" spc="4" dirty="0">
                <a:solidFill>
                  <a:srgbClr val="FF0000"/>
                </a:solidFill>
                <a:latin typeface="Arial MT"/>
                <a:cs typeface="Arial MT"/>
              </a:rPr>
              <a:t> </a:t>
            </a:r>
            <a:r>
              <a:rPr sz="2100" spc="-4" dirty="0">
                <a:solidFill>
                  <a:srgbClr val="FF0000"/>
                </a:solidFill>
                <a:latin typeface="Arial MT"/>
                <a:cs typeface="Arial MT"/>
              </a:rPr>
              <a:t>-</a:t>
            </a:r>
            <a:r>
              <a:rPr sz="2100" spc="-585" dirty="0">
                <a:solidFill>
                  <a:srgbClr val="FF0000"/>
                </a:solidFill>
                <a:latin typeface="Arial MT"/>
                <a:cs typeface="Arial MT"/>
              </a:rPr>
              <a:t>-</a:t>
            </a:r>
            <a:r>
              <a:rPr sz="2700" spc="-1254" baseline="33564" dirty="0">
                <a:solidFill>
                  <a:srgbClr val="FF0000"/>
                </a:solidFill>
                <a:latin typeface="Verdana"/>
                <a:cs typeface="Verdana"/>
              </a:rPr>
              <a:t>O</a:t>
            </a:r>
            <a:r>
              <a:rPr sz="2100" spc="-4" dirty="0">
                <a:solidFill>
                  <a:srgbClr val="FF0000"/>
                </a:solidFill>
                <a:latin typeface="Arial MT"/>
                <a:cs typeface="Arial MT"/>
              </a:rPr>
              <a:t>--</a:t>
            </a:r>
            <a:r>
              <a:rPr sz="2100" spc="15" dirty="0">
                <a:solidFill>
                  <a:srgbClr val="FF0000"/>
                </a:solidFill>
                <a:latin typeface="Arial MT"/>
                <a:cs typeface="Arial MT"/>
              </a:rPr>
              <a:t> </a:t>
            </a:r>
            <a:r>
              <a:rPr sz="2100" spc="-4" dirty="0">
                <a:solidFill>
                  <a:srgbClr val="FF0000"/>
                </a:solidFill>
                <a:latin typeface="Arial MT"/>
                <a:cs typeface="Arial MT"/>
              </a:rPr>
              <a:t>x</a:t>
            </a:r>
            <a:r>
              <a:rPr sz="2100" dirty="0">
                <a:solidFill>
                  <a:srgbClr val="FF0000"/>
                </a:solidFill>
                <a:latin typeface="Arial MT"/>
                <a:cs typeface="Arial MT"/>
              </a:rPr>
              <a:t> </a:t>
            </a:r>
            <a:r>
              <a:rPr sz="2100" spc="-4" dirty="0">
                <a:solidFill>
                  <a:srgbClr val="FF0000"/>
                </a:solidFill>
                <a:latin typeface="Arial MT"/>
                <a:cs typeface="Arial MT"/>
              </a:rPr>
              <a:t>k</a:t>
            </a:r>
            <a:endParaRPr sz="2100" dirty="0">
              <a:solidFill>
                <a:srgbClr val="FF0000"/>
              </a:solidFill>
              <a:latin typeface="Arial MT"/>
              <a:cs typeface="Arial MT"/>
            </a:endParaRPr>
          </a:p>
          <a:p>
            <a:pPr marL="1895951">
              <a:lnSpc>
                <a:spcPts val="1849"/>
              </a:lnSpc>
            </a:pPr>
            <a:r>
              <a:rPr dirty="0">
                <a:solidFill>
                  <a:srgbClr val="FF0000"/>
                </a:solidFill>
                <a:latin typeface="Verdana"/>
                <a:cs typeface="Verdana"/>
              </a:rPr>
              <a:t>P</a:t>
            </a:r>
          </a:p>
          <a:p>
            <a:pPr>
              <a:spcBef>
                <a:spcPts val="15"/>
              </a:spcBef>
            </a:pPr>
            <a:endParaRPr sz="2775" dirty="0">
              <a:solidFill>
                <a:srgbClr val="FF0000"/>
              </a:solidFill>
              <a:latin typeface="Verdana"/>
              <a:cs typeface="Verdana"/>
            </a:endParaRPr>
          </a:p>
          <a:p>
            <a:pPr marL="340519"/>
            <a:r>
              <a:rPr sz="1500" dirty="0">
                <a:solidFill>
                  <a:srgbClr val="FF0000"/>
                </a:solidFill>
                <a:latin typeface="Verdana"/>
                <a:cs typeface="Verdana"/>
              </a:rPr>
              <a:t>mo</a:t>
            </a:r>
            <a:r>
              <a:rPr sz="1500" spc="-23" dirty="0">
                <a:solidFill>
                  <a:srgbClr val="FF0000"/>
                </a:solidFill>
                <a:latin typeface="Verdana"/>
                <a:cs typeface="Verdana"/>
              </a:rPr>
              <a:t> </a:t>
            </a:r>
            <a:r>
              <a:rPr sz="1500" dirty="0">
                <a:solidFill>
                  <a:srgbClr val="FF0000"/>
                </a:solidFill>
                <a:latin typeface="Verdana"/>
                <a:cs typeface="Verdana"/>
              </a:rPr>
              <a:t>=</a:t>
            </a:r>
            <a:r>
              <a:rPr sz="1500" spc="-8" dirty="0">
                <a:solidFill>
                  <a:srgbClr val="FF0000"/>
                </a:solidFill>
                <a:latin typeface="Verdana"/>
                <a:cs typeface="Verdana"/>
              </a:rPr>
              <a:t> </a:t>
            </a:r>
            <a:r>
              <a:rPr sz="1500" dirty="0">
                <a:solidFill>
                  <a:srgbClr val="FF0000"/>
                </a:solidFill>
                <a:latin typeface="Verdana"/>
                <a:cs typeface="Verdana"/>
              </a:rPr>
              <a:t>angka</a:t>
            </a:r>
            <a:r>
              <a:rPr sz="1500" spc="-23" dirty="0">
                <a:solidFill>
                  <a:srgbClr val="FF0000"/>
                </a:solidFill>
                <a:latin typeface="Verdana"/>
                <a:cs typeface="Verdana"/>
              </a:rPr>
              <a:t> </a:t>
            </a:r>
            <a:r>
              <a:rPr sz="1500" spc="-8" dirty="0">
                <a:solidFill>
                  <a:srgbClr val="FF0000"/>
                </a:solidFill>
                <a:latin typeface="Verdana"/>
                <a:cs typeface="Verdana"/>
              </a:rPr>
              <a:t>migrasi keluar</a:t>
            </a:r>
            <a:endParaRPr sz="1500" dirty="0">
              <a:solidFill>
                <a:srgbClr val="FF0000"/>
              </a:solidFill>
              <a:latin typeface="Verdana"/>
              <a:cs typeface="Verdana"/>
            </a:endParaRPr>
          </a:p>
          <a:p>
            <a:pPr marL="340519" marR="1358265">
              <a:tabLst>
                <a:tab pos="652463" algn="l"/>
                <a:tab pos="689133" algn="l"/>
              </a:tabLst>
            </a:pPr>
            <a:r>
              <a:rPr sz="1500" dirty="0">
                <a:solidFill>
                  <a:srgbClr val="FF0000"/>
                </a:solidFill>
                <a:latin typeface="Verdana"/>
                <a:cs typeface="Verdana"/>
              </a:rPr>
              <a:t>O		= </a:t>
            </a:r>
            <a:r>
              <a:rPr sz="1500" spc="-4" dirty="0">
                <a:solidFill>
                  <a:srgbClr val="FF0000"/>
                </a:solidFill>
                <a:latin typeface="Verdana"/>
                <a:cs typeface="Verdana"/>
              </a:rPr>
              <a:t>jumlah </a:t>
            </a:r>
            <a:r>
              <a:rPr sz="1500" spc="-8" dirty="0">
                <a:solidFill>
                  <a:srgbClr val="FF0000"/>
                </a:solidFill>
                <a:latin typeface="Verdana"/>
                <a:cs typeface="Verdana"/>
              </a:rPr>
              <a:t>migrasi</a:t>
            </a:r>
            <a:r>
              <a:rPr sz="1500" spc="4" dirty="0">
                <a:solidFill>
                  <a:srgbClr val="FF0000"/>
                </a:solidFill>
                <a:latin typeface="Verdana"/>
                <a:cs typeface="Verdana"/>
              </a:rPr>
              <a:t> </a:t>
            </a:r>
            <a:r>
              <a:rPr sz="1500" spc="-8" dirty="0">
                <a:solidFill>
                  <a:srgbClr val="FF0000"/>
                </a:solidFill>
                <a:latin typeface="Verdana"/>
                <a:cs typeface="Verdana"/>
              </a:rPr>
              <a:t>keluar</a:t>
            </a:r>
            <a:r>
              <a:rPr sz="1500" dirty="0">
                <a:solidFill>
                  <a:srgbClr val="FF0000"/>
                </a:solidFill>
                <a:latin typeface="Verdana"/>
                <a:cs typeface="Verdana"/>
              </a:rPr>
              <a:t> </a:t>
            </a:r>
            <a:r>
              <a:rPr sz="1500" spc="-4" dirty="0">
                <a:solidFill>
                  <a:srgbClr val="FF0000"/>
                </a:solidFill>
                <a:latin typeface="Verdana"/>
                <a:cs typeface="Verdana"/>
              </a:rPr>
              <a:t>(out</a:t>
            </a:r>
            <a:r>
              <a:rPr sz="1500" spc="-11" dirty="0">
                <a:solidFill>
                  <a:srgbClr val="FF0000"/>
                </a:solidFill>
                <a:latin typeface="Verdana"/>
                <a:cs typeface="Verdana"/>
              </a:rPr>
              <a:t> </a:t>
            </a:r>
            <a:r>
              <a:rPr sz="1500" spc="-8" dirty="0">
                <a:solidFill>
                  <a:srgbClr val="FF0000"/>
                </a:solidFill>
                <a:latin typeface="Verdana"/>
                <a:cs typeface="Verdana"/>
              </a:rPr>
              <a:t>migration) </a:t>
            </a:r>
            <a:r>
              <a:rPr sz="1500" spc="-514" dirty="0">
                <a:solidFill>
                  <a:srgbClr val="FF0000"/>
                </a:solidFill>
                <a:latin typeface="Verdana"/>
                <a:cs typeface="Verdana"/>
              </a:rPr>
              <a:t> </a:t>
            </a:r>
            <a:r>
              <a:rPr sz="1500" dirty="0">
                <a:solidFill>
                  <a:srgbClr val="FF0000"/>
                </a:solidFill>
                <a:latin typeface="Verdana"/>
                <a:cs typeface="Verdana"/>
              </a:rPr>
              <a:t>P	= </a:t>
            </a:r>
            <a:r>
              <a:rPr sz="1500" spc="-4" dirty="0">
                <a:solidFill>
                  <a:srgbClr val="FF0000"/>
                </a:solidFill>
                <a:latin typeface="Verdana"/>
                <a:cs typeface="Verdana"/>
              </a:rPr>
              <a:t>jumlah penduduk </a:t>
            </a:r>
            <a:r>
              <a:rPr sz="1500" dirty="0">
                <a:solidFill>
                  <a:srgbClr val="FF0000"/>
                </a:solidFill>
                <a:latin typeface="Verdana"/>
                <a:cs typeface="Verdana"/>
              </a:rPr>
              <a:t>pertengahan </a:t>
            </a:r>
            <a:r>
              <a:rPr sz="1500" spc="-4" dirty="0">
                <a:solidFill>
                  <a:srgbClr val="FF0000"/>
                </a:solidFill>
                <a:latin typeface="Verdana"/>
                <a:cs typeface="Verdana"/>
              </a:rPr>
              <a:t>tahun </a:t>
            </a:r>
            <a:r>
              <a:rPr sz="1500" dirty="0">
                <a:solidFill>
                  <a:srgbClr val="FF0000"/>
                </a:solidFill>
                <a:latin typeface="Verdana"/>
                <a:cs typeface="Verdana"/>
              </a:rPr>
              <a:t> k	=</a:t>
            </a:r>
            <a:r>
              <a:rPr sz="1500" spc="-4" dirty="0">
                <a:solidFill>
                  <a:srgbClr val="FF0000"/>
                </a:solidFill>
                <a:latin typeface="Verdana"/>
                <a:cs typeface="Verdana"/>
              </a:rPr>
              <a:t> konstanta</a:t>
            </a:r>
            <a:r>
              <a:rPr sz="1500" spc="-26" dirty="0">
                <a:solidFill>
                  <a:srgbClr val="FF0000"/>
                </a:solidFill>
                <a:latin typeface="Verdana"/>
                <a:cs typeface="Verdana"/>
              </a:rPr>
              <a:t> </a:t>
            </a:r>
            <a:r>
              <a:rPr sz="1500" dirty="0">
                <a:solidFill>
                  <a:srgbClr val="FF0000"/>
                </a:solidFill>
                <a:latin typeface="Verdana"/>
                <a:cs typeface="Verdana"/>
              </a:rPr>
              <a:t>1000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dirty="0"/>
          </a:p>
        </p:txBody>
      </p:sp>
      <p:sp>
        <p:nvSpPr>
          <p:cNvPr id="3" name="object 3"/>
          <p:cNvSpPr txBox="1"/>
          <p:nvPr/>
        </p:nvSpPr>
        <p:spPr>
          <a:xfrm>
            <a:off x="530087" y="1436905"/>
            <a:ext cx="6979901" cy="978634"/>
          </a:xfrm>
          <a:prstGeom prst="rect">
            <a:avLst/>
          </a:prstGeom>
        </p:spPr>
        <p:txBody>
          <a:bodyPr vert="horz" wrap="square" lIns="0" tIns="9049" rIns="0" bIns="0" rtlCol="0">
            <a:spAutoFit/>
          </a:bodyPr>
          <a:lstStyle/>
          <a:p>
            <a:pPr marL="466725" marR="3810" indent="-457676">
              <a:spcBef>
                <a:spcPts val="71"/>
              </a:spcBef>
              <a:tabLst>
                <a:tab pos="363379" algn="l"/>
              </a:tabLst>
            </a:pPr>
            <a:r>
              <a:rPr sz="2100" spc="-4" dirty="0">
                <a:solidFill>
                  <a:srgbClr val="FF0000"/>
                </a:solidFill>
                <a:latin typeface="Arial MT"/>
                <a:cs typeface="Arial MT"/>
              </a:rPr>
              <a:t>4.	Angka</a:t>
            </a:r>
            <a:r>
              <a:rPr sz="2100" spc="-8" dirty="0">
                <a:solidFill>
                  <a:srgbClr val="FF0000"/>
                </a:solidFill>
                <a:latin typeface="Arial MT"/>
                <a:cs typeface="Arial MT"/>
              </a:rPr>
              <a:t> </a:t>
            </a:r>
            <a:r>
              <a:rPr sz="2100" dirty="0">
                <a:solidFill>
                  <a:srgbClr val="FF0000"/>
                </a:solidFill>
                <a:latin typeface="Arial MT"/>
                <a:cs typeface="Arial MT"/>
              </a:rPr>
              <a:t>migrasi</a:t>
            </a:r>
            <a:r>
              <a:rPr sz="2100" spc="8" dirty="0">
                <a:solidFill>
                  <a:srgbClr val="FF0000"/>
                </a:solidFill>
                <a:latin typeface="Arial MT"/>
                <a:cs typeface="Arial MT"/>
              </a:rPr>
              <a:t> </a:t>
            </a:r>
            <a:r>
              <a:rPr sz="2100" spc="-4" dirty="0">
                <a:solidFill>
                  <a:srgbClr val="FF0000"/>
                </a:solidFill>
                <a:latin typeface="Arial MT"/>
                <a:cs typeface="Arial MT"/>
              </a:rPr>
              <a:t>neto: selisih</a:t>
            </a:r>
            <a:r>
              <a:rPr sz="2100" spc="4" dirty="0">
                <a:solidFill>
                  <a:srgbClr val="FF0000"/>
                </a:solidFill>
                <a:latin typeface="Arial MT"/>
                <a:cs typeface="Arial MT"/>
              </a:rPr>
              <a:t> </a:t>
            </a:r>
            <a:r>
              <a:rPr sz="2100" dirty="0">
                <a:solidFill>
                  <a:srgbClr val="FF0000"/>
                </a:solidFill>
                <a:latin typeface="Arial MT"/>
                <a:cs typeface="Arial MT"/>
              </a:rPr>
              <a:t>banyaknya</a:t>
            </a:r>
            <a:r>
              <a:rPr sz="2100" spc="-4" dirty="0">
                <a:solidFill>
                  <a:srgbClr val="FF0000"/>
                </a:solidFill>
                <a:latin typeface="Arial MT"/>
                <a:cs typeface="Arial MT"/>
              </a:rPr>
              <a:t> migran </a:t>
            </a:r>
            <a:r>
              <a:rPr sz="2100" dirty="0">
                <a:solidFill>
                  <a:srgbClr val="FF0000"/>
                </a:solidFill>
                <a:latin typeface="Arial MT"/>
                <a:cs typeface="Arial MT"/>
              </a:rPr>
              <a:t> </a:t>
            </a:r>
            <a:r>
              <a:rPr sz="2100" spc="-4" dirty="0">
                <a:solidFill>
                  <a:srgbClr val="FF0000"/>
                </a:solidFill>
                <a:latin typeface="Arial MT"/>
                <a:cs typeface="Arial MT"/>
              </a:rPr>
              <a:t>yg</a:t>
            </a:r>
            <a:r>
              <a:rPr sz="2100" spc="-11" dirty="0">
                <a:solidFill>
                  <a:srgbClr val="FF0000"/>
                </a:solidFill>
                <a:latin typeface="Arial MT"/>
                <a:cs typeface="Arial MT"/>
              </a:rPr>
              <a:t> </a:t>
            </a:r>
            <a:r>
              <a:rPr sz="2100" spc="-4" dirty="0">
                <a:solidFill>
                  <a:srgbClr val="FF0000"/>
                </a:solidFill>
                <a:latin typeface="Arial MT"/>
                <a:cs typeface="Arial MT"/>
              </a:rPr>
              <a:t>masuk</a:t>
            </a:r>
            <a:r>
              <a:rPr sz="2100" spc="15" dirty="0">
                <a:solidFill>
                  <a:srgbClr val="FF0000"/>
                </a:solidFill>
                <a:latin typeface="Arial MT"/>
                <a:cs typeface="Arial MT"/>
              </a:rPr>
              <a:t> </a:t>
            </a:r>
            <a:r>
              <a:rPr sz="2100" spc="-4" dirty="0">
                <a:solidFill>
                  <a:srgbClr val="FF0000"/>
                </a:solidFill>
                <a:latin typeface="Arial MT"/>
                <a:cs typeface="Arial MT"/>
              </a:rPr>
              <a:t>dan</a:t>
            </a:r>
            <a:r>
              <a:rPr sz="2100" dirty="0">
                <a:solidFill>
                  <a:srgbClr val="FF0000"/>
                </a:solidFill>
                <a:latin typeface="Arial MT"/>
                <a:cs typeface="Arial MT"/>
              </a:rPr>
              <a:t> yg </a:t>
            </a:r>
            <a:r>
              <a:rPr sz="2100" spc="-4" dirty="0">
                <a:solidFill>
                  <a:srgbClr val="FF0000"/>
                </a:solidFill>
                <a:latin typeface="Arial MT"/>
                <a:cs typeface="Arial MT"/>
              </a:rPr>
              <a:t>keluar </a:t>
            </a:r>
            <a:r>
              <a:rPr sz="2100" dirty="0">
                <a:solidFill>
                  <a:srgbClr val="FF0000"/>
                </a:solidFill>
                <a:latin typeface="Arial MT"/>
                <a:cs typeface="Arial MT"/>
              </a:rPr>
              <a:t>dari</a:t>
            </a:r>
            <a:r>
              <a:rPr sz="2100" spc="11" dirty="0">
                <a:solidFill>
                  <a:srgbClr val="FF0000"/>
                </a:solidFill>
                <a:latin typeface="Arial MT"/>
                <a:cs typeface="Arial MT"/>
              </a:rPr>
              <a:t> </a:t>
            </a:r>
            <a:r>
              <a:rPr sz="2100" spc="-4" dirty="0">
                <a:solidFill>
                  <a:srgbClr val="FF0000"/>
                </a:solidFill>
                <a:latin typeface="Arial MT"/>
                <a:cs typeface="Arial MT"/>
              </a:rPr>
              <a:t>suatu</a:t>
            </a:r>
            <a:r>
              <a:rPr sz="2100" spc="4" dirty="0">
                <a:solidFill>
                  <a:srgbClr val="FF0000"/>
                </a:solidFill>
                <a:latin typeface="Arial MT"/>
                <a:cs typeface="Arial MT"/>
              </a:rPr>
              <a:t> </a:t>
            </a:r>
            <a:r>
              <a:rPr sz="2100" spc="-4" dirty="0">
                <a:solidFill>
                  <a:srgbClr val="FF0000"/>
                </a:solidFill>
                <a:latin typeface="Arial MT"/>
                <a:cs typeface="Arial MT"/>
              </a:rPr>
              <a:t>daerah</a:t>
            </a:r>
            <a:r>
              <a:rPr sz="2100" spc="15" dirty="0">
                <a:solidFill>
                  <a:srgbClr val="FF0000"/>
                </a:solidFill>
                <a:latin typeface="Arial MT"/>
                <a:cs typeface="Arial MT"/>
              </a:rPr>
              <a:t> </a:t>
            </a:r>
            <a:r>
              <a:rPr sz="2100" spc="-4" dirty="0">
                <a:solidFill>
                  <a:srgbClr val="FF0000"/>
                </a:solidFill>
                <a:latin typeface="Arial MT"/>
                <a:cs typeface="Arial MT"/>
              </a:rPr>
              <a:t>per </a:t>
            </a:r>
            <a:r>
              <a:rPr sz="2100" spc="-574" dirty="0">
                <a:solidFill>
                  <a:srgbClr val="FF0000"/>
                </a:solidFill>
                <a:latin typeface="Arial MT"/>
                <a:cs typeface="Arial MT"/>
              </a:rPr>
              <a:t> </a:t>
            </a:r>
            <a:r>
              <a:rPr sz="2100" spc="-4" dirty="0">
                <a:solidFill>
                  <a:srgbClr val="FF0000"/>
                </a:solidFill>
                <a:latin typeface="Arial MT"/>
                <a:cs typeface="Arial MT"/>
              </a:rPr>
              <a:t>1000 orang</a:t>
            </a:r>
            <a:r>
              <a:rPr sz="2100" spc="15" dirty="0">
                <a:solidFill>
                  <a:srgbClr val="FF0000"/>
                </a:solidFill>
                <a:latin typeface="Arial MT"/>
                <a:cs typeface="Arial MT"/>
              </a:rPr>
              <a:t> </a:t>
            </a:r>
            <a:r>
              <a:rPr sz="2100" spc="-4" dirty="0">
                <a:solidFill>
                  <a:srgbClr val="FF0000"/>
                </a:solidFill>
                <a:latin typeface="Arial MT"/>
                <a:cs typeface="Arial MT"/>
              </a:rPr>
              <a:t>penduduk</a:t>
            </a:r>
            <a:r>
              <a:rPr sz="2100" spc="11" dirty="0">
                <a:solidFill>
                  <a:srgbClr val="FF0000"/>
                </a:solidFill>
                <a:latin typeface="Arial MT"/>
                <a:cs typeface="Arial MT"/>
              </a:rPr>
              <a:t> </a:t>
            </a:r>
            <a:r>
              <a:rPr sz="2100" spc="-4" dirty="0">
                <a:solidFill>
                  <a:srgbClr val="FF0000"/>
                </a:solidFill>
                <a:latin typeface="Arial MT"/>
                <a:cs typeface="Arial MT"/>
              </a:rPr>
              <a:t>daerah</a:t>
            </a:r>
            <a:r>
              <a:rPr sz="2100" spc="8" dirty="0">
                <a:solidFill>
                  <a:srgbClr val="FF0000"/>
                </a:solidFill>
                <a:latin typeface="Arial MT"/>
                <a:cs typeface="Arial MT"/>
              </a:rPr>
              <a:t> </a:t>
            </a:r>
            <a:r>
              <a:rPr sz="2100" dirty="0">
                <a:solidFill>
                  <a:srgbClr val="FF0000"/>
                </a:solidFill>
                <a:latin typeface="Arial MT"/>
                <a:cs typeface="Arial MT"/>
              </a:rPr>
              <a:t>tersebut</a:t>
            </a:r>
            <a:r>
              <a:rPr sz="2100" spc="8" dirty="0">
                <a:solidFill>
                  <a:srgbClr val="FF0000"/>
                </a:solidFill>
                <a:latin typeface="Arial MT"/>
                <a:cs typeface="Arial MT"/>
              </a:rPr>
              <a:t> </a:t>
            </a:r>
            <a:r>
              <a:rPr sz="2100" spc="-4" dirty="0">
                <a:solidFill>
                  <a:srgbClr val="FF0000"/>
                </a:solidFill>
                <a:latin typeface="Arial MT"/>
                <a:cs typeface="Arial MT"/>
              </a:rPr>
              <a:t>dalam </a:t>
            </a:r>
            <a:r>
              <a:rPr sz="2100" dirty="0">
                <a:solidFill>
                  <a:srgbClr val="FF0000"/>
                </a:solidFill>
                <a:latin typeface="Arial MT"/>
                <a:cs typeface="Arial MT"/>
              </a:rPr>
              <a:t> </a:t>
            </a:r>
            <a:r>
              <a:rPr sz="2100" spc="-4" dirty="0">
                <a:solidFill>
                  <a:srgbClr val="FF0000"/>
                </a:solidFill>
                <a:latin typeface="Arial MT"/>
                <a:cs typeface="Arial MT"/>
              </a:rPr>
              <a:t>satu</a:t>
            </a:r>
            <a:r>
              <a:rPr sz="2100" spc="-15" dirty="0">
                <a:solidFill>
                  <a:srgbClr val="FF0000"/>
                </a:solidFill>
                <a:latin typeface="Arial MT"/>
                <a:cs typeface="Arial MT"/>
              </a:rPr>
              <a:t> </a:t>
            </a:r>
            <a:r>
              <a:rPr sz="2100" dirty="0">
                <a:solidFill>
                  <a:srgbClr val="FF0000"/>
                </a:solidFill>
                <a:latin typeface="Arial MT"/>
                <a:cs typeface="Arial MT"/>
              </a:rPr>
              <a:t>tahun.</a:t>
            </a:r>
          </a:p>
        </p:txBody>
      </p:sp>
      <p:sp>
        <p:nvSpPr>
          <p:cNvPr id="4" name="object 4"/>
          <p:cNvSpPr txBox="1"/>
          <p:nvPr/>
        </p:nvSpPr>
        <p:spPr>
          <a:xfrm>
            <a:off x="1564034" y="2946940"/>
            <a:ext cx="2497904" cy="332303"/>
          </a:xfrm>
          <a:prstGeom prst="rect">
            <a:avLst/>
          </a:prstGeom>
        </p:spPr>
        <p:txBody>
          <a:bodyPr vert="horz" wrap="square" lIns="0" tIns="9049" rIns="0" bIns="0" rtlCol="0">
            <a:spAutoFit/>
          </a:bodyPr>
          <a:lstStyle/>
          <a:p>
            <a:pPr marL="9525">
              <a:spcBef>
                <a:spcPts val="71"/>
              </a:spcBef>
            </a:pPr>
            <a:r>
              <a:rPr sz="2100" spc="-4" dirty="0">
                <a:solidFill>
                  <a:srgbClr val="FF0000"/>
                </a:solidFill>
                <a:latin typeface="Arial MT"/>
                <a:cs typeface="Arial MT"/>
              </a:rPr>
              <a:t>Rumus:</a:t>
            </a:r>
            <a:r>
              <a:rPr sz="2100" spc="-11" dirty="0">
                <a:solidFill>
                  <a:srgbClr val="FF0000"/>
                </a:solidFill>
                <a:latin typeface="Arial MT"/>
                <a:cs typeface="Arial MT"/>
              </a:rPr>
              <a:t> </a:t>
            </a:r>
            <a:r>
              <a:rPr sz="2100" spc="-4" dirty="0">
                <a:solidFill>
                  <a:srgbClr val="FF0000"/>
                </a:solidFill>
                <a:latin typeface="Arial MT"/>
                <a:cs typeface="Arial MT"/>
              </a:rPr>
              <a:t>mn =</a:t>
            </a:r>
            <a:r>
              <a:rPr sz="2100" dirty="0">
                <a:solidFill>
                  <a:srgbClr val="FF0000"/>
                </a:solidFill>
                <a:latin typeface="Arial MT"/>
                <a:cs typeface="Arial MT"/>
              </a:rPr>
              <a:t> </a:t>
            </a:r>
            <a:r>
              <a:rPr sz="2100" spc="-4" dirty="0">
                <a:solidFill>
                  <a:srgbClr val="FF0000"/>
                </a:solidFill>
                <a:latin typeface="Arial MT"/>
                <a:cs typeface="Arial MT"/>
              </a:rPr>
              <a:t>----</a:t>
            </a:r>
            <a:r>
              <a:rPr sz="2100" spc="8" dirty="0">
                <a:solidFill>
                  <a:srgbClr val="FF0000"/>
                </a:solidFill>
                <a:latin typeface="Arial MT"/>
                <a:cs typeface="Arial MT"/>
              </a:rPr>
              <a:t> </a:t>
            </a:r>
            <a:r>
              <a:rPr sz="2100" spc="-4" dirty="0">
                <a:solidFill>
                  <a:srgbClr val="FF0000"/>
                </a:solidFill>
                <a:latin typeface="Arial MT"/>
                <a:cs typeface="Arial MT"/>
              </a:rPr>
              <a:t>x</a:t>
            </a:r>
            <a:r>
              <a:rPr sz="2100" spc="-11" dirty="0">
                <a:solidFill>
                  <a:srgbClr val="FF0000"/>
                </a:solidFill>
                <a:latin typeface="Arial MT"/>
                <a:cs typeface="Arial MT"/>
              </a:rPr>
              <a:t> </a:t>
            </a:r>
            <a:r>
              <a:rPr sz="2100" spc="-4" dirty="0">
                <a:solidFill>
                  <a:srgbClr val="FF0000"/>
                </a:solidFill>
                <a:latin typeface="Arial MT"/>
                <a:cs typeface="Arial MT"/>
              </a:rPr>
              <a:t>k</a:t>
            </a:r>
            <a:endParaRPr sz="2100">
              <a:solidFill>
                <a:srgbClr val="FF0000"/>
              </a:solidFill>
              <a:latin typeface="Arial MT"/>
              <a:cs typeface="Arial MT"/>
            </a:endParaRPr>
          </a:p>
        </p:txBody>
      </p:sp>
      <p:sp>
        <p:nvSpPr>
          <p:cNvPr id="5" name="object 5"/>
          <p:cNvSpPr txBox="1"/>
          <p:nvPr/>
        </p:nvSpPr>
        <p:spPr>
          <a:xfrm>
            <a:off x="3253513" y="2824639"/>
            <a:ext cx="402373" cy="286617"/>
          </a:xfrm>
          <a:prstGeom prst="rect">
            <a:avLst/>
          </a:prstGeom>
        </p:spPr>
        <p:txBody>
          <a:bodyPr vert="horz" wrap="square" lIns="0" tIns="9525" rIns="0" bIns="0" rtlCol="0">
            <a:spAutoFit/>
          </a:bodyPr>
          <a:lstStyle/>
          <a:p>
            <a:pPr marL="9525">
              <a:spcBef>
                <a:spcPts val="75"/>
              </a:spcBef>
            </a:pPr>
            <a:r>
              <a:rPr spc="-30" dirty="0">
                <a:solidFill>
                  <a:srgbClr val="FF0000"/>
                </a:solidFill>
                <a:latin typeface="Verdana"/>
                <a:cs typeface="Verdana"/>
              </a:rPr>
              <a:t>I</a:t>
            </a:r>
            <a:r>
              <a:rPr dirty="0">
                <a:solidFill>
                  <a:srgbClr val="FF0000"/>
                </a:solidFill>
                <a:latin typeface="Verdana"/>
                <a:cs typeface="Verdana"/>
              </a:rPr>
              <a:t>-O</a:t>
            </a:r>
            <a:endParaRPr>
              <a:solidFill>
                <a:srgbClr val="FF0000"/>
              </a:solidFill>
              <a:latin typeface="Verdana"/>
              <a:cs typeface="Verdana"/>
            </a:endParaRPr>
          </a:p>
        </p:txBody>
      </p:sp>
      <p:sp>
        <p:nvSpPr>
          <p:cNvPr id="6" name="object 6"/>
          <p:cNvSpPr txBox="1"/>
          <p:nvPr/>
        </p:nvSpPr>
        <p:spPr>
          <a:xfrm>
            <a:off x="1680696" y="2878252"/>
            <a:ext cx="3070208" cy="801982"/>
          </a:xfrm>
          <a:prstGeom prst="rect">
            <a:avLst/>
          </a:prstGeom>
        </p:spPr>
        <p:txBody>
          <a:bodyPr vert="horz" wrap="square" lIns="0" tIns="164306" rIns="0" bIns="0" rtlCol="0">
            <a:spAutoFit/>
          </a:bodyPr>
          <a:lstStyle/>
          <a:p>
            <a:pPr marL="1574006">
              <a:spcBef>
                <a:spcPts val="1294"/>
              </a:spcBef>
            </a:pPr>
            <a:r>
              <a:rPr lang="en-US" dirty="0">
                <a:solidFill>
                  <a:srgbClr val="FF0000"/>
                </a:solidFill>
                <a:latin typeface="Verdana"/>
                <a:cs typeface="Verdana"/>
              </a:rPr>
              <a:t>p</a:t>
            </a:r>
            <a:endParaRPr dirty="0">
              <a:solidFill>
                <a:srgbClr val="FF0000"/>
              </a:solidFill>
              <a:latin typeface="Verdana"/>
              <a:cs typeface="Verdana"/>
            </a:endParaRPr>
          </a:p>
          <a:p>
            <a:pPr marL="9525">
              <a:spcBef>
                <a:spcPts val="1024"/>
              </a:spcBef>
              <a:tabLst>
                <a:tab pos="448151" algn="l"/>
              </a:tabLst>
            </a:pPr>
            <a:r>
              <a:rPr sz="1500" dirty="0">
                <a:solidFill>
                  <a:srgbClr val="FF0000"/>
                </a:solidFill>
                <a:latin typeface="Verdana"/>
                <a:cs typeface="Verdana"/>
              </a:rPr>
              <a:t>mn	=</a:t>
            </a:r>
            <a:r>
              <a:rPr sz="1500" spc="-26" dirty="0">
                <a:solidFill>
                  <a:srgbClr val="FF0000"/>
                </a:solidFill>
                <a:latin typeface="Verdana"/>
                <a:cs typeface="Verdana"/>
              </a:rPr>
              <a:t> </a:t>
            </a:r>
            <a:r>
              <a:rPr sz="1500" dirty="0">
                <a:solidFill>
                  <a:srgbClr val="FF0000"/>
                </a:solidFill>
                <a:latin typeface="Verdana"/>
                <a:cs typeface="Verdana"/>
              </a:rPr>
              <a:t>angka</a:t>
            </a:r>
            <a:r>
              <a:rPr sz="1500" spc="-23" dirty="0">
                <a:solidFill>
                  <a:srgbClr val="FF0000"/>
                </a:solidFill>
                <a:latin typeface="Verdana"/>
                <a:cs typeface="Verdana"/>
              </a:rPr>
              <a:t> </a:t>
            </a:r>
            <a:r>
              <a:rPr sz="1500" spc="-8" dirty="0">
                <a:solidFill>
                  <a:srgbClr val="FF0000"/>
                </a:solidFill>
                <a:latin typeface="Verdana"/>
                <a:cs typeface="Verdana"/>
              </a:rPr>
              <a:t>migrasi</a:t>
            </a:r>
            <a:r>
              <a:rPr sz="1500" spc="-15" dirty="0">
                <a:solidFill>
                  <a:srgbClr val="FF0000"/>
                </a:solidFill>
                <a:latin typeface="Verdana"/>
                <a:cs typeface="Verdana"/>
              </a:rPr>
              <a:t> </a:t>
            </a:r>
            <a:r>
              <a:rPr sz="1500" dirty="0">
                <a:solidFill>
                  <a:srgbClr val="FF0000"/>
                </a:solidFill>
                <a:latin typeface="Verdana"/>
                <a:cs typeface="Verdana"/>
              </a:rPr>
              <a:t>neto</a:t>
            </a:r>
          </a:p>
        </p:txBody>
      </p:sp>
      <p:sp>
        <p:nvSpPr>
          <p:cNvPr id="7" name="object 7"/>
          <p:cNvSpPr txBox="1"/>
          <p:nvPr/>
        </p:nvSpPr>
        <p:spPr>
          <a:xfrm>
            <a:off x="1734202" y="3659255"/>
            <a:ext cx="4338084" cy="932948"/>
          </a:xfrm>
          <a:prstGeom prst="rect">
            <a:avLst/>
          </a:prstGeom>
        </p:spPr>
        <p:txBody>
          <a:bodyPr vert="horz" wrap="square" lIns="0" tIns="9525" rIns="0" bIns="0" rtlCol="0">
            <a:spAutoFit/>
          </a:bodyPr>
          <a:lstStyle/>
          <a:p>
            <a:pPr marL="9525" marR="3810">
              <a:spcBef>
                <a:spcPts val="75"/>
              </a:spcBef>
              <a:tabLst>
                <a:tab pos="425291" algn="l"/>
              </a:tabLst>
            </a:pPr>
            <a:r>
              <a:rPr sz="1500" dirty="0">
                <a:solidFill>
                  <a:srgbClr val="FF0000"/>
                </a:solidFill>
                <a:latin typeface="Verdana"/>
                <a:cs typeface="Verdana"/>
              </a:rPr>
              <a:t>O	=</a:t>
            </a:r>
            <a:r>
              <a:rPr sz="1500" spc="-11" dirty="0">
                <a:solidFill>
                  <a:srgbClr val="FF0000"/>
                </a:solidFill>
                <a:latin typeface="Verdana"/>
                <a:cs typeface="Verdana"/>
              </a:rPr>
              <a:t> </a:t>
            </a:r>
            <a:r>
              <a:rPr sz="1500" spc="-4" dirty="0">
                <a:solidFill>
                  <a:srgbClr val="FF0000"/>
                </a:solidFill>
                <a:latin typeface="Verdana"/>
                <a:cs typeface="Verdana"/>
              </a:rPr>
              <a:t>jumlah</a:t>
            </a:r>
            <a:r>
              <a:rPr sz="1500" dirty="0">
                <a:solidFill>
                  <a:srgbClr val="FF0000"/>
                </a:solidFill>
                <a:latin typeface="Verdana"/>
                <a:cs typeface="Verdana"/>
              </a:rPr>
              <a:t> </a:t>
            </a:r>
            <a:r>
              <a:rPr sz="1500" spc="-8" dirty="0">
                <a:solidFill>
                  <a:srgbClr val="FF0000"/>
                </a:solidFill>
                <a:latin typeface="Verdana"/>
                <a:cs typeface="Verdana"/>
              </a:rPr>
              <a:t>migrasi</a:t>
            </a:r>
            <a:r>
              <a:rPr sz="1500" spc="4" dirty="0">
                <a:solidFill>
                  <a:srgbClr val="FF0000"/>
                </a:solidFill>
                <a:latin typeface="Verdana"/>
                <a:cs typeface="Verdana"/>
              </a:rPr>
              <a:t> </a:t>
            </a:r>
            <a:r>
              <a:rPr sz="1500" spc="-8" dirty="0">
                <a:solidFill>
                  <a:srgbClr val="FF0000"/>
                </a:solidFill>
                <a:latin typeface="Verdana"/>
                <a:cs typeface="Verdana"/>
              </a:rPr>
              <a:t>keluar</a:t>
            </a:r>
            <a:r>
              <a:rPr sz="1500" spc="-11" dirty="0">
                <a:solidFill>
                  <a:srgbClr val="FF0000"/>
                </a:solidFill>
                <a:latin typeface="Verdana"/>
                <a:cs typeface="Verdana"/>
              </a:rPr>
              <a:t> </a:t>
            </a:r>
            <a:r>
              <a:rPr sz="1500" spc="-4" dirty="0">
                <a:solidFill>
                  <a:srgbClr val="FF0000"/>
                </a:solidFill>
                <a:latin typeface="Verdana"/>
                <a:cs typeface="Verdana"/>
              </a:rPr>
              <a:t>(out</a:t>
            </a:r>
            <a:r>
              <a:rPr sz="1500" dirty="0">
                <a:solidFill>
                  <a:srgbClr val="FF0000"/>
                </a:solidFill>
                <a:latin typeface="Verdana"/>
                <a:cs typeface="Verdana"/>
              </a:rPr>
              <a:t> </a:t>
            </a:r>
            <a:r>
              <a:rPr sz="1500" spc="-8" dirty="0">
                <a:solidFill>
                  <a:srgbClr val="FF0000"/>
                </a:solidFill>
                <a:latin typeface="Verdana"/>
                <a:cs typeface="Verdana"/>
              </a:rPr>
              <a:t>migration) </a:t>
            </a:r>
            <a:r>
              <a:rPr sz="1500" spc="-514" dirty="0">
                <a:solidFill>
                  <a:srgbClr val="FF0000"/>
                </a:solidFill>
                <a:latin typeface="Verdana"/>
                <a:cs typeface="Verdana"/>
              </a:rPr>
              <a:t> </a:t>
            </a:r>
            <a:r>
              <a:rPr sz="1500" dirty="0">
                <a:solidFill>
                  <a:srgbClr val="FF0000"/>
                </a:solidFill>
                <a:latin typeface="Verdana"/>
                <a:cs typeface="Verdana"/>
              </a:rPr>
              <a:t>I</a:t>
            </a:r>
          </a:p>
          <a:p>
            <a:pPr marL="9525"/>
            <a:r>
              <a:rPr sz="1500" dirty="0">
                <a:solidFill>
                  <a:srgbClr val="FF0000"/>
                </a:solidFill>
                <a:latin typeface="Verdana"/>
                <a:cs typeface="Verdana"/>
              </a:rPr>
              <a:t>P</a:t>
            </a:r>
          </a:p>
          <a:p>
            <a:pPr marL="9525"/>
            <a:r>
              <a:rPr sz="1500" dirty="0">
                <a:solidFill>
                  <a:srgbClr val="FF0000"/>
                </a:solidFill>
                <a:latin typeface="Verdana"/>
                <a:cs typeface="Verdana"/>
              </a:rPr>
              <a:t>k</a:t>
            </a:r>
          </a:p>
        </p:txBody>
      </p:sp>
      <p:sp>
        <p:nvSpPr>
          <p:cNvPr id="8" name="object 8"/>
          <p:cNvSpPr txBox="1"/>
          <p:nvPr/>
        </p:nvSpPr>
        <p:spPr>
          <a:xfrm>
            <a:off x="2170913" y="3890088"/>
            <a:ext cx="3901373" cy="702115"/>
          </a:xfrm>
          <a:prstGeom prst="rect">
            <a:avLst/>
          </a:prstGeom>
        </p:spPr>
        <p:txBody>
          <a:bodyPr vert="horz" wrap="square" lIns="0" tIns="9525" rIns="0" bIns="0" rtlCol="0">
            <a:spAutoFit/>
          </a:bodyPr>
          <a:lstStyle/>
          <a:p>
            <a:pPr marL="9525">
              <a:spcBef>
                <a:spcPts val="75"/>
              </a:spcBef>
            </a:pPr>
            <a:r>
              <a:rPr sz="1500" dirty="0">
                <a:solidFill>
                  <a:srgbClr val="FF0000"/>
                </a:solidFill>
                <a:latin typeface="Verdana"/>
                <a:cs typeface="Verdana"/>
              </a:rPr>
              <a:t>=</a:t>
            </a:r>
            <a:r>
              <a:rPr sz="1500" spc="-11" dirty="0">
                <a:solidFill>
                  <a:srgbClr val="FF0000"/>
                </a:solidFill>
                <a:latin typeface="Verdana"/>
                <a:cs typeface="Verdana"/>
              </a:rPr>
              <a:t> </a:t>
            </a:r>
            <a:r>
              <a:rPr sz="1500" spc="-4" dirty="0">
                <a:solidFill>
                  <a:srgbClr val="FF0000"/>
                </a:solidFill>
                <a:latin typeface="Verdana"/>
                <a:cs typeface="Verdana"/>
              </a:rPr>
              <a:t>jumlah</a:t>
            </a:r>
            <a:r>
              <a:rPr sz="1500" spc="-11" dirty="0">
                <a:solidFill>
                  <a:srgbClr val="FF0000"/>
                </a:solidFill>
                <a:latin typeface="Verdana"/>
                <a:cs typeface="Verdana"/>
              </a:rPr>
              <a:t> </a:t>
            </a:r>
            <a:r>
              <a:rPr sz="1500" spc="-8" dirty="0">
                <a:solidFill>
                  <a:srgbClr val="FF0000"/>
                </a:solidFill>
                <a:latin typeface="Verdana"/>
                <a:cs typeface="Verdana"/>
              </a:rPr>
              <a:t>migrasi </a:t>
            </a:r>
            <a:r>
              <a:rPr sz="1500" dirty="0">
                <a:solidFill>
                  <a:srgbClr val="FF0000"/>
                </a:solidFill>
                <a:latin typeface="Verdana"/>
                <a:cs typeface="Verdana"/>
              </a:rPr>
              <a:t>masuk</a:t>
            </a:r>
          </a:p>
          <a:p>
            <a:pPr marL="44768"/>
            <a:r>
              <a:rPr sz="1500" dirty="0">
                <a:solidFill>
                  <a:srgbClr val="FF0000"/>
                </a:solidFill>
                <a:latin typeface="Verdana"/>
                <a:cs typeface="Verdana"/>
              </a:rPr>
              <a:t>=</a:t>
            </a:r>
            <a:r>
              <a:rPr sz="1500" spc="-26" dirty="0">
                <a:solidFill>
                  <a:srgbClr val="FF0000"/>
                </a:solidFill>
                <a:latin typeface="Verdana"/>
                <a:cs typeface="Verdana"/>
              </a:rPr>
              <a:t> </a:t>
            </a:r>
            <a:r>
              <a:rPr sz="1500" spc="-4" dirty="0">
                <a:solidFill>
                  <a:srgbClr val="FF0000"/>
                </a:solidFill>
                <a:latin typeface="Verdana"/>
                <a:cs typeface="Verdana"/>
              </a:rPr>
              <a:t>jumlah</a:t>
            </a:r>
            <a:r>
              <a:rPr sz="1500" spc="-8" dirty="0">
                <a:solidFill>
                  <a:srgbClr val="FF0000"/>
                </a:solidFill>
                <a:latin typeface="Verdana"/>
                <a:cs typeface="Verdana"/>
              </a:rPr>
              <a:t> </a:t>
            </a:r>
            <a:r>
              <a:rPr sz="1500" spc="-4" dirty="0">
                <a:solidFill>
                  <a:srgbClr val="FF0000"/>
                </a:solidFill>
                <a:latin typeface="Verdana"/>
                <a:cs typeface="Verdana"/>
              </a:rPr>
              <a:t>penduduk</a:t>
            </a:r>
            <a:r>
              <a:rPr sz="1500" spc="-30" dirty="0">
                <a:solidFill>
                  <a:srgbClr val="FF0000"/>
                </a:solidFill>
                <a:latin typeface="Verdana"/>
                <a:cs typeface="Verdana"/>
              </a:rPr>
              <a:t> </a:t>
            </a:r>
            <a:r>
              <a:rPr sz="1500" dirty="0">
                <a:solidFill>
                  <a:srgbClr val="FF0000"/>
                </a:solidFill>
                <a:latin typeface="Verdana"/>
                <a:cs typeface="Verdana"/>
              </a:rPr>
              <a:t>pertengahan</a:t>
            </a:r>
            <a:r>
              <a:rPr sz="1500" spc="-30" dirty="0">
                <a:solidFill>
                  <a:srgbClr val="FF0000"/>
                </a:solidFill>
                <a:latin typeface="Verdana"/>
                <a:cs typeface="Verdana"/>
              </a:rPr>
              <a:t> </a:t>
            </a:r>
            <a:r>
              <a:rPr sz="1500" spc="-4" dirty="0">
                <a:solidFill>
                  <a:srgbClr val="FF0000"/>
                </a:solidFill>
                <a:latin typeface="Verdana"/>
                <a:cs typeface="Verdana"/>
              </a:rPr>
              <a:t>tahun</a:t>
            </a:r>
            <a:endParaRPr sz="1500" dirty="0">
              <a:solidFill>
                <a:srgbClr val="FF0000"/>
              </a:solidFill>
              <a:latin typeface="Verdana"/>
              <a:cs typeface="Verdana"/>
            </a:endParaRPr>
          </a:p>
          <a:p>
            <a:pPr marL="43814"/>
            <a:r>
              <a:rPr sz="1500" dirty="0">
                <a:solidFill>
                  <a:srgbClr val="FF0000"/>
                </a:solidFill>
                <a:latin typeface="Verdana"/>
                <a:cs typeface="Verdana"/>
              </a:rPr>
              <a:t>=</a:t>
            </a:r>
            <a:r>
              <a:rPr sz="1500" spc="-30" dirty="0">
                <a:solidFill>
                  <a:srgbClr val="FF0000"/>
                </a:solidFill>
                <a:latin typeface="Verdana"/>
                <a:cs typeface="Verdana"/>
              </a:rPr>
              <a:t> </a:t>
            </a:r>
            <a:r>
              <a:rPr sz="1500" spc="-4" dirty="0">
                <a:solidFill>
                  <a:srgbClr val="FF0000"/>
                </a:solidFill>
                <a:latin typeface="Verdana"/>
                <a:cs typeface="Verdana"/>
              </a:rPr>
              <a:t>konstanta</a:t>
            </a:r>
            <a:r>
              <a:rPr sz="1500" spc="-41" dirty="0">
                <a:solidFill>
                  <a:srgbClr val="FF0000"/>
                </a:solidFill>
                <a:latin typeface="Verdana"/>
                <a:cs typeface="Verdana"/>
              </a:rPr>
              <a:t> </a:t>
            </a:r>
            <a:r>
              <a:rPr sz="1500" dirty="0">
                <a:solidFill>
                  <a:srgbClr val="FF0000"/>
                </a:solidFill>
                <a:latin typeface="Verdana"/>
                <a:cs typeface="Verdana"/>
              </a:rPr>
              <a:t>1000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body" idx="1"/>
          </p:nvPr>
        </p:nvSpPr>
        <p:spPr>
          <a:xfrm>
            <a:off x="357809" y="380244"/>
            <a:ext cx="8465025" cy="3867078"/>
          </a:xfrm>
          <a:prstGeom prst="rect">
            <a:avLst/>
          </a:prstGeom>
        </p:spPr>
        <p:txBody>
          <a:bodyPr spcFirstLastPara="1" wrap="square" lIns="0" tIns="0" rIns="0" bIns="0" anchor="t" anchorCtr="0">
            <a:noAutofit/>
          </a:bodyPr>
          <a:lstStyle/>
          <a:p>
            <a:pPr marL="0" lvl="0" indent="0" algn="just">
              <a:spcAft>
                <a:spcPts val="800"/>
              </a:spcAft>
              <a:buNone/>
            </a:pPr>
            <a:r>
              <a:rPr lang="en-US" sz="2000" dirty="0" err="1">
                <a:solidFill>
                  <a:schemeClr val="tx1"/>
                </a:solidFill>
              </a:rPr>
              <a:t>Mobilitas</a:t>
            </a:r>
            <a:r>
              <a:rPr lang="en-US" sz="2000" dirty="0">
                <a:solidFill>
                  <a:schemeClr val="tx1"/>
                </a:solidFill>
              </a:rPr>
              <a:t> </a:t>
            </a:r>
            <a:r>
              <a:rPr lang="en-US" sz="2000" dirty="0" err="1">
                <a:solidFill>
                  <a:schemeClr val="tx1"/>
                </a:solidFill>
              </a:rPr>
              <a:t>yaitu</a:t>
            </a:r>
            <a:r>
              <a:rPr lang="en-US" sz="2000" dirty="0">
                <a:solidFill>
                  <a:schemeClr val="tx1"/>
                </a:solidFill>
              </a:rPr>
              <a:t>: </a:t>
            </a:r>
            <a:r>
              <a:rPr lang="en-US" sz="2000" dirty="0" err="1">
                <a:solidFill>
                  <a:schemeClr val="tx1"/>
                </a:solidFill>
              </a:rPr>
              <a:t>semua</a:t>
            </a:r>
            <a:r>
              <a:rPr lang="en-US" sz="2000" dirty="0">
                <a:solidFill>
                  <a:schemeClr val="tx1"/>
                </a:solidFill>
              </a:rPr>
              <a:t> </a:t>
            </a:r>
            <a:r>
              <a:rPr lang="en-US" sz="2000" dirty="0" err="1">
                <a:solidFill>
                  <a:schemeClr val="tx1"/>
                </a:solidFill>
              </a:rPr>
              <a:t>gerakan</a:t>
            </a:r>
            <a:r>
              <a:rPr lang="en-US" sz="2000" dirty="0">
                <a:solidFill>
                  <a:schemeClr val="tx1"/>
                </a:solidFill>
              </a:rPr>
              <a:t> </a:t>
            </a:r>
            <a:r>
              <a:rPr lang="en-US" sz="2000" dirty="0" err="1">
                <a:solidFill>
                  <a:schemeClr val="tx1"/>
                </a:solidFill>
              </a:rPr>
              <a:t>penduduk</a:t>
            </a:r>
            <a:r>
              <a:rPr lang="en-US" sz="2000" dirty="0">
                <a:solidFill>
                  <a:schemeClr val="tx1"/>
                </a:solidFill>
              </a:rPr>
              <a:t> yang </a:t>
            </a:r>
            <a:r>
              <a:rPr lang="en-US" sz="2000" dirty="0" err="1">
                <a:solidFill>
                  <a:schemeClr val="tx1"/>
                </a:solidFill>
              </a:rPr>
              <a:t>melintas</a:t>
            </a:r>
            <a:r>
              <a:rPr lang="en-US" sz="2000" dirty="0">
                <a:solidFill>
                  <a:schemeClr val="tx1"/>
                </a:solidFill>
              </a:rPr>
              <a:t> batas wilayah </a:t>
            </a:r>
            <a:r>
              <a:rPr lang="en-US" sz="2000" dirty="0" err="1">
                <a:solidFill>
                  <a:schemeClr val="tx1"/>
                </a:solidFill>
              </a:rPr>
              <a:t>tertentu</a:t>
            </a:r>
            <a:r>
              <a:rPr lang="en-US" sz="2000" dirty="0">
                <a:solidFill>
                  <a:schemeClr val="tx1"/>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periode</a:t>
            </a:r>
            <a:r>
              <a:rPr lang="en-US" sz="2000" dirty="0">
                <a:solidFill>
                  <a:schemeClr val="tx1"/>
                </a:solidFill>
              </a:rPr>
              <a:t> </a:t>
            </a:r>
            <a:r>
              <a:rPr lang="en-US" sz="2000" dirty="0" err="1">
                <a:solidFill>
                  <a:schemeClr val="tx1"/>
                </a:solidFill>
              </a:rPr>
              <a:t>waktu</a:t>
            </a:r>
            <a:r>
              <a:rPr lang="en-US" sz="2000" dirty="0">
                <a:solidFill>
                  <a:schemeClr val="tx1"/>
                </a:solidFill>
              </a:rPr>
              <a:t> </a:t>
            </a:r>
            <a:r>
              <a:rPr lang="en-US" sz="2000" dirty="0" err="1">
                <a:solidFill>
                  <a:schemeClr val="tx1"/>
                </a:solidFill>
              </a:rPr>
              <a:t>tertentu</a:t>
            </a:r>
            <a:r>
              <a:rPr lang="en-US" sz="2000" dirty="0">
                <a:solidFill>
                  <a:schemeClr val="tx1"/>
                </a:solidFill>
              </a:rPr>
              <a:t> .</a:t>
            </a:r>
          </a:p>
          <a:p>
            <a:pPr marL="0" lvl="0" indent="0" algn="just">
              <a:spcAft>
                <a:spcPts val="800"/>
              </a:spcAft>
              <a:buNone/>
            </a:pPr>
            <a:endParaRPr lang="en-US" sz="2000" dirty="0">
              <a:solidFill>
                <a:schemeClr val="tx1"/>
              </a:solidFill>
            </a:endParaRPr>
          </a:p>
          <a:p>
            <a:pPr marL="0" lvl="0" indent="0" algn="just">
              <a:spcAft>
                <a:spcPts val="800"/>
              </a:spcAft>
              <a:buNone/>
            </a:pPr>
            <a:r>
              <a:rPr lang="en-US" sz="2000" dirty="0" err="1">
                <a:solidFill>
                  <a:schemeClr val="tx1"/>
                </a:solidFill>
              </a:rPr>
              <a:t>Mobilitas</a:t>
            </a:r>
            <a:r>
              <a:rPr lang="en-US" sz="2000" dirty="0">
                <a:solidFill>
                  <a:schemeClr val="tx1"/>
                </a:solidFill>
              </a:rPr>
              <a:t> </a:t>
            </a:r>
            <a:r>
              <a:rPr lang="en-US" sz="2000" dirty="0" err="1">
                <a:solidFill>
                  <a:schemeClr val="tx1"/>
                </a:solidFill>
              </a:rPr>
              <a:t>penduduk</a:t>
            </a:r>
            <a:r>
              <a:rPr lang="en-US" sz="2000" dirty="0">
                <a:solidFill>
                  <a:schemeClr val="tx1"/>
                </a:solidFill>
              </a:rPr>
              <a:t> </a:t>
            </a:r>
            <a:r>
              <a:rPr lang="en-US" sz="2000" dirty="0" err="1">
                <a:solidFill>
                  <a:schemeClr val="tx1"/>
                </a:solidFill>
              </a:rPr>
              <a:t>menjadi</a:t>
            </a:r>
            <a:r>
              <a:rPr lang="en-US" sz="2000" dirty="0">
                <a:solidFill>
                  <a:schemeClr val="tx1"/>
                </a:solidFill>
              </a:rPr>
              <a:t> salah </a:t>
            </a:r>
            <a:r>
              <a:rPr lang="en-US" sz="2000" dirty="0" err="1">
                <a:solidFill>
                  <a:schemeClr val="tx1"/>
                </a:solidFill>
              </a:rPr>
              <a:t>satu</a:t>
            </a:r>
            <a:r>
              <a:rPr lang="en-US" sz="2000" dirty="0">
                <a:solidFill>
                  <a:schemeClr val="tx1"/>
                </a:solidFill>
              </a:rPr>
              <a:t> </a:t>
            </a:r>
            <a:r>
              <a:rPr lang="en-US" sz="2000" dirty="0" err="1">
                <a:solidFill>
                  <a:schemeClr val="tx1"/>
                </a:solidFill>
              </a:rPr>
              <a:t>faktor</a:t>
            </a:r>
            <a:r>
              <a:rPr lang="en-US" sz="2000" dirty="0">
                <a:solidFill>
                  <a:schemeClr val="tx1"/>
                </a:solidFill>
              </a:rPr>
              <a:t> yang </a:t>
            </a:r>
            <a:r>
              <a:rPr lang="en-US" sz="2000" dirty="0" err="1">
                <a:solidFill>
                  <a:schemeClr val="tx1"/>
                </a:solidFill>
              </a:rPr>
              <a:t>mendorong</a:t>
            </a:r>
            <a:r>
              <a:rPr lang="en-US" sz="2000" dirty="0">
                <a:solidFill>
                  <a:schemeClr val="tx1"/>
                </a:solidFill>
              </a:rPr>
              <a:t> </a:t>
            </a:r>
            <a:r>
              <a:rPr lang="en-US" sz="2000" dirty="0" err="1">
                <a:solidFill>
                  <a:schemeClr val="tx1"/>
                </a:solidFill>
              </a:rPr>
              <a:t>perubahan</a:t>
            </a:r>
            <a:r>
              <a:rPr lang="en-US" sz="2000" dirty="0">
                <a:solidFill>
                  <a:schemeClr val="tx1"/>
                </a:solidFill>
              </a:rPr>
              <a:t> </a:t>
            </a:r>
            <a:r>
              <a:rPr lang="en-US" sz="2000" dirty="0" err="1">
                <a:solidFill>
                  <a:schemeClr val="tx1"/>
                </a:solidFill>
              </a:rPr>
              <a:t>kondisi</a:t>
            </a:r>
            <a:r>
              <a:rPr lang="en-US" sz="2000" dirty="0">
                <a:solidFill>
                  <a:schemeClr val="tx1"/>
                </a:solidFill>
              </a:rPr>
              <a:t> </a:t>
            </a:r>
            <a:r>
              <a:rPr lang="en-US" sz="2000" dirty="0" err="1">
                <a:solidFill>
                  <a:schemeClr val="tx1"/>
                </a:solidFill>
              </a:rPr>
              <a:t>sosial</a:t>
            </a:r>
            <a:r>
              <a:rPr lang="en-US" sz="2000" dirty="0">
                <a:solidFill>
                  <a:schemeClr val="tx1"/>
                </a:solidFill>
              </a:rPr>
              <a:t> </a:t>
            </a:r>
            <a:r>
              <a:rPr lang="en-US" sz="2000" dirty="0" err="1">
                <a:solidFill>
                  <a:schemeClr val="tx1"/>
                </a:solidFill>
              </a:rPr>
              <a:t>ekonomi</a:t>
            </a:r>
            <a:r>
              <a:rPr lang="en-US" sz="2000" dirty="0">
                <a:solidFill>
                  <a:schemeClr val="tx1"/>
                </a:solidFill>
              </a:rPr>
              <a:t> </a:t>
            </a:r>
            <a:r>
              <a:rPr lang="en-US" sz="2000" dirty="0" err="1">
                <a:solidFill>
                  <a:schemeClr val="tx1"/>
                </a:solidFill>
              </a:rPr>
              <a:t>suatu</a:t>
            </a:r>
            <a:r>
              <a:rPr lang="en-US" sz="2000" dirty="0">
                <a:solidFill>
                  <a:schemeClr val="tx1"/>
                </a:solidFill>
              </a:rPr>
              <a:t> wilayah </a:t>
            </a:r>
          </a:p>
          <a:p>
            <a:pPr marL="0" lvl="0" indent="0" algn="just">
              <a:spcAft>
                <a:spcPts val="800"/>
              </a:spcAft>
              <a:buNone/>
            </a:pPr>
            <a:endParaRPr lang="en-US" sz="2000" dirty="0">
              <a:solidFill>
                <a:schemeClr val="tx1"/>
              </a:solidFill>
            </a:endParaRPr>
          </a:p>
          <a:p>
            <a:pPr marL="0" lvl="0" indent="0" algn="just">
              <a:spcAft>
                <a:spcPts val="800"/>
              </a:spcAft>
              <a:buNone/>
            </a:pPr>
            <a:r>
              <a:rPr lang="en-US" sz="2000" dirty="0" err="1">
                <a:solidFill>
                  <a:schemeClr val="tx1"/>
                </a:solidFill>
              </a:rPr>
              <a:t>Mobilitas</a:t>
            </a:r>
            <a:r>
              <a:rPr lang="en-US" sz="2000" dirty="0">
                <a:solidFill>
                  <a:schemeClr val="tx1"/>
                </a:solidFill>
              </a:rPr>
              <a:t>/</a:t>
            </a:r>
            <a:r>
              <a:rPr lang="en-US" sz="2000" dirty="0" err="1">
                <a:solidFill>
                  <a:schemeClr val="tx1"/>
                </a:solidFill>
              </a:rPr>
              <a:t>persebaran</a:t>
            </a:r>
            <a:r>
              <a:rPr lang="en-US" sz="2000" dirty="0">
                <a:solidFill>
                  <a:schemeClr val="tx1"/>
                </a:solidFill>
              </a:rPr>
              <a:t> </a:t>
            </a:r>
            <a:r>
              <a:rPr lang="en-US" sz="2000" dirty="0" err="1">
                <a:solidFill>
                  <a:schemeClr val="tx1"/>
                </a:solidFill>
              </a:rPr>
              <a:t>bisa</a:t>
            </a:r>
            <a:r>
              <a:rPr lang="en-US" sz="2000" dirty="0">
                <a:solidFill>
                  <a:schemeClr val="tx1"/>
                </a:solidFill>
              </a:rPr>
              <a:t> </a:t>
            </a:r>
            <a:r>
              <a:rPr lang="en-US" sz="2000" dirty="0" err="1">
                <a:solidFill>
                  <a:schemeClr val="tx1"/>
                </a:solidFill>
              </a:rPr>
              <a:t>berupa</a:t>
            </a:r>
            <a:r>
              <a:rPr lang="en-US" sz="2000" dirty="0">
                <a:solidFill>
                  <a:schemeClr val="tx1"/>
                </a:solidFill>
              </a:rPr>
              <a:t> </a:t>
            </a:r>
            <a:r>
              <a:rPr lang="en-US" sz="2000" dirty="0" err="1">
                <a:solidFill>
                  <a:schemeClr val="tx1"/>
                </a:solidFill>
              </a:rPr>
              <a:t>migrasi</a:t>
            </a:r>
            <a:r>
              <a:rPr lang="en-US" sz="2000" dirty="0">
                <a:solidFill>
                  <a:schemeClr val="tx1"/>
                </a:solidFill>
              </a:rPr>
              <a:t>, </a:t>
            </a:r>
            <a:r>
              <a:rPr lang="en-US" sz="2000" dirty="0" err="1">
                <a:solidFill>
                  <a:schemeClr val="tx1"/>
                </a:solidFill>
              </a:rPr>
              <a:t>transmigrasi</a:t>
            </a:r>
            <a:r>
              <a:rPr lang="en-US" sz="2000" dirty="0">
                <a:solidFill>
                  <a:schemeClr val="tx1"/>
                </a:solidFill>
              </a:rPr>
              <a:t> dan </a:t>
            </a:r>
            <a:r>
              <a:rPr lang="en-US" sz="2000" dirty="0" err="1">
                <a:solidFill>
                  <a:schemeClr val="tx1"/>
                </a:solidFill>
              </a:rPr>
              <a:t>urbanisasi</a:t>
            </a:r>
            <a:endParaRPr sz="2000" dirty="0">
              <a:solidFill>
                <a:schemeClr val="tx1"/>
              </a:solidFill>
            </a:endParaRPr>
          </a:p>
        </p:txBody>
      </p:sp>
      <p:sp>
        <p:nvSpPr>
          <p:cNvPr id="136" name="Google Shape;13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385058"/>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dirty="0"/>
          </a:p>
        </p:txBody>
      </p:sp>
      <p:sp>
        <p:nvSpPr>
          <p:cNvPr id="3" name="object 3"/>
          <p:cNvSpPr txBox="1"/>
          <p:nvPr/>
        </p:nvSpPr>
        <p:spPr>
          <a:xfrm>
            <a:off x="331303" y="1338107"/>
            <a:ext cx="8435009" cy="2953533"/>
          </a:xfrm>
          <a:prstGeom prst="rect">
            <a:avLst/>
          </a:prstGeom>
        </p:spPr>
        <p:txBody>
          <a:bodyPr vert="horz" wrap="square" lIns="0" tIns="9049" rIns="0" bIns="0" rtlCol="0">
            <a:spAutoFit/>
          </a:bodyPr>
          <a:lstStyle/>
          <a:p>
            <a:pPr marL="514350" marR="221933" indent="-457676">
              <a:spcBef>
                <a:spcPts val="71"/>
              </a:spcBef>
              <a:tabLst>
                <a:tab pos="411004" algn="l"/>
              </a:tabLst>
            </a:pPr>
            <a:r>
              <a:rPr sz="2100" spc="-4" dirty="0">
                <a:solidFill>
                  <a:srgbClr val="FF0000"/>
                </a:solidFill>
                <a:latin typeface="Arial MT"/>
                <a:cs typeface="Arial MT"/>
              </a:rPr>
              <a:t>5.	Angka </a:t>
            </a:r>
            <a:r>
              <a:rPr sz="2100" dirty="0">
                <a:solidFill>
                  <a:srgbClr val="FF0000"/>
                </a:solidFill>
                <a:latin typeface="Arial MT"/>
                <a:cs typeface="Arial MT"/>
              </a:rPr>
              <a:t>migrasi bruto: </a:t>
            </a:r>
            <a:r>
              <a:rPr sz="2100" spc="-4" dirty="0">
                <a:solidFill>
                  <a:srgbClr val="FF0000"/>
                </a:solidFill>
                <a:latin typeface="Arial MT"/>
                <a:cs typeface="Arial MT"/>
              </a:rPr>
              <a:t>banyaknya </a:t>
            </a:r>
            <a:r>
              <a:rPr sz="2100" dirty="0">
                <a:solidFill>
                  <a:srgbClr val="FF0000"/>
                </a:solidFill>
                <a:latin typeface="Arial MT"/>
                <a:cs typeface="Arial MT"/>
              </a:rPr>
              <a:t>kejadian </a:t>
            </a:r>
            <a:r>
              <a:rPr sz="2100" spc="4" dirty="0">
                <a:solidFill>
                  <a:srgbClr val="FF0000"/>
                </a:solidFill>
                <a:latin typeface="Arial MT"/>
                <a:cs typeface="Arial MT"/>
              </a:rPr>
              <a:t> </a:t>
            </a:r>
            <a:r>
              <a:rPr sz="2100" spc="-4" dirty="0">
                <a:solidFill>
                  <a:srgbClr val="FF0000"/>
                </a:solidFill>
                <a:latin typeface="Arial MT"/>
                <a:cs typeface="Arial MT"/>
              </a:rPr>
              <a:t>perpindahan</a:t>
            </a:r>
            <a:r>
              <a:rPr sz="2100" spc="11" dirty="0">
                <a:solidFill>
                  <a:srgbClr val="FF0000"/>
                </a:solidFill>
                <a:latin typeface="Arial MT"/>
                <a:cs typeface="Arial MT"/>
              </a:rPr>
              <a:t> </a:t>
            </a:r>
            <a:r>
              <a:rPr sz="2100" spc="-4" dirty="0">
                <a:solidFill>
                  <a:srgbClr val="FF0000"/>
                </a:solidFill>
                <a:latin typeface="Arial MT"/>
                <a:cs typeface="Arial MT"/>
              </a:rPr>
              <a:t>(jumlah</a:t>
            </a:r>
            <a:r>
              <a:rPr sz="2100" spc="19" dirty="0">
                <a:solidFill>
                  <a:srgbClr val="FF0000"/>
                </a:solidFill>
                <a:latin typeface="Arial MT"/>
                <a:cs typeface="Arial MT"/>
              </a:rPr>
              <a:t> </a:t>
            </a:r>
            <a:r>
              <a:rPr sz="2100" spc="-4" dirty="0">
                <a:solidFill>
                  <a:srgbClr val="FF0000"/>
                </a:solidFill>
                <a:latin typeface="Arial MT"/>
                <a:cs typeface="Arial MT"/>
              </a:rPr>
              <a:t>migrasi</a:t>
            </a:r>
            <a:r>
              <a:rPr sz="2100" spc="11" dirty="0">
                <a:solidFill>
                  <a:srgbClr val="FF0000"/>
                </a:solidFill>
                <a:latin typeface="Arial MT"/>
                <a:cs typeface="Arial MT"/>
              </a:rPr>
              <a:t> </a:t>
            </a:r>
            <a:r>
              <a:rPr sz="2100" spc="-4" dirty="0">
                <a:solidFill>
                  <a:srgbClr val="FF0000"/>
                </a:solidFill>
                <a:latin typeface="Arial MT"/>
                <a:cs typeface="Arial MT"/>
              </a:rPr>
              <a:t>masuk</a:t>
            </a:r>
            <a:r>
              <a:rPr sz="2100" spc="4" dirty="0">
                <a:solidFill>
                  <a:srgbClr val="FF0000"/>
                </a:solidFill>
                <a:latin typeface="Arial MT"/>
                <a:cs typeface="Arial MT"/>
              </a:rPr>
              <a:t> </a:t>
            </a:r>
            <a:r>
              <a:rPr sz="2100" dirty="0">
                <a:solidFill>
                  <a:srgbClr val="FF0000"/>
                </a:solidFill>
                <a:latin typeface="Arial MT"/>
                <a:cs typeface="Arial MT"/>
              </a:rPr>
              <a:t>dan </a:t>
            </a:r>
            <a:r>
              <a:rPr sz="2100" spc="4" dirty="0">
                <a:solidFill>
                  <a:srgbClr val="FF0000"/>
                </a:solidFill>
                <a:latin typeface="Arial MT"/>
                <a:cs typeface="Arial MT"/>
              </a:rPr>
              <a:t> </a:t>
            </a:r>
            <a:r>
              <a:rPr sz="2100" dirty="0">
                <a:solidFill>
                  <a:srgbClr val="FF0000"/>
                </a:solidFill>
                <a:latin typeface="Arial MT"/>
                <a:cs typeface="Arial MT"/>
              </a:rPr>
              <a:t>keluar)</a:t>
            </a:r>
            <a:r>
              <a:rPr sz="2100" spc="-8" dirty="0">
                <a:solidFill>
                  <a:srgbClr val="FF0000"/>
                </a:solidFill>
                <a:latin typeface="Arial MT"/>
                <a:cs typeface="Arial MT"/>
              </a:rPr>
              <a:t> </a:t>
            </a:r>
            <a:r>
              <a:rPr sz="2100" spc="-4" dirty="0">
                <a:solidFill>
                  <a:srgbClr val="FF0000"/>
                </a:solidFill>
                <a:latin typeface="Arial MT"/>
                <a:cs typeface="Arial MT"/>
              </a:rPr>
              <a:t>dibagi</a:t>
            </a:r>
            <a:r>
              <a:rPr sz="2100" spc="8" dirty="0">
                <a:solidFill>
                  <a:srgbClr val="FF0000"/>
                </a:solidFill>
                <a:latin typeface="Arial MT"/>
                <a:cs typeface="Arial MT"/>
              </a:rPr>
              <a:t> </a:t>
            </a:r>
            <a:r>
              <a:rPr sz="2100" spc="-4" dirty="0">
                <a:solidFill>
                  <a:srgbClr val="FF0000"/>
                </a:solidFill>
                <a:latin typeface="Arial MT"/>
                <a:cs typeface="Arial MT"/>
              </a:rPr>
              <a:t>jumlah</a:t>
            </a:r>
            <a:r>
              <a:rPr sz="2100" dirty="0">
                <a:solidFill>
                  <a:srgbClr val="FF0000"/>
                </a:solidFill>
                <a:latin typeface="Arial MT"/>
                <a:cs typeface="Arial MT"/>
              </a:rPr>
              <a:t> penduduk</a:t>
            </a:r>
            <a:r>
              <a:rPr sz="2100" spc="8" dirty="0">
                <a:solidFill>
                  <a:srgbClr val="FF0000"/>
                </a:solidFill>
                <a:latin typeface="Arial MT"/>
                <a:cs typeface="Arial MT"/>
              </a:rPr>
              <a:t> </a:t>
            </a:r>
            <a:r>
              <a:rPr sz="2100" dirty="0">
                <a:solidFill>
                  <a:srgbClr val="FF0000"/>
                </a:solidFill>
                <a:latin typeface="Arial MT"/>
                <a:cs typeface="Arial MT"/>
              </a:rPr>
              <a:t>tempat</a:t>
            </a:r>
            <a:r>
              <a:rPr sz="2100" spc="-4" dirty="0">
                <a:solidFill>
                  <a:srgbClr val="FF0000"/>
                </a:solidFill>
                <a:latin typeface="Arial MT"/>
                <a:cs typeface="Arial MT"/>
              </a:rPr>
              <a:t> </a:t>
            </a:r>
            <a:r>
              <a:rPr sz="2100" dirty="0">
                <a:solidFill>
                  <a:srgbClr val="FF0000"/>
                </a:solidFill>
                <a:latin typeface="Arial MT"/>
                <a:cs typeface="Arial MT"/>
              </a:rPr>
              <a:t>asal </a:t>
            </a:r>
            <a:r>
              <a:rPr sz="2100" spc="-574" dirty="0">
                <a:solidFill>
                  <a:srgbClr val="FF0000"/>
                </a:solidFill>
                <a:latin typeface="Arial MT"/>
                <a:cs typeface="Arial MT"/>
              </a:rPr>
              <a:t> </a:t>
            </a:r>
            <a:r>
              <a:rPr sz="2100" spc="-4" dirty="0">
                <a:solidFill>
                  <a:srgbClr val="FF0000"/>
                </a:solidFill>
                <a:latin typeface="Arial MT"/>
                <a:cs typeface="Arial MT"/>
              </a:rPr>
              <a:t>dan jumlah</a:t>
            </a:r>
            <a:r>
              <a:rPr sz="2100" spc="15" dirty="0">
                <a:solidFill>
                  <a:srgbClr val="FF0000"/>
                </a:solidFill>
                <a:latin typeface="Arial MT"/>
                <a:cs typeface="Arial MT"/>
              </a:rPr>
              <a:t> </a:t>
            </a:r>
            <a:r>
              <a:rPr sz="2100" spc="-4" dirty="0">
                <a:solidFill>
                  <a:srgbClr val="FF0000"/>
                </a:solidFill>
                <a:latin typeface="Arial MT"/>
                <a:cs typeface="Arial MT"/>
              </a:rPr>
              <a:t>penduduk</a:t>
            </a:r>
            <a:r>
              <a:rPr sz="2100" spc="11" dirty="0">
                <a:solidFill>
                  <a:srgbClr val="FF0000"/>
                </a:solidFill>
                <a:latin typeface="Arial MT"/>
                <a:cs typeface="Arial MT"/>
              </a:rPr>
              <a:t> </a:t>
            </a:r>
            <a:r>
              <a:rPr sz="2100" spc="-4" dirty="0">
                <a:solidFill>
                  <a:srgbClr val="FF0000"/>
                </a:solidFill>
                <a:latin typeface="Arial MT"/>
                <a:cs typeface="Arial MT"/>
              </a:rPr>
              <a:t>tempat</a:t>
            </a:r>
            <a:r>
              <a:rPr sz="2100" spc="8" dirty="0">
                <a:solidFill>
                  <a:srgbClr val="FF0000"/>
                </a:solidFill>
                <a:latin typeface="Arial MT"/>
                <a:cs typeface="Arial MT"/>
              </a:rPr>
              <a:t> </a:t>
            </a:r>
            <a:r>
              <a:rPr sz="2100" spc="-4" dirty="0">
                <a:solidFill>
                  <a:srgbClr val="FF0000"/>
                </a:solidFill>
                <a:latin typeface="Arial MT"/>
                <a:cs typeface="Arial MT"/>
              </a:rPr>
              <a:t>tujuan </a:t>
            </a:r>
            <a:r>
              <a:rPr sz="2100" dirty="0">
                <a:solidFill>
                  <a:srgbClr val="FF0000"/>
                </a:solidFill>
                <a:latin typeface="Arial MT"/>
                <a:cs typeface="Arial MT"/>
              </a:rPr>
              <a:t>dalam </a:t>
            </a:r>
            <a:r>
              <a:rPr sz="2100" spc="4" dirty="0">
                <a:solidFill>
                  <a:srgbClr val="FF0000"/>
                </a:solidFill>
                <a:latin typeface="Arial MT"/>
                <a:cs typeface="Arial MT"/>
              </a:rPr>
              <a:t> </a:t>
            </a:r>
            <a:r>
              <a:rPr sz="2100" spc="-4" dirty="0">
                <a:solidFill>
                  <a:srgbClr val="FF0000"/>
                </a:solidFill>
                <a:latin typeface="Arial MT"/>
                <a:cs typeface="Arial MT"/>
              </a:rPr>
              <a:t>satu</a:t>
            </a:r>
            <a:r>
              <a:rPr sz="2100" spc="-15" dirty="0">
                <a:solidFill>
                  <a:srgbClr val="FF0000"/>
                </a:solidFill>
                <a:latin typeface="Arial MT"/>
                <a:cs typeface="Arial MT"/>
              </a:rPr>
              <a:t> </a:t>
            </a:r>
            <a:r>
              <a:rPr sz="2100" dirty="0">
                <a:solidFill>
                  <a:srgbClr val="FF0000"/>
                </a:solidFill>
                <a:latin typeface="Arial MT"/>
                <a:cs typeface="Arial MT"/>
              </a:rPr>
              <a:t>tahun.</a:t>
            </a:r>
          </a:p>
          <a:p>
            <a:pPr marL="57150">
              <a:lnSpc>
                <a:spcPts val="2213"/>
              </a:lnSpc>
              <a:spcBef>
                <a:spcPts val="506"/>
              </a:spcBef>
            </a:pPr>
            <a:r>
              <a:rPr sz="2100" spc="-4" dirty="0">
                <a:solidFill>
                  <a:srgbClr val="FF0000"/>
                </a:solidFill>
                <a:latin typeface="Arial MT"/>
                <a:cs typeface="Arial MT"/>
              </a:rPr>
              <a:t>Rumus:</a:t>
            </a:r>
            <a:r>
              <a:rPr sz="2100" spc="4" dirty="0">
                <a:solidFill>
                  <a:srgbClr val="FF0000"/>
                </a:solidFill>
                <a:latin typeface="Arial MT"/>
                <a:cs typeface="Arial MT"/>
              </a:rPr>
              <a:t> </a:t>
            </a:r>
            <a:r>
              <a:rPr sz="2100" spc="-4" dirty="0">
                <a:solidFill>
                  <a:srgbClr val="FF0000"/>
                </a:solidFill>
                <a:latin typeface="Arial MT"/>
                <a:cs typeface="Arial MT"/>
              </a:rPr>
              <a:t>mg</a:t>
            </a:r>
            <a:r>
              <a:rPr sz="2100" dirty="0">
                <a:solidFill>
                  <a:srgbClr val="FF0000"/>
                </a:solidFill>
                <a:latin typeface="Arial MT"/>
                <a:cs typeface="Arial MT"/>
              </a:rPr>
              <a:t> </a:t>
            </a:r>
            <a:r>
              <a:rPr sz="2100" spc="-4" dirty="0">
                <a:solidFill>
                  <a:srgbClr val="FF0000"/>
                </a:solidFill>
                <a:latin typeface="Arial MT"/>
                <a:cs typeface="Arial MT"/>
              </a:rPr>
              <a:t>=</a:t>
            </a:r>
            <a:r>
              <a:rPr sz="2100" spc="4" dirty="0">
                <a:solidFill>
                  <a:srgbClr val="FF0000"/>
                </a:solidFill>
                <a:latin typeface="Arial MT"/>
                <a:cs typeface="Arial MT"/>
              </a:rPr>
              <a:t> </a:t>
            </a:r>
            <a:r>
              <a:rPr sz="2100" spc="-4" dirty="0">
                <a:solidFill>
                  <a:srgbClr val="FF0000"/>
                </a:solidFill>
                <a:latin typeface="Arial MT"/>
                <a:cs typeface="Arial MT"/>
              </a:rPr>
              <a:t>-</a:t>
            </a:r>
            <a:r>
              <a:rPr sz="2100" spc="-566" dirty="0">
                <a:solidFill>
                  <a:srgbClr val="FF0000"/>
                </a:solidFill>
                <a:latin typeface="Arial MT"/>
                <a:cs typeface="Arial MT"/>
              </a:rPr>
              <a:t>-</a:t>
            </a:r>
            <a:r>
              <a:rPr sz="2700" spc="-293" baseline="33564" dirty="0">
                <a:solidFill>
                  <a:srgbClr val="FF0000"/>
                </a:solidFill>
                <a:latin typeface="Verdana"/>
                <a:cs typeface="Verdana"/>
              </a:rPr>
              <a:t>I</a:t>
            </a:r>
            <a:r>
              <a:rPr sz="2100" spc="-4" dirty="0">
                <a:solidFill>
                  <a:srgbClr val="FF0000"/>
                </a:solidFill>
                <a:latin typeface="Arial MT"/>
                <a:cs typeface="Arial MT"/>
              </a:rPr>
              <a:t>-</a:t>
            </a:r>
            <a:r>
              <a:rPr sz="2100" spc="-585" dirty="0">
                <a:solidFill>
                  <a:srgbClr val="FF0000"/>
                </a:solidFill>
                <a:latin typeface="Arial MT"/>
                <a:cs typeface="Arial MT"/>
              </a:rPr>
              <a:t>-</a:t>
            </a:r>
            <a:r>
              <a:rPr sz="2700" spc="-1333" baseline="33564" dirty="0">
                <a:solidFill>
                  <a:srgbClr val="FF0000"/>
                </a:solidFill>
                <a:latin typeface="Verdana"/>
                <a:cs typeface="Verdana"/>
              </a:rPr>
              <a:t>+</a:t>
            </a:r>
            <a:r>
              <a:rPr sz="2100" spc="-4" dirty="0">
                <a:solidFill>
                  <a:srgbClr val="FF0000"/>
                </a:solidFill>
                <a:latin typeface="Arial MT"/>
                <a:cs typeface="Arial MT"/>
              </a:rPr>
              <a:t>--</a:t>
            </a:r>
            <a:r>
              <a:rPr sz="2100" spc="-581" dirty="0">
                <a:solidFill>
                  <a:srgbClr val="FF0000"/>
                </a:solidFill>
                <a:latin typeface="Arial MT"/>
                <a:cs typeface="Arial MT"/>
              </a:rPr>
              <a:t>-</a:t>
            </a:r>
            <a:r>
              <a:rPr sz="2700" spc="-1259" baseline="33564" dirty="0">
                <a:solidFill>
                  <a:srgbClr val="FF0000"/>
                </a:solidFill>
                <a:latin typeface="Verdana"/>
                <a:cs typeface="Verdana"/>
              </a:rPr>
              <a:t>O</a:t>
            </a:r>
            <a:r>
              <a:rPr sz="2100" spc="-4" dirty="0">
                <a:solidFill>
                  <a:srgbClr val="FF0000"/>
                </a:solidFill>
                <a:latin typeface="Arial MT"/>
                <a:cs typeface="Arial MT"/>
              </a:rPr>
              <a:t>----</a:t>
            </a:r>
            <a:r>
              <a:rPr sz="2100" spc="11" dirty="0">
                <a:solidFill>
                  <a:srgbClr val="FF0000"/>
                </a:solidFill>
                <a:latin typeface="Arial MT"/>
                <a:cs typeface="Arial MT"/>
              </a:rPr>
              <a:t> </a:t>
            </a:r>
            <a:r>
              <a:rPr sz="2100" spc="-4" dirty="0">
                <a:solidFill>
                  <a:srgbClr val="FF0000"/>
                </a:solidFill>
                <a:latin typeface="Arial MT"/>
                <a:cs typeface="Arial MT"/>
              </a:rPr>
              <a:t>x</a:t>
            </a:r>
            <a:r>
              <a:rPr sz="2100" dirty="0">
                <a:solidFill>
                  <a:srgbClr val="FF0000"/>
                </a:solidFill>
                <a:latin typeface="Arial MT"/>
                <a:cs typeface="Arial MT"/>
              </a:rPr>
              <a:t> </a:t>
            </a:r>
            <a:r>
              <a:rPr sz="2100" spc="-4" dirty="0">
                <a:solidFill>
                  <a:srgbClr val="FF0000"/>
                </a:solidFill>
                <a:latin typeface="Arial MT"/>
                <a:cs typeface="Arial MT"/>
              </a:rPr>
              <a:t>k</a:t>
            </a:r>
            <a:endParaRPr sz="2100" dirty="0">
              <a:solidFill>
                <a:srgbClr val="FF0000"/>
              </a:solidFill>
              <a:latin typeface="Arial MT"/>
              <a:cs typeface="Arial MT"/>
            </a:endParaRPr>
          </a:p>
          <a:p>
            <a:pPr marL="1794034">
              <a:lnSpc>
                <a:spcPts val="1852"/>
              </a:lnSpc>
            </a:pPr>
            <a:r>
              <a:rPr dirty="0">
                <a:solidFill>
                  <a:srgbClr val="FF0000"/>
                </a:solidFill>
                <a:latin typeface="Verdana"/>
                <a:cs typeface="Verdana"/>
              </a:rPr>
              <a:t>P1+P2</a:t>
            </a:r>
            <a:endParaRPr sz="2550" dirty="0">
              <a:solidFill>
                <a:srgbClr val="FF0000"/>
              </a:solidFill>
              <a:latin typeface="Verdana"/>
              <a:cs typeface="Verdana"/>
            </a:endParaRPr>
          </a:p>
          <a:p>
            <a:pPr marL="57150"/>
            <a:r>
              <a:rPr sz="1500" dirty="0">
                <a:solidFill>
                  <a:srgbClr val="FF0000"/>
                </a:solidFill>
                <a:latin typeface="Verdana"/>
                <a:cs typeface="Verdana"/>
              </a:rPr>
              <a:t>mg</a:t>
            </a:r>
            <a:r>
              <a:rPr sz="1500" spc="-23" dirty="0">
                <a:solidFill>
                  <a:srgbClr val="FF0000"/>
                </a:solidFill>
                <a:latin typeface="Verdana"/>
                <a:cs typeface="Verdana"/>
              </a:rPr>
              <a:t> </a:t>
            </a:r>
            <a:r>
              <a:rPr sz="1500" dirty="0">
                <a:solidFill>
                  <a:srgbClr val="FF0000"/>
                </a:solidFill>
                <a:latin typeface="Verdana"/>
                <a:cs typeface="Verdana"/>
              </a:rPr>
              <a:t>=</a:t>
            </a:r>
            <a:r>
              <a:rPr sz="1500" spc="-8" dirty="0">
                <a:solidFill>
                  <a:srgbClr val="FF0000"/>
                </a:solidFill>
                <a:latin typeface="Verdana"/>
                <a:cs typeface="Verdana"/>
              </a:rPr>
              <a:t> </a:t>
            </a:r>
            <a:r>
              <a:rPr sz="1500" dirty="0">
                <a:solidFill>
                  <a:srgbClr val="FF0000"/>
                </a:solidFill>
                <a:latin typeface="Verdana"/>
                <a:cs typeface="Verdana"/>
              </a:rPr>
              <a:t>angka</a:t>
            </a:r>
            <a:r>
              <a:rPr sz="1500" spc="-26" dirty="0">
                <a:solidFill>
                  <a:srgbClr val="FF0000"/>
                </a:solidFill>
                <a:latin typeface="Verdana"/>
                <a:cs typeface="Verdana"/>
              </a:rPr>
              <a:t> </a:t>
            </a:r>
            <a:r>
              <a:rPr sz="1500" spc="-8" dirty="0">
                <a:solidFill>
                  <a:srgbClr val="FF0000"/>
                </a:solidFill>
                <a:latin typeface="Verdana"/>
                <a:cs typeface="Verdana"/>
              </a:rPr>
              <a:t>migrasi</a:t>
            </a:r>
            <a:r>
              <a:rPr sz="1500" dirty="0">
                <a:solidFill>
                  <a:srgbClr val="FF0000"/>
                </a:solidFill>
                <a:latin typeface="Verdana"/>
                <a:cs typeface="Verdana"/>
              </a:rPr>
              <a:t> neto</a:t>
            </a:r>
          </a:p>
          <a:p>
            <a:pPr marL="57150" marR="1660684">
              <a:spcBef>
                <a:spcPts val="4"/>
              </a:spcBef>
              <a:tabLst>
                <a:tab pos="402908" algn="l"/>
              </a:tabLst>
            </a:pPr>
            <a:r>
              <a:rPr sz="1500" dirty="0">
                <a:solidFill>
                  <a:srgbClr val="FF0000"/>
                </a:solidFill>
                <a:latin typeface="Verdana"/>
                <a:cs typeface="Verdana"/>
              </a:rPr>
              <a:t>O	= </a:t>
            </a:r>
            <a:r>
              <a:rPr sz="1500" spc="-4" dirty="0">
                <a:solidFill>
                  <a:srgbClr val="FF0000"/>
                </a:solidFill>
                <a:latin typeface="Verdana"/>
                <a:cs typeface="Verdana"/>
              </a:rPr>
              <a:t>jumlah </a:t>
            </a:r>
            <a:r>
              <a:rPr sz="1500" spc="-8" dirty="0">
                <a:solidFill>
                  <a:srgbClr val="FF0000"/>
                </a:solidFill>
                <a:latin typeface="Verdana"/>
                <a:cs typeface="Verdana"/>
              </a:rPr>
              <a:t>migrasi</a:t>
            </a:r>
            <a:r>
              <a:rPr sz="1500" dirty="0">
                <a:solidFill>
                  <a:srgbClr val="FF0000"/>
                </a:solidFill>
                <a:latin typeface="Verdana"/>
                <a:cs typeface="Verdana"/>
              </a:rPr>
              <a:t> </a:t>
            </a:r>
            <a:r>
              <a:rPr sz="1500" spc="-8" dirty="0">
                <a:solidFill>
                  <a:srgbClr val="FF0000"/>
                </a:solidFill>
                <a:latin typeface="Verdana"/>
                <a:cs typeface="Verdana"/>
              </a:rPr>
              <a:t>keluar</a:t>
            </a:r>
            <a:r>
              <a:rPr sz="1500" spc="4" dirty="0">
                <a:solidFill>
                  <a:srgbClr val="FF0000"/>
                </a:solidFill>
                <a:latin typeface="Verdana"/>
                <a:cs typeface="Verdana"/>
              </a:rPr>
              <a:t> </a:t>
            </a:r>
            <a:r>
              <a:rPr sz="1500" spc="-4" dirty="0">
                <a:solidFill>
                  <a:srgbClr val="FF0000"/>
                </a:solidFill>
                <a:latin typeface="Verdana"/>
                <a:cs typeface="Verdana"/>
              </a:rPr>
              <a:t>(out</a:t>
            </a:r>
            <a:r>
              <a:rPr sz="1500" spc="-15" dirty="0">
                <a:solidFill>
                  <a:srgbClr val="FF0000"/>
                </a:solidFill>
                <a:latin typeface="Verdana"/>
                <a:cs typeface="Verdana"/>
              </a:rPr>
              <a:t> </a:t>
            </a:r>
            <a:r>
              <a:rPr sz="1500" spc="-8" dirty="0">
                <a:solidFill>
                  <a:srgbClr val="FF0000"/>
                </a:solidFill>
                <a:latin typeface="Verdana"/>
                <a:cs typeface="Verdana"/>
              </a:rPr>
              <a:t>migration) </a:t>
            </a:r>
            <a:r>
              <a:rPr sz="1500" spc="-514" dirty="0">
                <a:solidFill>
                  <a:srgbClr val="FF0000"/>
                </a:solidFill>
                <a:latin typeface="Verdana"/>
                <a:cs typeface="Verdana"/>
              </a:rPr>
              <a:t> </a:t>
            </a:r>
            <a:r>
              <a:rPr sz="1500" dirty="0">
                <a:solidFill>
                  <a:srgbClr val="FF0000"/>
                </a:solidFill>
                <a:latin typeface="Verdana"/>
                <a:cs typeface="Verdana"/>
              </a:rPr>
              <a:t>I	=</a:t>
            </a:r>
            <a:r>
              <a:rPr sz="1500" spc="-15" dirty="0">
                <a:solidFill>
                  <a:srgbClr val="FF0000"/>
                </a:solidFill>
                <a:latin typeface="Verdana"/>
                <a:cs typeface="Verdana"/>
              </a:rPr>
              <a:t> </a:t>
            </a:r>
            <a:r>
              <a:rPr sz="1500" spc="-4" dirty="0">
                <a:solidFill>
                  <a:srgbClr val="FF0000"/>
                </a:solidFill>
                <a:latin typeface="Verdana"/>
                <a:cs typeface="Verdana"/>
              </a:rPr>
              <a:t>jumlah</a:t>
            </a:r>
            <a:r>
              <a:rPr sz="1500" spc="-8" dirty="0">
                <a:solidFill>
                  <a:srgbClr val="FF0000"/>
                </a:solidFill>
                <a:latin typeface="Verdana"/>
                <a:cs typeface="Verdana"/>
              </a:rPr>
              <a:t> migrasi</a:t>
            </a:r>
            <a:r>
              <a:rPr sz="1500" spc="-4" dirty="0">
                <a:solidFill>
                  <a:srgbClr val="FF0000"/>
                </a:solidFill>
                <a:latin typeface="Verdana"/>
                <a:cs typeface="Verdana"/>
              </a:rPr>
              <a:t> </a:t>
            </a:r>
            <a:r>
              <a:rPr sz="1500" dirty="0">
                <a:solidFill>
                  <a:srgbClr val="FF0000"/>
                </a:solidFill>
                <a:latin typeface="Verdana"/>
                <a:cs typeface="Verdana"/>
              </a:rPr>
              <a:t>masuk</a:t>
            </a:r>
          </a:p>
          <a:p>
            <a:pPr marL="57150" marR="22860">
              <a:tabLst>
                <a:tab pos="425768" algn="l"/>
              </a:tabLst>
            </a:pPr>
            <a:r>
              <a:rPr sz="1500" dirty="0">
                <a:solidFill>
                  <a:srgbClr val="FF0000"/>
                </a:solidFill>
                <a:latin typeface="Verdana"/>
                <a:cs typeface="Verdana"/>
              </a:rPr>
              <a:t>P1	= </a:t>
            </a:r>
            <a:r>
              <a:rPr sz="1500" spc="-4" dirty="0">
                <a:solidFill>
                  <a:srgbClr val="FF0000"/>
                </a:solidFill>
                <a:latin typeface="Verdana"/>
                <a:cs typeface="Verdana"/>
              </a:rPr>
              <a:t>jumlah penduduk </a:t>
            </a:r>
            <a:r>
              <a:rPr sz="1500" dirty="0">
                <a:solidFill>
                  <a:srgbClr val="FF0000"/>
                </a:solidFill>
                <a:latin typeface="Verdana"/>
                <a:cs typeface="Verdana"/>
              </a:rPr>
              <a:t>pertengahan </a:t>
            </a:r>
            <a:r>
              <a:rPr sz="1500" spc="-4" dirty="0">
                <a:solidFill>
                  <a:srgbClr val="FF0000"/>
                </a:solidFill>
                <a:latin typeface="Verdana"/>
                <a:cs typeface="Verdana"/>
              </a:rPr>
              <a:t>tahun di tempat tujuan </a:t>
            </a:r>
            <a:r>
              <a:rPr sz="1500" spc="-518" dirty="0">
                <a:solidFill>
                  <a:srgbClr val="FF0000"/>
                </a:solidFill>
                <a:latin typeface="Verdana"/>
                <a:cs typeface="Verdana"/>
              </a:rPr>
              <a:t> </a:t>
            </a:r>
            <a:r>
              <a:rPr sz="1500" dirty="0">
                <a:solidFill>
                  <a:srgbClr val="FF0000"/>
                </a:solidFill>
                <a:latin typeface="Verdana"/>
                <a:cs typeface="Verdana"/>
              </a:rPr>
              <a:t>P2	=</a:t>
            </a:r>
            <a:r>
              <a:rPr sz="1500" spc="-11" dirty="0">
                <a:solidFill>
                  <a:srgbClr val="FF0000"/>
                </a:solidFill>
                <a:latin typeface="Verdana"/>
                <a:cs typeface="Verdana"/>
              </a:rPr>
              <a:t> </a:t>
            </a:r>
            <a:r>
              <a:rPr sz="1500" spc="-4" dirty="0">
                <a:solidFill>
                  <a:srgbClr val="FF0000"/>
                </a:solidFill>
                <a:latin typeface="Verdana"/>
                <a:cs typeface="Verdana"/>
              </a:rPr>
              <a:t>jumlah</a:t>
            </a:r>
            <a:r>
              <a:rPr sz="1500" spc="-8" dirty="0">
                <a:solidFill>
                  <a:srgbClr val="FF0000"/>
                </a:solidFill>
                <a:latin typeface="Verdana"/>
                <a:cs typeface="Verdana"/>
              </a:rPr>
              <a:t> </a:t>
            </a:r>
            <a:r>
              <a:rPr sz="1500" spc="-4" dirty="0">
                <a:solidFill>
                  <a:srgbClr val="FF0000"/>
                </a:solidFill>
                <a:latin typeface="Verdana"/>
                <a:cs typeface="Verdana"/>
              </a:rPr>
              <a:t>penduduk</a:t>
            </a:r>
            <a:r>
              <a:rPr sz="1500" spc="-23" dirty="0">
                <a:solidFill>
                  <a:srgbClr val="FF0000"/>
                </a:solidFill>
                <a:latin typeface="Verdana"/>
                <a:cs typeface="Verdana"/>
              </a:rPr>
              <a:t> </a:t>
            </a:r>
            <a:r>
              <a:rPr sz="1500" dirty="0">
                <a:solidFill>
                  <a:srgbClr val="FF0000"/>
                </a:solidFill>
                <a:latin typeface="Verdana"/>
                <a:cs typeface="Verdana"/>
              </a:rPr>
              <a:t>pertengahan</a:t>
            </a:r>
            <a:r>
              <a:rPr sz="1500" spc="-23" dirty="0">
                <a:solidFill>
                  <a:srgbClr val="FF0000"/>
                </a:solidFill>
                <a:latin typeface="Verdana"/>
                <a:cs typeface="Verdana"/>
              </a:rPr>
              <a:t> </a:t>
            </a:r>
            <a:r>
              <a:rPr sz="1500" spc="-4" dirty="0">
                <a:solidFill>
                  <a:srgbClr val="FF0000"/>
                </a:solidFill>
                <a:latin typeface="Verdana"/>
                <a:cs typeface="Verdana"/>
              </a:rPr>
              <a:t>tahun</a:t>
            </a:r>
            <a:r>
              <a:rPr sz="1500" spc="-23" dirty="0">
                <a:solidFill>
                  <a:srgbClr val="FF0000"/>
                </a:solidFill>
                <a:latin typeface="Verdana"/>
                <a:cs typeface="Verdana"/>
              </a:rPr>
              <a:t> </a:t>
            </a:r>
            <a:r>
              <a:rPr sz="1500" spc="-4" dirty="0">
                <a:solidFill>
                  <a:srgbClr val="FF0000"/>
                </a:solidFill>
                <a:latin typeface="Verdana"/>
                <a:cs typeface="Verdana"/>
              </a:rPr>
              <a:t>di</a:t>
            </a:r>
            <a:r>
              <a:rPr sz="1500" spc="-8" dirty="0">
                <a:solidFill>
                  <a:srgbClr val="FF0000"/>
                </a:solidFill>
                <a:latin typeface="Verdana"/>
                <a:cs typeface="Verdana"/>
              </a:rPr>
              <a:t> </a:t>
            </a:r>
            <a:r>
              <a:rPr sz="1500" spc="-4" dirty="0">
                <a:solidFill>
                  <a:srgbClr val="FF0000"/>
                </a:solidFill>
                <a:latin typeface="Verdana"/>
                <a:cs typeface="Verdana"/>
              </a:rPr>
              <a:t>tempat</a:t>
            </a:r>
            <a:r>
              <a:rPr sz="1500" spc="-8" dirty="0">
                <a:solidFill>
                  <a:srgbClr val="FF0000"/>
                </a:solidFill>
                <a:latin typeface="Verdana"/>
                <a:cs typeface="Verdana"/>
              </a:rPr>
              <a:t> </a:t>
            </a:r>
            <a:r>
              <a:rPr sz="1500" spc="-4" dirty="0">
                <a:solidFill>
                  <a:srgbClr val="FF0000"/>
                </a:solidFill>
                <a:latin typeface="Verdana"/>
                <a:cs typeface="Verdana"/>
              </a:rPr>
              <a:t>asal</a:t>
            </a:r>
            <a:endParaRPr sz="1500" dirty="0">
              <a:solidFill>
                <a:srgbClr val="FF0000"/>
              </a:solidFill>
              <a:latin typeface="Verdana"/>
              <a:cs typeface="Verdana"/>
            </a:endParaRPr>
          </a:p>
          <a:p>
            <a:pPr marL="57150">
              <a:tabLst>
                <a:tab pos="436245" algn="l"/>
              </a:tabLst>
            </a:pPr>
            <a:r>
              <a:rPr sz="1500" dirty="0">
                <a:solidFill>
                  <a:srgbClr val="FF0000"/>
                </a:solidFill>
                <a:latin typeface="Verdana"/>
                <a:cs typeface="Verdana"/>
              </a:rPr>
              <a:t>k	</a:t>
            </a:r>
            <a:r>
              <a:rPr sz="1500" spc="4" dirty="0">
                <a:solidFill>
                  <a:srgbClr val="FF0000"/>
                </a:solidFill>
                <a:latin typeface="Verdana"/>
                <a:cs typeface="Verdana"/>
              </a:rPr>
              <a:t>=</a:t>
            </a:r>
            <a:r>
              <a:rPr sz="1500" spc="-30" dirty="0">
                <a:solidFill>
                  <a:srgbClr val="FF0000"/>
                </a:solidFill>
                <a:latin typeface="Verdana"/>
                <a:cs typeface="Verdana"/>
              </a:rPr>
              <a:t> </a:t>
            </a:r>
            <a:r>
              <a:rPr sz="1500" spc="-4" dirty="0">
                <a:solidFill>
                  <a:srgbClr val="FF0000"/>
                </a:solidFill>
                <a:latin typeface="Verdana"/>
                <a:cs typeface="Verdana"/>
              </a:rPr>
              <a:t>konstanta</a:t>
            </a:r>
            <a:r>
              <a:rPr sz="1500" spc="-38" dirty="0">
                <a:solidFill>
                  <a:srgbClr val="FF0000"/>
                </a:solidFill>
                <a:latin typeface="Verdana"/>
                <a:cs typeface="Verdana"/>
              </a:rPr>
              <a:t> </a:t>
            </a:r>
            <a:r>
              <a:rPr sz="1500" dirty="0">
                <a:solidFill>
                  <a:srgbClr val="FF0000"/>
                </a:solidFill>
                <a:latin typeface="Verdana"/>
                <a:cs typeface="Verdana"/>
              </a:rPr>
              <a:t>1000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882" y="211271"/>
            <a:ext cx="2900839" cy="932467"/>
          </a:xfrm>
          <a:prstGeom prst="rect">
            <a:avLst/>
          </a:prstGeom>
        </p:spPr>
        <p:txBody>
          <a:bodyPr vert="horz" wrap="square" lIns="0" tIns="9049" rIns="0" bIns="0" rtlCol="0" anchor="t">
            <a:spAutoFit/>
          </a:bodyPr>
          <a:lstStyle/>
          <a:p>
            <a:pPr marL="9525">
              <a:lnSpc>
                <a:spcPct val="100000"/>
              </a:lnSpc>
              <a:spcBef>
                <a:spcPts val="71"/>
              </a:spcBef>
            </a:pPr>
            <a:r>
              <a:rPr sz="3000" spc="-30" dirty="0"/>
              <a:t>UKURAN</a:t>
            </a:r>
            <a:r>
              <a:rPr sz="3000" spc="-53" dirty="0"/>
              <a:t> </a:t>
            </a:r>
            <a:r>
              <a:rPr sz="3000" spc="-56" dirty="0"/>
              <a:t>MIGRASI</a:t>
            </a:r>
            <a:endParaRPr sz="3000" dirty="0"/>
          </a:p>
        </p:txBody>
      </p:sp>
      <p:sp>
        <p:nvSpPr>
          <p:cNvPr id="3" name="object 3"/>
          <p:cNvSpPr txBox="1"/>
          <p:nvPr/>
        </p:nvSpPr>
        <p:spPr>
          <a:xfrm>
            <a:off x="1445564" y="1487184"/>
            <a:ext cx="5264944" cy="332303"/>
          </a:xfrm>
          <a:prstGeom prst="rect">
            <a:avLst/>
          </a:prstGeom>
        </p:spPr>
        <p:txBody>
          <a:bodyPr vert="horz" wrap="square" lIns="0" tIns="9049" rIns="0" bIns="0" rtlCol="0">
            <a:spAutoFit/>
          </a:bodyPr>
          <a:lstStyle/>
          <a:p>
            <a:pPr marL="9525">
              <a:spcBef>
                <a:spcPts val="71"/>
              </a:spcBef>
            </a:pPr>
            <a:r>
              <a:rPr sz="2100" spc="-4" dirty="0">
                <a:solidFill>
                  <a:srgbClr val="FF0000"/>
                </a:solidFill>
                <a:latin typeface="Arial MT"/>
                <a:cs typeface="Arial MT"/>
              </a:rPr>
              <a:t>a.</a:t>
            </a:r>
            <a:r>
              <a:rPr sz="2100" spc="-11" dirty="0">
                <a:solidFill>
                  <a:srgbClr val="FF0000"/>
                </a:solidFill>
                <a:latin typeface="Arial MT"/>
                <a:cs typeface="Arial MT"/>
              </a:rPr>
              <a:t> </a:t>
            </a:r>
            <a:r>
              <a:rPr sz="2100" spc="-4" dirty="0">
                <a:solidFill>
                  <a:srgbClr val="FF0000"/>
                </a:solidFill>
                <a:latin typeface="Arial MT"/>
                <a:cs typeface="Arial MT"/>
              </a:rPr>
              <a:t>Persentase </a:t>
            </a:r>
            <a:r>
              <a:rPr sz="2100" dirty="0">
                <a:solidFill>
                  <a:srgbClr val="FF0000"/>
                </a:solidFill>
                <a:latin typeface="Arial MT"/>
                <a:cs typeface="Arial MT"/>
              </a:rPr>
              <a:t>penduduk</a:t>
            </a:r>
            <a:r>
              <a:rPr sz="2100" spc="11" dirty="0">
                <a:solidFill>
                  <a:srgbClr val="FF0000"/>
                </a:solidFill>
                <a:latin typeface="Arial MT"/>
                <a:cs typeface="Arial MT"/>
              </a:rPr>
              <a:t> </a:t>
            </a:r>
            <a:r>
              <a:rPr sz="2100" spc="-4" dirty="0">
                <a:solidFill>
                  <a:srgbClr val="FF0000"/>
                </a:solidFill>
                <a:latin typeface="Arial MT"/>
                <a:cs typeface="Arial MT"/>
              </a:rPr>
              <a:t>kota: Pu</a:t>
            </a:r>
            <a:r>
              <a:rPr sz="2100" dirty="0">
                <a:solidFill>
                  <a:srgbClr val="FF0000"/>
                </a:solidFill>
                <a:latin typeface="Arial MT"/>
                <a:cs typeface="Arial MT"/>
              </a:rPr>
              <a:t> </a:t>
            </a:r>
            <a:r>
              <a:rPr sz="2100" spc="-4" dirty="0">
                <a:solidFill>
                  <a:srgbClr val="FF0000"/>
                </a:solidFill>
                <a:latin typeface="Arial MT"/>
                <a:cs typeface="Arial MT"/>
              </a:rPr>
              <a:t>=</a:t>
            </a:r>
            <a:r>
              <a:rPr sz="2100" spc="26" dirty="0">
                <a:solidFill>
                  <a:srgbClr val="FF0000"/>
                </a:solidFill>
                <a:latin typeface="Arial MT"/>
                <a:cs typeface="Arial MT"/>
              </a:rPr>
              <a:t> </a:t>
            </a:r>
            <a:r>
              <a:rPr sz="2100" spc="-4" dirty="0">
                <a:solidFill>
                  <a:srgbClr val="FF0000"/>
                </a:solidFill>
                <a:latin typeface="Arial MT"/>
                <a:cs typeface="Arial MT"/>
              </a:rPr>
              <a:t>---</a:t>
            </a:r>
            <a:r>
              <a:rPr sz="2100" spc="4" dirty="0">
                <a:solidFill>
                  <a:srgbClr val="FF0000"/>
                </a:solidFill>
                <a:latin typeface="Arial MT"/>
                <a:cs typeface="Arial MT"/>
              </a:rPr>
              <a:t> </a:t>
            </a:r>
            <a:r>
              <a:rPr sz="2100" spc="-4" dirty="0">
                <a:solidFill>
                  <a:srgbClr val="FF0000"/>
                </a:solidFill>
                <a:latin typeface="Arial MT"/>
                <a:cs typeface="Arial MT"/>
              </a:rPr>
              <a:t>x 100</a:t>
            </a:r>
            <a:endParaRPr sz="2100" dirty="0">
              <a:solidFill>
                <a:srgbClr val="FF0000"/>
              </a:solidFill>
              <a:latin typeface="Arial MT"/>
              <a:cs typeface="Arial MT"/>
            </a:endParaRPr>
          </a:p>
        </p:txBody>
      </p:sp>
      <p:sp>
        <p:nvSpPr>
          <p:cNvPr id="4" name="object 4"/>
          <p:cNvSpPr txBox="1"/>
          <p:nvPr/>
        </p:nvSpPr>
        <p:spPr>
          <a:xfrm>
            <a:off x="1718071" y="1812367"/>
            <a:ext cx="3796189" cy="749564"/>
          </a:xfrm>
          <a:prstGeom prst="rect">
            <a:avLst/>
          </a:prstGeom>
        </p:spPr>
        <p:txBody>
          <a:bodyPr vert="horz" wrap="square" lIns="0" tIns="9525" rIns="0" bIns="0" rtlCol="0">
            <a:spAutoFit/>
          </a:bodyPr>
          <a:lstStyle/>
          <a:p>
            <a:pPr marL="82391" marR="3810" indent="-73343">
              <a:lnSpc>
                <a:spcPct val="120100"/>
              </a:lnSpc>
              <a:spcBef>
                <a:spcPts val="75"/>
              </a:spcBef>
              <a:tabLst>
                <a:tab pos="422910" algn="l"/>
              </a:tabLst>
            </a:pPr>
            <a:r>
              <a:rPr sz="2100" spc="-4" dirty="0">
                <a:solidFill>
                  <a:srgbClr val="FF0000"/>
                </a:solidFill>
                <a:latin typeface="Arial MT"/>
                <a:cs typeface="Arial MT"/>
              </a:rPr>
              <a:t>Pu</a:t>
            </a:r>
            <a:r>
              <a:rPr sz="2100" spc="-23" dirty="0">
                <a:solidFill>
                  <a:srgbClr val="FF0000"/>
                </a:solidFill>
                <a:latin typeface="Arial MT"/>
                <a:cs typeface="Arial MT"/>
              </a:rPr>
              <a:t> </a:t>
            </a:r>
            <a:r>
              <a:rPr sz="2100" spc="-4" dirty="0">
                <a:solidFill>
                  <a:srgbClr val="FF0000"/>
                </a:solidFill>
                <a:latin typeface="Arial MT"/>
                <a:cs typeface="Arial MT"/>
              </a:rPr>
              <a:t>=</a:t>
            </a:r>
            <a:r>
              <a:rPr sz="2100" spc="-15" dirty="0">
                <a:solidFill>
                  <a:srgbClr val="FF0000"/>
                </a:solidFill>
                <a:latin typeface="Arial MT"/>
                <a:cs typeface="Arial MT"/>
              </a:rPr>
              <a:t> </a:t>
            </a:r>
            <a:r>
              <a:rPr sz="2100" dirty="0">
                <a:solidFill>
                  <a:srgbClr val="FF0000"/>
                </a:solidFill>
                <a:latin typeface="Arial MT"/>
                <a:cs typeface="Arial MT"/>
              </a:rPr>
              <a:t>persentase</a:t>
            </a:r>
            <a:r>
              <a:rPr sz="2100" spc="-15" dirty="0">
                <a:solidFill>
                  <a:srgbClr val="FF0000"/>
                </a:solidFill>
                <a:latin typeface="Arial MT"/>
                <a:cs typeface="Arial MT"/>
              </a:rPr>
              <a:t> </a:t>
            </a:r>
            <a:r>
              <a:rPr sz="2100" dirty="0">
                <a:solidFill>
                  <a:srgbClr val="FF0000"/>
                </a:solidFill>
                <a:latin typeface="Arial MT"/>
                <a:cs typeface="Arial MT"/>
              </a:rPr>
              <a:t>penduduk </a:t>
            </a:r>
            <a:r>
              <a:rPr sz="2100" spc="-4" dirty="0">
                <a:solidFill>
                  <a:srgbClr val="FF0000"/>
                </a:solidFill>
                <a:latin typeface="Arial MT"/>
                <a:cs typeface="Arial MT"/>
              </a:rPr>
              <a:t>kota </a:t>
            </a:r>
            <a:r>
              <a:rPr sz="2100" spc="-570" dirty="0">
                <a:solidFill>
                  <a:srgbClr val="FF0000"/>
                </a:solidFill>
                <a:latin typeface="Arial MT"/>
                <a:cs typeface="Arial MT"/>
              </a:rPr>
              <a:t> </a:t>
            </a:r>
            <a:r>
              <a:rPr sz="2100" spc="-4" dirty="0">
                <a:solidFill>
                  <a:srgbClr val="FF0000"/>
                </a:solidFill>
                <a:latin typeface="Arial MT"/>
                <a:cs typeface="Arial MT"/>
              </a:rPr>
              <a:t>U	=</a:t>
            </a:r>
            <a:r>
              <a:rPr sz="2100" spc="-11" dirty="0">
                <a:solidFill>
                  <a:srgbClr val="FF0000"/>
                </a:solidFill>
                <a:latin typeface="Arial MT"/>
                <a:cs typeface="Arial MT"/>
              </a:rPr>
              <a:t> </a:t>
            </a:r>
            <a:r>
              <a:rPr sz="2100" dirty="0">
                <a:solidFill>
                  <a:srgbClr val="FF0000"/>
                </a:solidFill>
                <a:latin typeface="Arial MT"/>
                <a:cs typeface="Arial MT"/>
              </a:rPr>
              <a:t>urbanisasi/kota</a:t>
            </a:r>
          </a:p>
        </p:txBody>
      </p:sp>
      <p:sp>
        <p:nvSpPr>
          <p:cNvPr id="5" name="object 5"/>
          <p:cNvSpPr txBox="1"/>
          <p:nvPr/>
        </p:nvSpPr>
        <p:spPr>
          <a:xfrm>
            <a:off x="1718071" y="3713834"/>
            <a:ext cx="2340769" cy="749084"/>
          </a:xfrm>
          <a:prstGeom prst="rect">
            <a:avLst/>
          </a:prstGeom>
        </p:spPr>
        <p:txBody>
          <a:bodyPr vert="horz" wrap="square" lIns="0" tIns="9049" rIns="0" bIns="0" rtlCol="0">
            <a:spAutoFit/>
          </a:bodyPr>
          <a:lstStyle/>
          <a:p>
            <a:pPr marL="9525" marR="3810">
              <a:lnSpc>
                <a:spcPct val="120100"/>
              </a:lnSpc>
              <a:spcBef>
                <a:spcPts val="71"/>
              </a:spcBef>
            </a:pPr>
            <a:r>
              <a:rPr sz="2100" spc="-4" dirty="0">
                <a:solidFill>
                  <a:srgbClr val="FF0000"/>
                </a:solidFill>
                <a:latin typeface="Arial MT"/>
                <a:cs typeface="Arial MT"/>
              </a:rPr>
              <a:t>U = penduduk kota </a:t>
            </a:r>
            <a:r>
              <a:rPr sz="2100" dirty="0">
                <a:solidFill>
                  <a:srgbClr val="FF0000"/>
                </a:solidFill>
                <a:latin typeface="Arial MT"/>
                <a:cs typeface="Arial MT"/>
              </a:rPr>
              <a:t> </a:t>
            </a:r>
            <a:r>
              <a:rPr sz="2100" spc="-4" dirty="0">
                <a:solidFill>
                  <a:srgbClr val="FF0000"/>
                </a:solidFill>
                <a:latin typeface="Arial MT"/>
                <a:cs typeface="Arial MT"/>
              </a:rPr>
              <a:t>R</a:t>
            </a:r>
            <a:r>
              <a:rPr sz="2100" spc="-26" dirty="0">
                <a:solidFill>
                  <a:srgbClr val="FF0000"/>
                </a:solidFill>
                <a:latin typeface="Arial MT"/>
                <a:cs typeface="Arial MT"/>
              </a:rPr>
              <a:t> </a:t>
            </a:r>
            <a:r>
              <a:rPr sz="2100" spc="-4" dirty="0">
                <a:solidFill>
                  <a:srgbClr val="FF0000"/>
                </a:solidFill>
                <a:latin typeface="Arial MT"/>
                <a:cs typeface="Arial MT"/>
              </a:rPr>
              <a:t>=</a:t>
            </a:r>
            <a:r>
              <a:rPr sz="2100" spc="-23" dirty="0">
                <a:solidFill>
                  <a:srgbClr val="FF0000"/>
                </a:solidFill>
                <a:latin typeface="Arial MT"/>
                <a:cs typeface="Arial MT"/>
              </a:rPr>
              <a:t> </a:t>
            </a:r>
            <a:r>
              <a:rPr sz="2100" dirty="0">
                <a:solidFill>
                  <a:srgbClr val="FF0000"/>
                </a:solidFill>
                <a:latin typeface="Arial MT"/>
                <a:cs typeface="Arial MT"/>
              </a:rPr>
              <a:t>penduduk</a:t>
            </a:r>
            <a:r>
              <a:rPr sz="2100" spc="-19" dirty="0">
                <a:solidFill>
                  <a:srgbClr val="FF0000"/>
                </a:solidFill>
                <a:latin typeface="Arial MT"/>
                <a:cs typeface="Arial MT"/>
              </a:rPr>
              <a:t> </a:t>
            </a:r>
            <a:r>
              <a:rPr sz="2100" dirty="0">
                <a:solidFill>
                  <a:srgbClr val="FF0000"/>
                </a:solidFill>
                <a:latin typeface="Arial MT"/>
                <a:cs typeface="Arial MT"/>
              </a:rPr>
              <a:t>desa</a:t>
            </a:r>
          </a:p>
        </p:txBody>
      </p:sp>
      <p:sp>
        <p:nvSpPr>
          <p:cNvPr id="6" name="object 6"/>
          <p:cNvSpPr txBox="1"/>
          <p:nvPr/>
        </p:nvSpPr>
        <p:spPr>
          <a:xfrm>
            <a:off x="3141345" y="211271"/>
            <a:ext cx="5092065" cy="720390"/>
          </a:xfrm>
          <a:prstGeom prst="rect">
            <a:avLst/>
          </a:prstGeom>
        </p:spPr>
        <p:txBody>
          <a:bodyPr vert="horz" wrap="square" lIns="0" tIns="73343" rIns="0" bIns="0" rtlCol="0">
            <a:spAutoFit/>
          </a:bodyPr>
          <a:lstStyle/>
          <a:p>
            <a:pPr marL="466725" marR="3810">
              <a:spcBef>
                <a:spcPts val="506"/>
              </a:spcBef>
            </a:pPr>
            <a:r>
              <a:rPr sz="2100" spc="-4" dirty="0">
                <a:solidFill>
                  <a:srgbClr val="FF0000"/>
                </a:solidFill>
                <a:latin typeface="Arial MT"/>
                <a:cs typeface="Arial MT"/>
              </a:rPr>
              <a:t>Ada 2 </a:t>
            </a:r>
            <a:r>
              <a:rPr sz="2100" dirty="0">
                <a:solidFill>
                  <a:srgbClr val="FF0000"/>
                </a:solidFill>
                <a:latin typeface="Arial MT"/>
                <a:cs typeface="Arial MT"/>
              </a:rPr>
              <a:t>indeks yang dipergunakan </a:t>
            </a:r>
            <a:r>
              <a:rPr sz="2100" spc="-4" dirty="0">
                <a:solidFill>
                  <a:srgbClr val="FF0000"/>
                </a:solidFill>
                <a:latin typeface="Arial MT"/>
                <a:cs typeface="Arial MT"/>
              </a:rPr>
              <a:t>untuk </a:t>
            </a:r>
            <a:r>
              <a:rPr sz="2100" spc="-578" dirty="0">
                <a:solidFill>
                  <a:srgbClr val="FF0000"/>
                </a:solidFill>
                <a:latin typeface="Arial MT"/>
                <a:cs typeface="Arial MT"/>
              </a:rPr>
              <a:t> </a:t>
            </a:r>
            <a:r>
              <a:rPr sz="2100" spc="-4" dirty="0">
                <a:solidFill>
                  <a:srgbClr val="FF0000"/>
                </a:solidFill>
                <a:latin typeface="Arial MT"/>
                <a:cs typeface="Arial MT"/>
              </a:rPr>
              <a:t>mengukur</a:t>
            </a:r>
            <a:r>
              <a:rPr sz="2100" spc="-8" dirty="0">
                <a:solidFill>
                  <a:srgbClr val="FF0000"/>
                </a:solidFill>
                <a:latin typeface="Arial MT"/>
                <a:cs typeface="Arial MT"/>
              </a:rPr>
              <a:t> </a:t>
            </a:r>
            <a:r>
              <a:rPr sz="2100" dirty="0">
                <a:solidFill>
                  <a:srgbClr val="FF0000"/>
                </a:solidFill>
                <a:latin typeface="Arial MT"/>
                <a:cs typeface="Arial MT"/>
              </a:rPr>
              <a:t>derajat </a:t>
            </a:r>
            <a:r>
              <a:rPr sz="2100" dirty="0" err="1">
                <a:solidFill>
                  <a:srgbClr val="FF0000"/>
                </a:solidFill>
                <a:latin typeface="Arial MT"/>
                <a:cs typeface="Arial MT"/>
              </a:rPr>
              <a:t>urbanisasi</a:t>
            </a:r>
            <a:r>
              <a:rPr sz="2100" dirty="0">
                <a:solidFill>
                  <a:srgbClr val="FF0000"/>
                </a:solidFill>
                <a:latin typeface="Arial MT"/>
                <a:cs typeface="Arial MT"/>
              </a:rPr>
              <a:t>:</a:t>
            </a:r>
          </a:p>
        </p:txBody>
      </p:sp>
      <p:sp>
        <p:nvSpPr>
          <p:cNvPr id="7" name="object 7"/>
          <p:cNvSpPr txBox="1"/>
          <p:nvPr/>
        </p:nvSpPr>
        <p:spPr>
          <a:xfrm>
            <a:off x="5786767" y="1755466"/>
            <a:ext cx="226137" cy="286617"/>
          </a:xfrm>
          <a:prstGeom prst="rect">
            <a:avLst/>
          </a:prstGeom>
        </p:spPr>
        <p:txBody>
          <a:bodyPr vert="horz" wrap="square" lIns="0" tIns="9525" rIns="0" bIns="0" rtlCol="0">
            <a:spAutoFit/>
          </a:bodyPr>
          <a:lstStyle/>
          <a:p>
            <a:pPr marL="9525">
              <a:spcBef>
                <a:spcPts val="75"/>
              </a:spcBef>
            </a:pPr>
            <a:r>
              <a:rPr dirty="0">
                <a:solidFill>
                  <a:srgbClr val="FF0000"/>
                </a:solidFill>
                <a:latin typeface="Verdana"/>
                <a:cs typeface="Verdana"/>
              </a:rPr>
              <a:t>P</a:t>
            </a:r>
          </a:p>
        </p:txBody>
      </p:sp>
      <p:sp>
        <p:nvSpPr>
          <p:cNvPr id="8" name="object 8"/>
          <p:cNvSpPr txBox="1"/>
          <p:nvPr/>
        </p:nvSpPr>
        <p:spPr>
          <a:xfrm>
            <a:off x="1371837" y="2590038"/>
            <a:ext cx="4142423" cy="1101744"/>
          </a:xfrm>
          <a:prstGeom prst="rect">
            <a:avLst/>
          </a:prstGeom>
        </p:spPr>
        <p:txBody>
          <a:bodyPr vert="horz" wrap="square" lIns="0" tIns="9049" rIns="0" bIns="0" rtlCol="0">
            <a:spAutoFit/>
          </a:bodyPr>
          <a:lstStyle/>
          <a:p>
            <a:pPr marL="377666">
              <a:spcBef>
                <a:spcPts val="71"/>
              </a:spcBef>
              <a:tabLst>
                <a:tab pos="771525" algn="l"/>
              </a:tabLst>
            </a:pPr>
            <a:r>
              <a:rPr sz="2100" spc="-4" dirty="0">
                <a:solidFill>
                  <a:srgbClr val="FF0000"/>
                </a:solidFill>
                <a:latin typeface="Arial MT"/>
                <a:cs typeface="Arial MT"/>
              </a:rPr>
              <a:t>P	=</a:t>
            </a:r>
            <a:r>
              <a:rPr sz="2100" spc="-11" dirty="0">
                <a:solidFill>
                  <a:srgbClr val="FF0000"/>
                </a:solidFill>
                <a:latin typeface="Arial MT"/>
                <a:cs typeface="Arial MT"/>
              </a:rPr>
              <a:t> </a:t>
            </a:r>
            <a:r>
              <a:rPr sz="2100" spc="-4" dirty="0">
                <a:solidFill>
                  <a:srgbClr val="FF0000"/>
                </a:solidFill>
                <a:latin typeface="Arial MT"/>
                <a:cs typeface="Arial MT"/>
              </a:rPr>
              <a:t>Penduduk</a:t>
            </a:r>
            <a:r>
              <a:rPr sz="2100" dirty="0">
                <a:solidFill>
                  <a:srgbClr val="FF0000"/>
                </a:solidFill>
                <a:latin typeface="Arial MT"/>
                <a:cs typeface="Arial MT"/>
              </a:rPr>
              <a:t> </a:t>
            </a:r>
            <a:r>
              <a:rPr sz="2100" spc="-4" dirty="0">
                <a:solidFill>
                  <a:srgbClr val="FF0000"/>
                </a:solidFill>
                <a:latin typeface="Arial MT"/>
                <a:cs typeface="Arial MT"/>
              </a:rPr>
              <a:t>(kota</a:t>
            </a:r>
            <a:r>
              <a:rPr sz="2100" dirty="0">
                <a:solidFill>
                  <a:srgbClr val="FF0000"/>
                </a:solidFill>
                <a:latin typeface="Arial MT"/>
                <a:cs typeface="Arial MT"/>
              </a:rPr>
              <a:t> dan</a:t>
            </a:r>
            <a:r>
              <a:rPr sz="2100" spc="-8" dirty="0">
                <a:solidFill>
                  <a:srgbClr val="FF0000"/>
                </a:solidFill>
                <a:latin typeface="Arial MT"/>
                <a:cs typeface="Arial MT"/>
              </a:rPr>
              <a:t> </a:t>
            </a:r>
            <a:r>
              <a:rPr sz="2100" dirty="0">
                <a:solidFill>
                  <a:srgbClr val="FF0000"/>
                </a:solidFill>
                <a:latin typeface="Arial MT"/>
                <a:cs typeface="Arial MT"/>
              </a:rPr>
              <a:t>desa)</a:t>
            </a:r>
          </a:p>
          <a:p>
            <a:pPr marR="301466" algn="r">
              <a:lnSpc>
                <a:spcPts val="1875"/>
              </a:lnSpc>
              <a:spcBef>
                <a:spcPts val="1939"/>
              </a:spcBef>
            </a:pPr>
            <a:r>
              <a:rPr dirty="0">
                <a:solidFill>
                  <a:srgbClr val="FF0000"/>
                </a:solidFill>
                <a:latin typeface="Verdana"/>
                <a:cs typeface="Verdana"/>
              </a:rPr>
              <a:t>U</a:t>
            </a:r>
          </a:p>
          <a:p>
            <a:pPr marL="9525">
              <a:lnSpc>
                <a:spcPts val="2235"/>
              </a:lnSpc>
              <a:tabLst>
                <a:tab pos="2973705" algn="l"/>
              </a:tabLst>
            </a:pPr>
            <a:r>
              <a:rPr sz="2100" spc="-4" dirty="0">
                <a:solidFill>
                  <a:srgbClr val="FF0000"/>
                </a:solidFill>
                <a:latin typeface="Arial MT"/>
                <a:cs typeface="Arial MT"/>
              </a:rPr>
              <a:t>b.</a:t>
            </a:r>
            <a:r>
              <a:rPr sz="2100" spc="-8" dirty="0">
                <a:solidFill>
                  <a:srgbClr val="FF0000"/>
                </a:solidFill>
                <a:latin typeface="Arial MT"/>
                <a:cs typeface="Arial MT"/>
              </a:rPr>
              <a:t> </a:t>
            </a:r>
            <a:r>
              <a:rPr sz="2100" spc="-4" dirty="0">
                <a:solidFill>
                  <a:srgbClr val="FF0000"/>
                </a:solidFill>
                <a:latin typeface="Arial MT"/>
                <a:cs typeface="Arial MT"/>
              </a:rPr>
              <a:t>Rasio</a:t>
            </a:r>
            <a:r>
              <a:rPr sz="2100" spc="19" dirty="0">
                <a:solidFill>
                  <a:srgbClr val="FF0000"/>
                </a:solidFill>
                <a:latin typeface="Arial MT"/>
                <a:cs typeface="Arial MT"/>
              </a:rPr>
              <a:t> </a:t>
            </a:r>
            <a:r>
              <a:rPr sz="2100" spc="-4" dirty="0">
                <a:solidFill>
                  <a:srgbClr val="FF0000"/>
                </a:solidFill>
                <a:latin typeface="Arial MT"/>
                <a:cs typeface="Arial MT"/>
              </a:rPr>
              <a:t>Kota</a:t>
            </a:r>
            <a:r>
              <a:rPr sz="2100" spc="11" dirty="0">
                <a:solidFill>
                  <a:srgbClr val="FF0000"/>
                </a:solidFill>
                <a:latin typeface="Arial MT"/>
                <a:cs typeface="Arial MT"/>
              </a:rPr>
              <a:t> </a:t>
            </a:r>
            <a:r>
              <a:rPr sz="2100" dirty="0">
                <a:solidFill>
                  <a:srgbClr val="FF0000"/>
                </a:solidFill>
                <a:latin typeface="Arial MT"/>
                <a:cs typeface="Arial MT"/>
              </a:rPr>
              <a:t>dan</a:t>
            </a:r>
            <a:r>
              <a:rPr sz="2100" spc="4" dirty="0">
                <a:solidFill>
                  <a:srgbClr val="FF0000"/>
                </a:solidFill>
                <a:latin typeface="Arial MT"/>
                <a:cs typeface="Arial MT"/>
              </a:rPr>
              <a:t> </a:t>
            </a:r>
            <a:r>
              <a:rPr sz="2100" spc="-4" dirty="0">
                <a:solidFill>
                  <a:srgbClr val="FF0000"/>
                </a:solidFill>
                <a:latin typeface="Arial MT"/>
                <a:cs typeface="Arial MT"/>
              </a:rPr>
              <a:t>Desa	UR</a:t>
            </a:r>
            <a:r>
              <a:rPr sz="2100" spc="-15" dirty="0">
                <a:solidFill>
                  <a:srgbClr val="FF0000"/>
                </a:solidFill>
                <a:latin typeface="Arial MT"/>
                <a:cs typeface="Arial MT"/>
              </a:rPr>
              <a:t> </a:t>
            </a:r>
            <a:r>
              <a:rPr sz="2100" spc="-4" dirty="0">
                <a:solidFill>
                  <a:srgbClr val="FF0000"/>
                </a:solidFill>
                <a:latin typeface="Arial MT"/>
                <a:cs typeface="Arial MT"/>
              </a:rPr>
              <a:t>=</a:t>
            </a:r>
            <a:r>
              <a:rPr sz="2100" spc="4" dirty="0">
                <a:solidFill>
                  <a:srgbClr val="FF0000"/>
                </a:solidFill>
                <a:latin typeface="Arial MT"/>
                <a:cs typeface="Arial MT"/>
              </a:rPr>
              <a:t> </a:t>
            </a:r>
            <a:r>
              <a:rPr sz="2100" spc="-4" dirty="0">
                <a:solidFill>
                  <a:srgbClr val="FF0000"/>
                </a:solidFill>
                <a:latin typeface="Arial MT"/>
                <a:cs typeface="Arial MT"/>
              </a:rPr>
              <a:t>---</a:t>
            </a:r>
            <a:endParaRPr sz="2100" dirty="0">
              <a:solidFill>
                <a:srgbClr val="FF0000"/>
              </a:solidFill>
              <a:latin typeface="Arial MT"/>
              <a:cs typeface="Arial MT"/>
            </a:endParaRPr>
          </a:p>
        </p:txBody>
      </p:sp>
      <p:sp>
        <p:nvSpPr>
          <p:cNvPr id="9" name="object 9"/>
          <p:cNvSpPr txBox="1"/>
          <p:nvPr/>
        </p:nvSpPr>
        <p:spPr>
          <a:xfrm flipH="1">
            <a:off x="5037037" y="3570525"/>
            <a:ext cx="48125" cy="286617"/>
          </a:xfrm>
          <a:prstGeom prst="rect">
            <a:avLst/>
          </a:prstGeom>
        </p:spPr>
        <p:txBody>
          <a:bodyPr vert="horz" wrap="square" lIns="0" tIns="9525" rIns="0" bIns="0" rtlCol="0">
            <a:spAutoFit/>
          </a:bodyPr>
          <a:lstStyle/>
          <a:p>
            <a:pPr marL="9525">
              <a:spcBef>
                <a:spcPts val="75"/>
              </a:spcBef>
            </a:pPr>
            <a:r>
              <a:rPr dirty="0">
                <a:solidFill>
                  <a:srgbClr val="FF0000"/>
                </a:solidFill>
                <a:latin typeface="Verdana"/>
                <a:cs typeface="Verdana"/>
              </a:rPr>
              <a:t>R</a:t>
            </a:r>
          </a:p>
        </p:txBody>
      </p:sp>
      <p:sp>
        <p:nvSpPr>
          <p:cNvPr id="11" name="TextBox 10">
            <a:extLst>
              <a:ext uri="{FF2B5EF4-FFF2-40B4-BE49-F238E27FC236}">
                <a16:creationId xmlns:a16="http://schemas.microsoft.com/office/drawing/2014/main" id="{A9B4988E-25D1-56E6-9CA2-A26A83FD9DBF}"/>
              </a:ext>
            </a:extLst>
          </p:cNvPr>
          <p:cNvSpPr txBox="1"/>
          <p:nvPr/>
        </p:nvSpPr>
        <p:spPr>
          <a:xfrm>
            <a:off x="1718071" y="1390631"/>
            <a:ext cx="4575312" cy="335989"/>
          </a:xfrm>
          <a:prstGeom prst="rect">
            <a:avLst/>
          </a:prstGeom>
          <a:noFill/>
        </p:spPr>
        <p:txBody>
          <a:bodyPr wrap="square">
            <a:spAutoFit/>
          </a:bodyPr>
          <a:lstStyle/>
          <a:p>
            <a:pPr marR="301466" algn="r">
              <a:lnSpc>
                <a:spcPts val="1875"/>
              </a:lnSpc>
              <a:spcBef>
                <a:spcPts val="1939"/>
              </a:spcBef>
            </a:pPr>
            <a:r>
              <a:rPr lang="en-US" dirty="0">
                <a:solidFill>
                  <a:srgbClr val="FF0000"/>
                </a:solidFill>
                <a:latin typeface="Verdana"/>
                <a:cs typeface="Verdana"/>
              </a:rPr>
              <a:t>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385058"/>
            <a:ext cx="3655695" cy="932467"/>
          </a:xfrm>
          <a:prstGeom prst="rect">
            <a:avLst/>
          </a:prstGeom>
        </p:spPr>
        <p:txBody>
          <a:bodyPr vert="horz" wrap="square" lIns="0" tIns="9049" rIns="0" bIns="0" rtlCol="0" anchor="t">
            <a:spAutoFit/>
          </a:bodyPr>
          <a:lstStyle/>
          <a:p>
            <a:pPr marL="9525">
              <a:lnSpc>
                <a:spcPct val="100000"/>
              </a:lnSpc>
              <a:spcBef>
                <a:spcPts val="71"/>
              </a:spcBef>
            </a:pPr>
            <a:r>
              <a:rPr sz="3000" spc="-94" dirty="0"/>
              <a:t>MASALAH</a:t>
            </a:r>
            <a:r>
              <a:rPr sz="3000" spc="-30" dirty="0"/>
              <a:t> </a:t>
            </a:r>
            <a:r>
              <a:rPr sz="3000" spc="-64" dirty="0"/>
              <a:t>URBANISASI</a:t>
            </a:r>
            <a:endParaRPr sz="3000"/>
          </a:p>
        </p:txBody>
      </p:sp>
      <p:sp>
        <p:nvSpPr>
          <p:cNvPr id="3" name="object 3"/>
          <p:cNvSpPr txBox="1"/>
          <p:nvPr/>
        </p:nvSpPr>
        <p:spPr>
          <a:xfrm>
            <a:off x="503583" y="1548631"/>
            <a:ext cx="8256104" cy="2707793"/>
          </a:xfrm>
          <a:prstGeom prst="rect">
            <a:avLst/>
          </a:prstGeom>
        </p:spPr>
        <p:txBody>
          <a:bodyPr vert="horz" wrap="square" lIns="0" tIns="9525" rIns="0" bIns="0" rtlCol="0">
            <a:spAutoFit/>
          </a:bodyPr>
          <a:lstStyle/>
          <a:p>
            <a:pPr marL="9525">
              <a:spcBef>
                <a:spcPts val="75"/>
              </a:spcBef>
              <a:tabLst>
                <a:tab pos="296228" algn="l"/>
              </a:tabLst>
            </a:pPr>
            <a:r>
              <a:rPr sz="1425" spc="-120" dirty="0">
                <a:solidFill>
                  <a:srgbClr val="FF0000"/>
                </a:solidFill>
                <a:latin typeface="Segoe UI Symbol"/>
                <a:cs typeface="Segoe UI Symbol"/>
              </a:rPr>
              <a:t>⦿	</a:t>
            </a:r>
            <a:r>
              <a:rPr spc="-4" dirty="0">
                <a:solidFill>
                  <a:srgbClr val="FF0000"/>
                </a:solidFill>
                <a:latin typeface="Arial MT"/>
                <a:cs typeface="Arial MT"/>
              </a:rPr>
              <a:t>Pertumbuhan</a:t>
            </a:r>
            <a:r>
              <a:rPr dirty="0">
                <a:solidFill>
                  <a:srgbClr val="FF0000"/>
                </a:solidFill>
                <a:latin typeface="Arial MT"/>
                <a:cs typeface="Arial MT"/>
              </a:rPr>
              <a:t> </a:t>
            </a:r>
            <a:r>
              <a:rPr spc="-4" dirty="0">
                <a:solidFill>
                  <a:srgbClr val="FF0000"/>
                </a:solidFill>
                <a:latin typeface="Arial MT"/>
                <a:cs typeface="Arial MT"/>
              </a:rPr>
              <a:t>penduduk</a:t>
            </a:r>
            <a:r>
              <a:rPr spc="30" dirty="0">
                <a:solidFill>
                  <a:srgbClr val="FF0000"/>
                </a:solidFill>
                <a:latin typeface="Arial MT"/>
                <a:cs typeface="Arial MT"/>
              </a:rPr>
              <a:t> </a:t>
            </a:r>
            <a:r>
              <a:rPr spc="-4" dirty="0">
                <a:solidFill>
                  <a:srgbClr val="FF0000"/>
                </a:solidFill>
                <a:latin typeface="Arial MT"/>
                <a:cs typeface="Arial MT"/>
              </a:rPr>
              <a:t>yang</a:t>
            </a:r>
            <a:r>
              <a:rPr dirty="0">
                <a:solidFill>
                  <a:srgbClr val="FF0000"/>
                </a:solidFill>
                <a:latin typeface="Arial MT"/>
                <a:cs typeface="Arial MT"/>
              </a:rPr>
              <a:t> </a:t>
            </a:r>
            <a:r>
              <a:rPr spc="-4" dirty="0">
                <a:solidFill>
                  <a:srgbClr val="FF0000"/>
                </a:solidFill>
                <a:latin typeface="Arial MT"/>
                <a:cs typeface="Arial MT"/>
              </a:rPr>
              <a:t>tinggi</a:t>
            </a:r>
            <a:r>
              <a:rPr spc="15" dirty="0">
                <a:solidFill>
                  <a:srgbClr val="FF0000"/>
                </a:solidFill>
                <a:latin typeface="Arial MT"/>
                <a:cs typeface="Arial MT"/>
              </a:rPr>
              <a:t> </a:t>
            </a:r>
            <a:r>
              <a:rPr dirty="0">
                <a:solidFill>
                  <a:srgbClr val="FF0000"/>
                </a:solidFill>
                <a:latin typeface="Arial MT"/>
                <a:cs typeface="Arial MT"/>
              </a:rPr>
              <a:t>di</a:t>
            </a:r>
            <a:r>
              <a:rPr spc="-4" dirty="0">
                <a:solidFill>
                  <a:srgbClr val="FF0000"/>
                </a:solidFill>
                <a:latin typeface="Arial MT"/>
                <a:cs typeface="Arial MT"/>
              </a:rPr>
              <a:t> Indonesia</a:t>
            </a:r>
            <a:endParaRPr dirty="0">
              <a:solidFill>
                <a:srgbClr val="FF0000"/>
              </a:solidFill>
              <a:latin typeface="Arial MT"/>
              <a:cs typeface="Arial MT"/>
            </a:endParaRPr>
          </a:p>
          <a:p>
            <a:pPr marL="296228"/>
            <a:r>
              <a:rPr spc="-4" dirty="0">
                <a:solidFill>
                  <a:srgbClr val="FF0000"/>
                </a:solidFill>
                <a:latin typeface="Arial MT"/>
                <a:cs typeface="Arial MT"/>
              </a:rPr>
              <a:t>menyebabkan</a:t>
            </a:r>
            <a:r>
              <a:rPr spc="15" dirty="0">
                <a:solidFill>
                  <a:srgbClr val="FF0000"/>
                </a:solidFill>
                <a:latin typeface="Arial MT"/>
                <a:cs typeface="Arial MT"/>
              </a:rPr>
              <a:t> </a:t>
            </a:r>
            <a:r>
              <a:rPr spc="-4" dirty="0">
                <a:solidFill>
                  <a:srgbClr val="FF0000"/>
                </a:solidFill>
                <a:latin typeface="Arial MT"/>
                <a:cs typeface="Arial MT"/>
              </a:rPr>
              <a:t>bertambahnya</a:t>
            </a:r>
            <a:r>
              <a:rPr spc="8" dirty="0">
                <a:solidFill>
                  <a:srgbClr val="FF0000"/>
                </a:solidFill>
                <a:latin typeface="Arial MT"/>
                <a:cs typeface="Arial MT"/>
              </a:rPr>
              <a:t> </a:t>
            </a:r>
            <a:r>
              <a:rPr spc="-4" dirty="0">
                <a:solidFill>
                  <a:srgbClr val="FF0000"/>
                </a:solidFill>
                <a:latin typeface="Arial MT"/>
                <a:cs typeface="Arial MT"/>
              </a:rPr>
              <a:t>penduduk</a:t>
            </a:r>
            <a:r>
              <a:rPr spc="19" dirty="0">
                <a:solidFill>
                  <a:srgbClr val="FF0000"/>
                </a:solidFill>
                <a:latin typeface="Arial MT"/>
                <a:cs typeface="Arial MT"/>
              </a:rPr>
              <a:t> </a:t>
            </a:r>
            <a:r>
              <a:rPr dirty="0">
                <a:solidFill>
                  <a:srgbClr val="FF0000"/>
                </a:solidFill>
                <a:latin typeface="Arial MT"/>
                <a:cs typeface="Arial MT"/>
              </a:rPr>
              <a:t>kota</a:t>
            </a:r>
          </a:p>
          <a:p>
            <a:pPr marL="296228" marR="4763" indent="-287179">
              <a:spcBef>
                <a:spcPts val="431"/>
              </a:spcBef>
              <a:tabLst>
                <a:tab pos="296228" algn="l"/>
              </a:tabLst>
            </a:pPr>
            <a:r>
              <a:rPr sz="1425" spc="-120" dirty="0">
                <a:solidFill>
                  <a:srgbClr val="FF0000"/>
                </a:solidFill>
                <a:latin typeface="Segoe UI Symbol"/>
                <a:cs typeface="Segoe UI Symbol"/>
              </a:rPr>
              <a:t>⦿	</a:t>
            </a:r>
            <a:r>
              <a:rPr spc="-4" dirty="0">
                <a:solidFill>
                  <a:srgbClr val="FF0000"/>
                </a:solidFill>
                <a:latin typeface="Arial MT"/>
                <a:cs typeface="Arial MT"/>
              </a:rPr>
              <a:t>Keahlian</a:t>
            </a:r>
            <a:r>
              <a:rPr spc="19" dirty="0">
                <a:solidFill>
                  <a:srgbClr val="FF0000"/>
                </a:solidFill>
                <a:latin typeface="Arial MT"/>
                <a:cs typeface="Arial MT"/>
              </a:rPr>
              <a:t> </a:t>
            </a:r>
            <a:r>
              <a:rPr spc="-4" dirty="0">
                <a:solidFill>
                  <a:srgbClr val="FF0000"/>
                </a:solidFill>
                <a:latin typeface="Arial MT"/>
                <a:cs typeface="Arial MT"/>
              </a:rPr>
              <a:t>yang</a:t>
            </a:r>
            <a:r>
              <a:rPr spc="8" dirty="0">
                <a:solidFill>
                  <a:srgbClr val="FF0000"/>
                </a:solidFill>
                <a:latin typeface="Arial MT"/>
                <a:cs typeface="Arial MT"/>
              </a:rPr>
              <a:t> </a:t>
            </a:r>
            <a:r>
              <a:rPr spc="-4" dirty="0">
                <a:solidFill>
                  <a:srgbClr val="FF0000"/>
                </a:solidFill>
                <a:latin typeface="Arial MT"/>
                <a:cs typeface="Arial MT"/>
              </a:rPr>
              <a:t>dimiliki</a:t>
            </a:r>
            <a:r>
              <a:rPr spc="23" dirty="0">
                <a:solidFill>
                  <a:srgbClr val="FF0000"/>
                </a:solidFill>
                <a:latin typeface="Arial MT"/>
                <a:cs typeface="Arial MT"/>
              </a:rPr>
              <a:t> </a:t>
            </a:r>
            <a:r>
              <a:rPr spc="-4" dirty="0">
                <a:solidFill>
                  <a:srgbClr val="FF0000"/>
                </a:solidFill>
                <a:latin typeface="Arial MT"/>
                <a:cs typeface="Arial MT"/>
              </a:rPr>
              <a:t>pendatang</a:t>
            </a:r>
            <a:r>
              <a:rPr spc="15" dirty="0">
                <a:solidFill>
                  <a:srgbClr val="FF0000"/>
                </a:solidFill>
                <a:latin typeface="Arial MT"/>
                <a:cs typeface="Arial MT"/>
              </a:rPr>
              <a:t> </a:t>
            </a:r>
            <a:r>
              <a:rPr spc="-4" dirty="0">
                <a:solidFill>
                  <a:srgbClr val="FF0000"/>
                </a:solidFill>
                <a:latin typeface="Arial MT"/>
                <a:cs typeface="Arial MT"/>
              </a:rPr>
              <a:t>sama</a:t>
            </a:r>
            <a:r>
              <a:rPr spc="8" dirty="0">
                <a:solidFill>
                  <a:srgbClr val="FF0000"/>
                </a:solidFill>
                <a:latin typeface="Arial MT"/>
                <a:cs typeface="Arial MT"/>
              </a:rPr>
              <a:t> </a:t>
            </a:r>
            <a:r>
              <a:rPr spc="-4" dirty="0">
                <a:solidFill>
                  <a:srgbClr val="FF0000"/>
                </a:solidFill>
                <a:latin typeface="Arial MT"/>
                <a:cs typeface="Arial MT"/>
              </a:rPr>
              <a:t>sekali</a:t>
            </a:r>
            <a:r>
              <a:rPr spc="15" dirty="0">
                <a:solidFill>
                  <a:srgbClr val="FF0000"/>
                </a:solidFill>
                <a:latin typeface="Arial MT"/>
                <a:cs typeface="Arial MT"/>
              </a:rPr>
              <a:t> </a:t>
            </a:r>
            <a:r>
              <a:rPr spc="-4" dirty="0">
                <a:solidFill>
                  <a:srgbClr val="FF0000"/>
                </a:solidFill>
                <a:latin typeface="Arial MT"/>
                <a:cs typeface="Arial MT"/>
              </a:rPr>
              <a:t>lain </a:t>
            </a:r>
            <a:r>
              <a:rPr spc="-491" dirty="0">
                <a:solidFill>
                  <a:srgbClr val="FF0000"/>
                </a:solidFill>
                <a:latin typeface="Arial MT"/>
                <a:cs typeface="Arial MT"/>
              </a:rPr>
              <a:t> </a:t>
            </a:r>
            <a:r>
              <a:rPr spc="-4" dirty="0">
                <a:solidFill>
                  <a:srgbClr val="FF0000"/>
                </a:solidFill>
                <a:latin typeface="Arial MT"/>
                <a:cs typeface="Arial MT"/>
              </a:rPr>
              <a:t>dari keahlian</a:t>
            </a:r>
            <a:r>
              <a:rPr spc="23" dirty="0">
                <a:solidFill>
                  <a:srgbClr val="FF0000"/>
                </a:solidFill>
                <a:latin typeface="Arial MT"/>
                <a:cs typeface="Arial MT"/>
              </a:rPr>
              <a:t> </a:t>
            </a:r>
            <a:r>
              <a:rPr spc="-4" dirty="0">
                <a:solidFill>
                  <a:srgbClr val="FF0000"/>
                </a:solidFill>
                <a:latin typeface="Arial MT"/>
                <a:cs typeface="Arial MT"/>
              </a:rPr>
              <a:t>yang</a:t>
            </a:r>
            <a:r>
              <a:rPr dirty="0">
                <a:solidFill>
                  <a:srgbClr val="FF0000"/>
                </a:solidFill>
                <a:latin typeface="Arial MT"/>
                <a:cs typeface="Arial MT"/>
              </a:rPr>
              <a:t> di</a:t>
            </a:r>
            <a:r>
              <a:rPr spc="4" dirty="0">
                <a:solidFill>
                  <a:srgbClr val="FF0000"/>
                </a:solidFill>
                <a:latin typeface="Arial MT"/>
                <a:cs typeface="Arial MT"/>
              </a:rPr>
              <a:t> </a:t>
            </a:r>
            <a:r>
              <a:rPr spc="-4" dirty="0">
                <a:solidFill>
                  <a:srgbClr val="FF0000"/>
                </a:solidFill>
                <a:latin typeface="Arial MT"/>
                <a:cs typeface="Arial MT"/>
              </a:rPr>
              <a:t>butuhkan</a:t>
            </a:r>
            <a:r>
              <a:rPr spc="8" dirty="0">
                <a:solidFill>
                  <a:srgbClr val="FF0000"/>
                </a:solidFill>
                <a:latin typeface="Arial MT"/>
                <a:cs typeface="Arial MT"/>
              </a:rPr>
              <a:t> </a:t>
            </a:r>
            <a:r>
              <a:rPr dirty="0">
                <a:solidFill>
                  <a:srgbClr val="FF0000"/>
                </a:solidFill>
                <a:latin typeface="Arial MT"/>
                <a:cs typeface="Arial MT"/>
              </a:rPr>
              <a:t>di</a:t>
            </a:r>
            <a:r>
              <a:rPr spc="-8" dirty="0">
                <a:solidFill>
                  <a:srgbClr val="FF0000"/>
                </a:solidFill>
                <a:latin typeface="Arial MT"/>
                <a:cs typeface="Arial MT"/>
              </a:rPr>
              <a:t> </a:t>
            </a:r>
            <a:r>
              <a:rPr dirty="0">
                <a:solidFill>
                  <a:srgbClr val="FF0000"/>
                </a:solidFill>
                <a:latin typeface="Arial MT"/>
                <a:cs typeface="Arial MT"/>
              </a:rPr>
              <a:t>kota</a:t>
            </a:r>
          </a:p>
          <a:p>
            <a:pPr marL="296228" marR="57626" indent="-287179">
              <a:spcBef>
                <a:spcPts val="435"/>
              </a:spcBef>
              <a:tabLst>
                <a:tab pos="296228" algn="l"/>
              </a:tabLst>
            </a:pPr>
            <a:r>
              <a:rPr sz="1425" spc="-120" dirty="0">
                <a:solidFill>
                  <a:srgbClr val="FF0000"/>
                </a:solidFill>
                <a:latin typeface="Segoe UI Symbol"/>
                <a:cs typeface="Segoe UI Symbol"/>
              </a:rPr>
              <a:t>⦿	</a:t>
            </a:r>
            <a:r>
              <a:rPr spc="-11" dirty="0">
                <a:solidFill>
                  <a:srgbClr val="FF0000"/>
                </a:solidFill>
                <a:latin typeface="Arial MT"/>
                <a:cs typeface="Arial MT"/>
              </a:rPr>
              <a:t>Walaupun</a:t>
            </a:r>
            <a:r>
              <a:rPr spc="8" dirty="0">
                <a:solidFill>
                  <a:srgbClr val="FF0000"/>
                </a:solidFill>
                <a:latin typeface="Arial MT"/>
                <a:cs typeface="Arial MT"/>
              </a:rPr>
              <a:t> </a:t>
            </a:r>
            <a:r>
              <a:rPr spc="-4" dirty="0">
                <a:solidFill>
                  <a:srgbClr val="FF0000"/>
                </a:solidFill>
                <a:latin typeface="Arial MT"/>
                <a:cs typeface="Arial MT"/>
              </a:rPr>
              <a:t>pendatang</a:t>
            </a:r>
            <a:r>
              <a:rPr spc="15" dirty="0">
                <a:solidFill>
                  <a:srgbClr val="FF0000"/>
                </a:solidFill>
                <a:latin typeface="Arial MT"/>
                <a:cs typeface="Arial MT"/>
              </a:rPr>
              <a:t> </a:t>
            </a:r>
            <a:r>
              <a:rPr spc="-4" dirty="0">
                <a:solidFill>
                  <a:srgbClr val="FF0000"/>
                </a:solidFill>
                <a:latin typeface="Arial MT"/>
                <a:cs typeface="Arial MT"/>
              </a:rPr>
              <a:t>memiliki</a:t>
            </a:r>
            <a:r>
              <a:rPr spc="15" dirty="0">
                <a:solidFill>
                  <a:srgbClr val="FF0000"/>
                </a:solidFill>
                <a:latin typeface="Arial MT"/>
                <a:cs typeface="Arial MT"/>
              </a:rPr>
              <a:t> </a:t>
            </a:r>
            <a:r>
              <a:rPr spc="-4" dirty="0">
                <a:solidFill>
                  <a:srgbClr val="FF0000"/>
                </a:solidFill>
                <a:latin typeface="Arial MT"/>
                <a:cs typeface="Arial MT"/>
              </a:rPr>
              <a:t>motivasi</a:t>
            </a:r>
            <a:r>
              <a:rPr spc="11" dirty="0">
                <a:solidFill>
                  <a:srgbClr val="FF0000"/>
                </a:solidFill>
                <a:latin typeface="Arial MT"/>
                <a:cs typeface="Arial MT"/>
              </a:rPr>
              <a:t> </a:t>
            </a:r>
            <a:r>
              <a:rPr spc="-4" dirty="0">
                <a:solidFill>
                  <a:srgbClr val="FF0000"/>
                </a:solidFill>
                <a:latin typeface="Arial MT"/>
                <a:cs typeface="Arial MT"/>
              </a:rPr>
              <a:t>yg tinggi </a:t>
            </a:r>
            <a:r>
              <a:rPr dirty="0">
                <a:solidFill>
                  <a:srgbClr val="FF0000"/>
                </a:solidFill>
                <a:latin typeface="Arial MT"/>
                <a:cs typeface="Arial MT"/>
              </a:rPr>
              <a:t> </a:t>
            </a:r>
            <a:r>
              <a:rPr spc="-4" dirty="0">
                <a:solidFill>
                  <a:srgbClr val="FF0000"/>
                </a:solidFill>
                <a:latin typeface="Arial MT"/>
                <a:cs typeface="Arial MT"/>
              </a:rPr>
              <a:t>untuk mengembangkan</a:t>
            </a:r>
            <a:r>
              <a:rPr spc="30" dirty="0">
                <a:solidFill>
                  <a:srgbClr val="FF0000"/>
                </a:solidFill>
                <a:latin typeface="Arial MT"/>
                <a:cs typeface="Arial MT"/>
              </a:rPr>
              <a:t> </a:t>
            </a:r>
            <a:r>
              <a:rPr spc="-4" dirty="0">
                <a:solidFill>
                  <a:srgbClr val="FF0000"/>
                </a:solidFill>
                <a:latin typeface="Arial MT"/>
                <a:cs typeface="Arial MT"/>
              </a:rPr>
              <a:t>dirinya</a:t>
            </a:r>
            <a:r>
              <a:rPr spc="19" dirty="0">
                <a:solidFill>
                  <a:srgbClr val="FF0000"/>
                </a:solidFill>
                <a:latin typeface="Arial MT"/>
                <a:cs typeface="Arial MT"/>
              </a:rPr>
              <a:t> </a:t>
            </a:r>
            <a:r>
              <a:rPr spc="-4" dirty="0">
                <a:solidFill>
                  <a:srgbClr val="FF0000"/>
                </a:solidFill>
                <a:latin typeface="Arial MT"/>
                <a:cs typeface="Arial MT"/>
              </a:rPr>
              <a:t>di</a:t>
            </a:r>
            <a:r>
              <a:rPr spc="8" dirty="0">
                <a:solidFill>
                  <a:srgbClr val="FF0000"/>
                </a:solidFill>
                <a:latin typeface="Arial MT"/>
                <a:cs typeface="Arial MT"/>
              </a:rPr>
              <a:t> </a:t>
            </a:r>
            <a:r>
              <a:rPr dirty="0">
                <a:solidFill>
                  <a:srgbClr val="FF0000"/>
                </a:solidFill>
                <a:latin typeface="Arial MT"/>
                <a:cs typeface="Arial MT"/>
              </a:rPr>
              <a:t>kota</a:t>
            </a:r>
            <a:r>
              <a:rPr spc="4" dirty="0">
                <a:solidFill>
                  <a:srgbClr val="FF0000"/>
                </a:solidFill>
                <a:latin typeface="Arial MT"/>
                <a:cs typeface="Arial MT"/>
              </a:rPr>
              <a:t> </a:t>
            </a:r>
            <a:r>
              <a:rPr spc="-4" dirty="0">
                <a:solidFill>
                  <a:srgbClr val="FF0000"/>
                </a:solidFill>
                <a:latin typeface="Arial MT"/>
                <a:cs typeface="Arial MT"/>
              </a:rPr>
              <a:t>tetapi</a:t>
            </a:r>
            <a:r>
              <a:rPr dirty="0">
                <a:solidFill>
                  <a:srgbClr val="FF0000"/>
                </a:solidFill>
                <a:latin typeface="Arial MT"/>
                <a:cs typeface="Arial MT"/>
              </a:rPr>
              <a:t> </a:t>
            </a:r>
            <a:r>
              <a:rPr spc="-4" dirty="0">
                <a:solidFill>
                  <a:srgbClr val="FF0000"/>
                </a:solidFill>
                <a:latin typeface="Arial MT"/>
                <a:cs typeface="Arial MT"/>
              </a:rPr>
              <a:t>kota </a:t>
            </a:r>
            <a:r>
              <a:rPr spc="-488" dirty="0">
                <a:solidFill>
                  <a:srgbClr val="FF0000"/>
                </a:solidFill>
                <a:latin typeface="Arial MT"/>
                <a:cs typeface="Arial MT"/>
              </a:rPr>
              <a:t> </a:t>
            </a:r>
            <a:r>
              <a:rPr spc="-4" dirty="0">
                <a:solidFill>
                  <a:srgbClr val="FF0000"/>
                </a:solidFill>
                <a:latin typeface="Arial MT"/>
                <a:cs typeface="Arial MT"/>
              </a:rPr>
              <a:t>belum</a:t>
            </a:r>
            <a:r>
              <a:rPr dirty="0">
                <a:solidFill>
                  <a:srgbClr val="FF0000"/>
                </a:solidFill>
                <a:latin typeface="Arial MT"/>
                <a:cs typeface="Arial MT"/>
              </a:rPr>
              <a:t> </a:t>
            </a:r>
            <a:r>
              <a:rPr spc="-4" dirty="0">
                <a:solidFill>
                  <a:srgbClr val="FF0000"/>
                </a:solidFill>
                <a:latin typeface="Arial MT"/>
                <a:cs typeface="Arial MT"/>
              </a:rPr>
              <a:t>siap</a:t>
            </a:r>
            <a:r>
              <a:rPr spc="8" dirty="0">
                <a:solidFill>
                  <a:srgbClr val="FF0000"/>
                </a:solidFill>
                <a:latin typeface="Arial MT"/>
                <a:cs typeface="Arial MT"/>
              </a:rPr>
              <a:t> </a:t>
            </a:r>
            <a:r>
              <a:rPr spc="-4" dirty="0">
                <a:solidFill>
                  <a:srgbClr val="FF0000"/>
                </a:solidFill>
                <a:latin typeface="Arial MT"/>
                <a:cs typeface="Arial MT"/>
              </a:rPr>
              <a:t>menerima</a:t>
            </a:r>
            <a:r>
              <a:rPr spc="8" dirty="0">
                <a:solidFill>
                  <a:srgbClr val="FF0000"/>
                </a:solidFill>
                <a:latin typeface="Arial MT"/>
                <a:cs typeface="Arial MT"/>
              </a:rPr>
              <a:t> </a:t>
            </a:r>
            <a:r>
              <a:rPr spc="-4" dirty="0">
                <a:solidFill>
                  <a:srgbClr val="FF0000"/>
                </a:solidFill>
                <a:latin typeface="Arial MT"/>
                <a:cs typeface="Arial MT"/>
              </a:rPr>
              <a:t>mereka</a:t>
            </a:r>
            <a:endParaRPr dirty="0">
              <a:solidFill>
                <a:srgbClr val="FF0000"/>
              </a:solidFill>
              <a:latin typeface="Arial MT"/>
              <a:cs typeface="Arial MT"/>
            </a:endParaRPr>
          </a:p>
          <a:p>
            <a:pPr marL="9525">
              <a:spcBef>
                <a:spcPts val="435"/>
              </a:spcBef>
              <a:tabLst>
                <a:tab pos="296228" algn="l"/>
              </a:tabLst>
            </a:pPr>
            <a:r>
              <a:rPr sz="1425" spc="-120" dirty="0">
                <a:solidFill>
                  <a:srgbClr val="FF0000"/>
                </a:solidFill>
                <a:latin typeface="Segoe UI Symbol"/>
                <a:cs typeface="Segoe UI Symbol"/>
              </a:rPr>
              <a:t>⦿	</a:t>
            </a:r>
            <a:r>
              <a:rPr spc="-4" dirty="0">
                <a:solidFill>
                  <a:srgbClr val="FF0000"/>
                </a:solidFill>
                <a:latin typeface="Arial MT"/>
                <a:cs typeface="Arial MT"/>
              </a:rPr>
              <a:t>Bertumbuhnya</a:t>
            </a:r>
            <a:r>
              <a:rPr spc="4" dirty="0">
                <a:solidFill>
                  <a:srgbClr val="FF0000"/>
                </a:solidFill>
                <a:latin typeface="Arial MT"/>
                <a:cs typeface="Arial MT"/>
              </a:rPr>
              <a:t> </a:t>
            </a:r>
            <a:r>
              <a:rPr spc="-4" dirty="0">
                <a:solidFill>
                  <a:srgbClr val="FF0000"/>
                </a:solidFill>
                <a:latin typeface="Arial MT"/>
                <a:cs typeface="Arial MT"/>
              </a:rPr>
              <a:t>usaha</a:t>
            </a:r>
            <a:r>
              <a:rPr spc="11" dirty="0">
                <a:solidFill>
                  <a:srgbClr val="FF0000"/>
                </a:solidFill>
                <a:latin typeface="Arial MT"/>
                <a:cs typeface="Arial MT"/>
              </a:rPr>
              <a:t> </a:t>
            </a:r>
            <a:r>
              <a:rPr spc="-4" dirty="0">
                <a:solidFill>
                  <a:srgbClr val="FF0000"/>
                </a:solidFill>
                <a:latin typeface="Arial MT"/>
                <a:cs typeface="Arial MT"/>
              </a:rPr>
              <a:t>informal</a:t>
            </a:r>
            <a:r>
              <a:rPr spc="15" dirty="0">
                <a:solidFill>
                  <a:srgbClr val="FF0000"/>
                </a:solidFill>
                <a:latin typeface="Arial MT"/>
                <a:cs typeface="Arial MT"/>
              </a:rPr>
              <a:t> </a:t>
            </a:r>
            <a:r>
              <a:rPr spc="-4" dirty="0">
                <a:solidFill>
                  <a:srgbClr val="FF0000"/>
                </a:solidFill>
                <a:latin typeface="Arial MT"/>
                <a:cs typeface="Arial MT"/>
              </a:rPr>
              <a:t>dan</a:t>
            </a:r>
            <a:r>
              <a:rPr spc="15" dirty="0">
                <a:solidFill>
                  <a:srgbClr val="FF0000"/>
                </a:solidFill>
                <a:latin typeface="Arial MT"/>
                <a:cs typeface="Arial MT"/>
              </a:rPr>
              <a:t> </a:t>
            </a:r>
            <a:r>
              <a:rPr dirty="0">
                <a:solidFill>
                  <a:srgbClr val="FF0000"/>
                </a:solidFill>
                <a:latin typeface="Arial MT"/>
                <a:cs typeface="Arial MT"/>
              </a:rPr>
              <a:t>tempat-tempat</a:t>
            </a:r>
          </a:p>
          <a:p>
            <a:pPr marL="296228"/>
            <a:r>
              <a:rPr spc="-4" dirty="0">
                <a:solidFill>
                  <a:srgbClr val="FF0000"/>
                </a:solidFill>
                <a:latin typeface="Arial MT"/>
                <a:cs typeface="Arial MT"/>
              </a:rPr>
              <a:t>kumuh</a:t>
            </a:r>
            <a:r>
              <a:rPr spc="-8" dirty="0">
                <a:solidFill>
                  <a:srgbClr val="FF0000"/>
                </a:solidFill>
                <a:latin typeface="Arial MT"/>
                <a:cs typeface="Arial MT"/>
              </a:rPr>
              <a:t> </a:t>
            </a:r>
            <a:r>
              <a:rPr spc="-4" dirty="0">
                <a:solidFill>
                  <a:srgbClr val="FF0000"/>
                </a:solidFill>
                <a:latin typeface="Arial MT"/>
                <a:cs typeface="Arial MT"/>
              </a:rPr>
              <a:t>yang</a:t>
            </a:r>
            <a:r>
              <a:rPr spc="8" dirty="0">
                <a:solidFill>
                  <a:srgbClr val="FF0000"/>
                </a:solidFill>
                <a:latin typeface="Arial MT"/>
                <a:cs typeface="Arial MT"/>
              </a:rPr>
              <a:t> </a:t>
            </a:r>
            <a:r>
              <a:rPr spc="-4" dirty="0">
                <a:solidFill>
                  <a:srgbClr val="FF0000"/>
                </a:solidFill>
                <a:latin typeface="Arial MT"/>
                <a:cs typeface="Arial MT"/>
              </a:rPr>
              <a:t>tidak</a:t>
            </a:r>
            <a:r>
              <a:rPr spc="4" dirty="0">
                <a:solidFill>
                  <a:srgbClr val="FF0000"/>
                </a:solidFill>
                <a:latin typeface="Arial MT"/>
                <a:cs typeface="Arial MT"/>
              </a:rPr>
              <a:t> </a:t>
            </a:r>
            <a:r>
              <a:rPr spc="-4" dirty="0">
                <a:solidFill>
                  <a:srgbClr val="FF0000"/>
                </a:solidFill>
                <a:latin typeface="Arial MT"/>
                <a:cs typeface="Arial MT"/>
              </a:rPr>
              <a:t>layak</a:t>
            </a:r>
            <a:r>
              <a:rPr spc="11" dirty="0">
                <a:solidFill>
                  <a:srgbClr val="FF0000"/>
                </a:solidFill>
                <a:latin typeface="Arial MT"/>
                <a:cs typeface="Arial MT"/>
              </a:rPr>
              <a:t> </a:t>
            </a:r>
            <a:r>
              <a:rPr spc="-4" dirty="0">
                <a:solidFill>
                  <a:srgbClr val="FF0000"/>
                </a:solidFill>
                <a:latin typeface="Arial MT"/>
                <a:cs typeface="Arial MT"/>
              </a:rPr>
              <a:t>ditempati</a:t>
            </a:r>
            <a:endParaRPr dirty="0">
              <a:solidFill>
                <a:srgbClr val="FF0000"/>
              </a:solidFill>
              <a:latin typeface="Arial MT"/>
              <a:cs typeface="Arial MT"/>
            </a:endParaRPr>
          </a:p>
          <a:p>
            <a:pPr marL="9525">
              <a:spcBef>
                <a:spcPts val="431"/>
              </a:spcBef>
              <a:tabLst>
                <a:tab pos="296228" algn="l"/>
              </a:tabLst>
            </a:pPr>
            <a:r>
              <a:rPr sz="1425" spc="-120" dirty="0">
                <a:solidFill>
                  <a:srgbClr val="FF0000"/>
                </a:solidFill>
                <a:latin typeface="Segoe UI Symbol"/>
                <a:cs typeface="Segoe UI Symbol"/>
              </a:rPr>
              <a:t>⦿	</a:t>
            </a:r>
            <a:r>
              <a:rPr spc="-4" dirty="0">
                <a:solidFill>
                  <a:srgbClr val="FF0000"/>
                </a:solidFill>
                <a:latin typeface="Arial MT"/>
                <a:cs typeface="Arial MT"/>
              </a:rPr>
              <a:t>Munculnya</a:t>
            </a:r>
            <a:r>
              <a:rPr spc="4" dirty="0">
                <a:solidFill>
                  <a:srgbClr val="FF0000"/>
                </a:solidFill>
                <a:latin typeface="Arial MT"/>
                <a:cs typeface="Arial MT"/>
              </a:rPr>
              <a:t> </a:t>
            </a:r>
            <a:r>
              <a:rPr spc="-4" dirty="0">
                <a:solidFill>
                  <a:srgbClr val="FF0000"/>
                </a:solidFill>
                <a:latin typeface="Arial MT"/>
                <a:cs typeface="Arial MT"/>
              </a:rPr>
              <a:t>masalah</a:t>
            </a:r>
            <a:r>
              <a:rPr spc="4" dirty="0">
                <a:solidFill>
                  <a:srgbClr val="FF0000"/>
                </a:solidFill>
                <a:latin typeface="Arial MT"/>
                <a:cs typeface="Arial MT"/>
              </a:rPr>
              <a:t> </a:t>
            </a:r>
            <a:r>
              <a:rPr spc="-4" dirty="0">
                <a:solidFill>
                  <a:srgbClr val="FF0000"/>
                </a:solidFill>
                <a:latin typeface="Arial MT"/>
                <a:cs typeface="Arial MT"/>
              </a:rPr>
              <a:t>sosial</a:t>
            </a:r>
            <a:r>
              <a:rPr spc="11" dirty="0">
                <a:solidFill>
                  <a:srgbClr val="FF0000"/>
                </a:solidFill>
                <a:latin typeface="Arial MT"/>
                <a:cs typeface="Arial MT"/>
              </a:rPr>
              <a:t> </a:t>
            </a:r>
            <a:r>
              <a:rPr spc="-4" dirty="0">
                <a:solidFill>
                  <a:srgbClr val="FF0000"/>
                </a:solidFill>
                <a:latin typeface="Arial MT"/>
                <a:cs typeface="Arial MT"/>
              </a:rPr>
              <a:t>lainnya</a:t>
            </a:r>
            <a:endParaRPr dirty="0">
              <a:solidFill>
                <a:srgbClr val="FF0000"/>
              </a:solidFill>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258565" y="120626"/>
            <a:ext cx="5276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err="1"/>
              <a:t>Migrasi</a:t>
            </a:r>
            <a:r>
              <a:rPr lang="en-US" dirty="0"/>
              <a:t> </a:t>
            </a:r>
            <a:r>
              <a:rPr lang="en-US" dirty="0" err="1"/>
              <a:t>Internasional</a:t>
            </a:r>
            <a:endParaRPr dirty="0"/>
          </a:p>
        </p:txBody>
      </p:sp>
      <p:sp>
        <p:nvSpPr>
          <p:cNvPr id="3" name="Text Placeholder 2"/>
          <p:cNvSpPr>
            <a:spLocks noGrp="1"/>
          </p:cNvSpPr>
          <p:nvPr>
            <p:ph type="body" idx="1"/>
          </p:nvPr>
        </p:nvSpPr>
        <p:spPr>
          <a:xfrm>
            <a:off x="0" y="682004"/>
            <a:ext cx="8706678" cy="3221700"/>
          </a:xfrm>
        </p:spPr>
        <p:txBody>
          <a:bodyPr/>
          <a:lstStyle/>
          <a:p>
            <a:pPr marL="101600" indent="0">
              <a:buNone/>
            </a:pPr>
            <a:r>
              <a:rPr lang="en-US" b="1" dirty="0" err="1"/>
              <a:t>Migrasi</a:t>
            </a:r>
            <a:r>
              <a:rPr lang="en-US" b="1" dirty="0"/>
              <a:t> </a:t>
            </a:r>
            <a:r>
              <a:rPr lang="en-US" b="1" dirty="0" err="1"/>
              <a:t>Internasional</a:t>
            </a:r>
            <a:br>
              <a:rPr lang="en-US" dirty="0"/>
            </a:br>
            <a:r>
              <a:rPr lang="en-US" dirty="0" err="1"/>
              <a:t>Persebaran</a:t>
            </a:r>
            <a:r>
              <a:rPr lang="en-US" dirty="0"/>
              <a:t> </a:t>
            </a:r>
            <a:r>
              <a:rPr lang="en-US" dirty="0" err="1"/>
              <a:t>penduduk</a:t>
            </a:r>
            <a:r>
              <a:rPr lang="en-US" dirty="0"/>
              <a:t> </a:t>
            </a:r>
            <a:r>
              <a:rPr lang="en-US" dirty="0" err="1"/>
              <a:t>dari</a:t>
            </a:r>
            <a:r>
              <a:rPr lang="en-US" dirty="0"/>
              <a:t> </a:t>
            </a:r>
            <a:r>
              <a:rPr lang="en-US" dirty="0" err="1"/>
              <a:t>daerah</a:t>
            </a:r>
            <a:r>
              <a:rPr lang="en-US" dirty="0"/>
              <a:t> </a:t>
            </a:r>
            <a:r>
              <a:rPr lang="en-US" dirty="0" err="1"/>
              <a:t>asal</a:t>
            </a:r>
            <a:r>
              <a:rPr lang="en-US" dirty="0"/>
              <a:t> </a:t>
            </a:r>
            <a:r>
              <a:rPr lang="en-US" dirty="0" err="1"/>
              <a:t>ke</a:t>
            </a:r>
            <a:r>
              <a:rPr lang="en-US" dirty="0"/>
              <a:t> </a:t>
            </a:r>
            <a:r>
              <a:rPr lang="en-US" dirty="0" err="1"/>
              <a:t>daerah</a:t>
            </a:r>
            <a:r>
              <a:rPr lang="en-US" dirty="0"/>
              <a:t> </a:t>
            </a:r>
            <a:r>
              <a:rPr lang="en-US" dirty="0" err="1"/>
              <a:t>tujuan</a:t>
            </a:r>
            <a:r>
              <a:rPr lang="en-US" dirty="0"/>
              <a:t> </a:t>
            </a:r>
            <a:r>
              <a:rPr lang="en-US" dirty="0" err="1"/>
              <a:t>dari</a:t>
            </a:r>
            <a:r>
              <a:rPr lang="en-US" dirty="0"/>
              <a:t> </a:t>
            </a:r>
            <a:r>
              <a:rPr lang="en-US" dirty="0" err="1"/>
              <a:t>luar</a:t>
            </a:r>
            <a:r>
              <a:rPr lang="en-US" dirty="0"/>
              <a:t> </a:t>
            </a:r>
            <a:r>
              <a:rPr lang="en-US" dirty="0" err="1"/>
              <a:t>negeri</a:t>
            </a:r>
            <a:endParaRPr lang="en-US" dirty="0"/>
          </a:p>
          <a:p>
            <a:endParaRPr lang="en-US" dirty="0"/>
          </a:p>
          <a:p>
            <a:r>
              <a:rPr lang="en-US" dirty="0" err="1"/>
              <a:t>Imigrasi</a:t>
            </a:r>
            <a:endParaRPr lang="en-US" dirty="0"/>
          </a:p>
          <a:p>
            <a:pPr marL="101600" indent="0">
              <a:buNone/>
            </a:pPr>
            <a:r>
              <a:rPr lang="en-US" dirty="0" err="1"/>
              <a:t>Masuknya</a:t>
            </a:r>
            <a:r>
              <a:rPr lang="en-US" dirty="0"/>
              <a:t> </a:t>
            </a:r>
            <a:r>
              <a:rPr lang="en-US" dirty="0" err="1"/>
              <a:t>penduduk</a:t>
            </a:r>
            <a:r>
              <a:rPr lang="en-US" dirty="0"/>
              <a:t> </a:t>
            </a:r>
            <a:r>
              <a:rPr lang="en-US" dirty="0" err="1"/>
              <a:t>dari</a:t>
            </a:r>
            <a:r>
              <a:rPr lang="en-US" dirty="0"/>
              <a:t> </a:t>
            </a:r>
            <a:r>
              <a:rPr lang="en-US" dirty="0" err="1"/>
              <a:t>negara</a:t>
            </a:r>
            <a:r>
              <a:rPr lang="en-US" dirty="0"/>
              <a:t> lain </a:t>
            </a:r>
            <a:r>
              <a:rPr lang="en-US" dirty="0" err="1"/>
              <a:t>ke</a:t>
            </a:r>
            <a:r>
              <a:rPr lang="en-US" dirty="0"/>
              <a:t> </a:t>
            </a:r>
            <a:r>
              <a:rPr lang="en-US" dirty="0" err="1"/>
              <a:t>suatu</a:t>
            </a:r>
            <a:r>
              <a:rPr lang="en-US" dirty="0"/>
              <a:t> </a:t>
            </a:r>
            <a:r>
              <a:rPr lang="en-US" dirty="0" err="1"/>
              <a:t>negara</a:t>
            </a:r>
            <a:r>
              <a:rPr lang="en-US" dirty="0"/>
              <a:t> </a:t>
            </a:r>
            <a:r>
              <a:rPr lang="en-US" dirty="0" err="1"/>
              <a:t>dengan</a:t>
            </a:r>
            <a:r>
              <a:rPr lang="en-US" dirty="0"/>
              <a:t> </a:t>
            </a:r>
            <a:r>
              <a:rPr lang="en-US" dirty="0" err="1"/>
              <a:t>tujuan</a:t>
            </a:r>
            <a:r>
              <a:rPr lang="en-US" dirty="0"/>
              <a:t> </a:t>
            </a:r>
            <a:r>
              <a:rPr lang="en-US" dirty="0" err="1"/>
              <a:t>untuk</a:t>
            </a:r>
            <a:r>
              <a:rPr lang="en-US" dirty="0"/>
              <a:t> </a:t>
            </a:r>
            <a:r>
              <a:rPr lang="en-US" dirty="0" err="1"/>
              <a:t>menetap</a:t>
            </a:r>
            <a:r>
              <a:rPr lang="en-US" dirty="0"/>
              <a:t>.</a:t>
            </a:r>
          </a:p>
          <a:p>
            <a:r>
              <a:rPr lang="en-US" dirty="0" err="1"/>
              <a:t>Emigrasi</a:t>
            </a:r>
            <a:endParaRPr lang="en-US" dirty="0"/>
          </a:p>
          <a:p>
            <a:pPr marL="101600" indent="0">
              <a:buNone/>
            </a:pPr>
            <a:r>
              <a:rPr lang="en-US" dirty="0" err="1"/>
              <a:t>Perpindahan</a:t>
            </a:r>
            <a:r>
              <a:rPr lang="en-US" dirty="0"/>
              <a:t> </a:t>
            </a:r>
            <a:r>
              <a:rPr lang="en-US" dirty="0" err="1"/>
              <a:t>penduduk</a:t>
            </a:r>
            <a:r>
              <a:rPr lang="en-US" dirty="0"/>
              <a:t> </a:t>
            </a:r>
            <a:r>
              <a:rPr lang="en-US" dirty="0" err="1"/>
              <a:t>atau</a:t>
            </a:r>
            <a:r>
              <a:rPr lang="en-US" dirty="0"/>
              <a:t> </a:t>
            </a:r>
            <a:r>
              <a:rPr lang="en-US" dirty="0" err="1"/>
              <a:t>keluarnya</a:t>
            </a:r>
            <a:r>
              <a:rPr lang="en-US" dirty="0"/>
              <a:t> </a:t>
            </a:r>
            <a:r>
              <a:rPr lang="en-US" dirty="0" err="1"/>
              <a:t>penduduk</a:t>
            </a:r>
            <a:r>
              <a:rPr lang="en-US" dirty="0"/>
              <a:t> </a:t>
            </a:r>
            <a:r>
              <a:rPr lang="en-US" dirty="0" err="1"/>
              <a:t>dari</a:t>
            </a:r>
            <a:r>
              <a:rPr lang="en-US" dirty="0"/>
              <a:t> </a:t>
            </a:r>
            <a:r>
              <a:rPr lang="en-US" dirty="0" err="1"/>
              <a:t>suatu</a:t>
            </a:r>
            <a:r>
              <a:rPr lang="en-US" dirty="0"/>
              <a:t> </a:t>
            </a:r>
            <a:r>
              <a:rPr lang="en-US" dirty="0" err="1"/>
              <a:t>negara</a:t>
            </a:r>
            <a:r>
              <a:rPr lang="en-US" dirty="0"/>
              <a:t> </a:t>
            </a:r>
            <a:r>
              <a:rPr lang="en-US" dirty="0" err="1"/>
              <a:t>ke</a:t>
            </a:r>
            <a:r>
              <a:rPr lang="en-US" dirty="0"/>
              <a:t> </a:t>
            </a:r>
            <a:r>
              <a:rPr lang="en-US" dirty="0" err="1"/>
              <a:t>negara</a:t>
            </a:r>
            <a:r>
              <a:rPr lang="en-US" dirty="0"/>
              <a:t> lain </a:t>
            </a:r>
            <a:r>
              <a:rPr lang="en-US" dirty="0" err="1"/>
              <a:t>dengan</a:t>
            </a:r>
            <a:r>
              <a:rPr lang="en-US" dirty="0"/>
              <a:t> </a:t>
            </a:r>
            <a:r>
              <a:rPr lang="en-US" dirty="0" err="1"/>
              <a:t>tujuan</a:t>
            </a:r>
            <a:r>
              <a:rPr lang="en-US" dirty="0"/>
              <a:t> </a:t>
            </a:r>
            <a:r>
              <a:rPr lang="en-US" dirty="0" err="1"/>
              <a:t>menetap</a:t>
            </a:r>
            <a:endParaRPr lang="en-US" dirty="0"/>
          </a:p>
          <a:p>
            <a:r>
              <a:rPr lang="en-US" dirty="0" err="1"/>
              <a:t>Remigrasi</a:t>
            </a:r>
            <a:endParaRPr lang="en-US" dirty="0"/>
          </a:p>
          <a:p>
            <a:pPr marL="101600" indent="0">
              <a:buNone/>
            </a:pPr>
            <a:r>
              <a:rPr lang="en-US" dirty="0" err="1"/>
              <a:t>Kembalinya</a:t>
            </a:r>
            <a:r>
              <a:rPr lang="en-US" dirty="0"/>
              <a:t> </a:t>
            </a:r>
            <a:r>
              <a:rPr lang="en-US" dirty="0" err="1"/>
              <a:t>penduduk</a:t>
            </a:r>
            <a:r>
              <a:rPr lang="en-US" dirty="0"/>
              <a:t> </a:t>
            </a:r>
            <a:r>
              <a:rPr lang="en-US" dirty="0" err="1"/>
              <a:t>dari</a:t>
            </a:r>
            <a:r>
              <a:rPr lang="en-US" dirty="0"/>
              <a:t> </a:t>
            </a:r>
            <a:r>
              <a:rPr lang="en-US" dirty="0" err="1"/>
              <a:t>suatu</a:t>
            </a:r>
            <a:r>
              <a:rPr lang="en-US" dirty="0"/>
              <a:t> </a:t>
            </a:r>
            <a:r>
              <a:rPr lang="en-US" dirty="0" err="1"/>
              <a:t>negara</a:t>
            </a:r>
            <a:r>
              <a:rPr lang="en-US" dirty="0"/>
              <a:t> </a:t>
            </a:r>
            <a:r>
              <a:rPr lang="en-US" dirty="0" err="1"/>
              <a:t>ke</a:t>
            </a:r>
            <a:r>
              <a:rPr lang="en-US" dirty="0"/>
              <a:t> </a:t>
            </a:r>
            <a:r>
              <a:rPr lang="en-US" dirty="0" err="1"/>
              <a:t>negara</a:t>
            </a:r>
            <a:r>
              <a:rPr lang="en-US" dirty="0"/>
              <a:t> </a:t>
            </a:r>
            <a:r>
              <a:rPr lang="en-US" dirty="0" err="1"/>
              <a:t>asalnya</a:t>
            </a:r>
            <a:r>
              <a:rPr lang="en-US" dirty="0"/>
              <a:t>.</a:t>
            </a:r>
          </a:p>
        </p:txBody>
      </p:sp>
      <p:sp>
        <p:nvSpPr>
          <p:cNvPr id="173" name="Google Shape;173;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258565" y="120626"/>
            <a:ext cx="5276100" cy="396300"/>
          </a:xfrm>
          <a:prstGeom prst="rect">
            <a:avLst/>
          </a:prstGeom>
        </p:spPr>
        <p:txBody>
          <a:bodyPr spcFirstLastPara="1" wrap="square" lIns="0" tIns="0" rIns="0" bIns="0" anchor="b" anchorCtr="0">
            <a:noAutofit/>
          </a:bodyPr>
          <a:lstStyle/>
          <a:p>
            <a:pPr lvl="0"/>
            <a:r>
              <a:rPr lang="en-US" dirty="0" err="1"/>
              <a:t>Migrasi</a:t>
            </a:r>
            <a:r>
              <a:rPr lang="en-US" dirty="0"/>
              <a:t> </a:t>
            </a:r>
            <a:r>
              <a:rPr lang="en-US" dirty="0" err="1"/>
              <a:t>Nasional</a:t>
            </a:r>
            <a:r>
              <a:rPr lang="en-US" dirty="0"/>
              <a:t> / </a:t>
            </a:r>
            <a:r>
              <a:rPr lang="en-US" dirty="0" err="1"/>
              <a:t>lokal</a:t>
            </a:r>
            <a:endParaRPr dirty="0"/>
          </a:p>
        </p:txBody>
      </p:sp>
      <p:sp>
        <p:nvSpPr>
          <p:cNvPr id="3" name="Text Placeholder 2"/>
          <p:cNvSpPr>
            <a:spLocks noGrp="1"/>
          </p:cNvSpPr>
          <p:nvPr>
            <p:ph type="body" idx="1"/>
          </p:nvPr>
        </p:nvSpPr>
        <p:spPr>
          <a:xfrm>
            <a:off x="0" y="741381"/>
            <a:ext cx="8759687" cy="3221700"/>
          </a:xfrm>
        </p:spPr>
        <p:txBody>
          <a:bodyPr/>
          <a:lstStyle/>
          <a:p>
            <a:pPr marL="101600" indent="0" algn="just">
              <a:buNone/>
            </a:pPr>
            <a:r>
              <a:rPr lang="en-US" dirty="0" err="1"/>
              <a:t>Transmigrasi</a:t>
            </a:r>
            <a:endParaRPr lang="en-US" dirty="0"/>
          </a:p>
          <a:p>
            <a:pPr marL="101600" indent="0" algn="just">
              <a:buNone/>
            </a:pPr>
            <a:r>
              <a:rPr lang="en-US" dirty="0" err="1"/>
              <a:t>Transmigrasi</a:t>
            </a:r>
            <a:r>
              <a:rPr lang="en-US" dirty="0"/>
              <a:t> </a:t>
            </a:r>
            <a:r>
              <a:rPr lang="en-US" dirty="0" err="1"/>
              <a:t>merupakan</a:t>
            </a:r>
            <a:r>
              <a:rPr lang="en-US" dirty="0"/>
              <a:t> </a:t>
            </a:r>
            <a:r>
              <a:rPr lang="en-US" dirty="0" err="1"/>
              <a:t>perpindahan</a:t>
            </a:r>
            <a:r>
              <a:rPr lang="en-US" dirty="0"/>
              <a:t> </a:t>
            </a:r>
            <a:r>
              <a:rPr lang="en-US" dirty="0" err="1"/>
              <a:t>penduduk</a:t>
            </a:r>
            <a:r>
              <a:rPr lang="en-US" dirty="0"/>
              <a:t> yang </a:t>
            </a:r>
            <a:r>
              <a:rPr lang="en-US" dirty="0" err="1"/>
              <a:t>diprakarsai</a:t>
            </a:r>
            <a:r>
              <a:rPr lang="en-US" dirty="0"/>
              <a:t> oleh </a:t>
            </a:r>
            <a:r>
              <a:rPr lang="en-US" dirty="0" err="1"/>
              <a:t>pemerintah</a:t>
            </a:r>
            <a:r>
              <a:rPr lang="en-US" dirty="0"/>
              <a:t>, </a:t>
            </a:r>
            <a:r>
              <a:rPr lang="en-US" dirty="0" err="1"/>
              <a:t>dari</a:t>
            </a:r>
            <a:r>
              <a:rPr lang="en-US" dirty="0"/>
              <a:t> </a:t>
            </a:r>
            <a:r>
              <a:rPr lang="en-US" dirty="0" err="1"/>
              <a:t>daerah</a:t>
            </a:r>
            <a:r>
              <a:rPr lang="en-US" dirty="0"/>
              <a:t> yang </a:t>
            </a:r>
            <a:r>
              <a:rPr lang="en-US" dirty="0" err="1"/>
              <a:t>padat</a:t>
            </a:r>
            <a:r>
              <a:rPr lang="en-US" dirty="0"/>
              <a:t> </a:t>
            </a:r>
            <a:r>
              <a:rPr lang="en-US" dirty="0" err="1"/>
              <a:t>penduduknya</a:t>
            </a:r>
            <a:r>
              <a:rPr lang="en-US" dirty="0"/>
              <a:t> </a:t>
            </a:r>
            <a:r>
              <a:rPr lang="en-US" dirty="0" err="1"/>
              <a:t>ke</a:t>
            </a:r>
            <a:r>
              <a:rPr lang="en-US" dirty="0"/>
              <a:t> </a:t>
            </a:r>
            <a:r>
              <a:rPr lang="en-US" dirty="0" err="1"/>
              <a:t>daerah</a:t>
            </a:r>
            <a:r>
              <a:rPr lang="en-US" dirty="0"/>
              <a:t> yang </a:t>
            </a:r>
            <a:r>
              <a:rPr lang="en-US" dirty="0" err="1"/>
              <a:t>belum</a:t>
            </a:r>
            <a:r>
              <a:rPr lang="en-US" dirty="0"/>
              <a:t> </a:t>
            </a:r>
            <a:r>
              <a:rPr lang="en-US" dirty="0" err="1"/>
              <a:t>padat</a:t>
            </a:r>
            <a:r>
              <a:rPr lang="en-US" dirty="0"/>
              <a:t> </a:t>
            </a:r>
            <a:r>
              <a:rPr lang="en-US" dirty="0" err="1"/>
              <a:t>penduduknya</a:t>
            </a:r>
            <a:r>
              <a:rPr lang="en-US" dirty="0"/>
              <a:t>.</a:t>
            </a:r>
          </a:p>
          <a:p>
            <a:pPr marL="101600" indent="0" algn="just">
              <a:buNone/>
            </a:pPr>
            <a:endParaRPr lang="en-US" dirty="0"/>
          </a:p>
          <a:p>
            <a:pPr marL="101600" indent="0" algn="just">
              <a:buNone/>
            </a:pPr>
            <a:r>
              <a:rPr lang="en-US" dirty="0" err="1"/>
              <a:t>Jenis</a:t>
            </a:r>
            <a:r>
              <a:rPr lang="en-US" dirty="0"/>
              <a:t> </a:t>
            </a:r>
            <a:r>
              <a:rPr lang="en-US" dirty="0" err="1"/>
              <a:t>transmigrasi</a:t>
            </a:r>
            <a:r>
              <a:rPr lang="en-US" dirty="0"/>
              <a:t> : </a:t>
            </a:r>
          </a:p>
          <a:p>
            <a:pPr marL="558800" indent="-457200" algn="ctr">
              <a:buFont typeface="+mj-lt"/>
              <a:buAutoNum type="arabicPeriod"/>
            </a:pPr>
            <a:r>
              <a:rPr lang="en-US" b="1" dirty="0" err="1"/>
              <a:t>Transmigrasi</a:t>
            </a:r>
            <a:r>
              <a:rPr lang="en-US" b="1" dirty="0"/>
              <a:t> </a:t>
            </a:r>
            <a:r>
              <a:rPr lang="en-US" b="1" dirty="0" err="1"/>
              <a:t>Umum</a:t>
            </a:r>
            <a:r>
              <a:rPr lang="en-US" b="1" dirty="0"/>
              <a:t>, </a:t>
            </a:r>
          </a:p>
          <a:p>
            <a:pPr marL="558800" indent="-457200" algn="ctr">
              <a:buFont typeface="+mj-lt"/>
              <a:buAutoNum type="arabicPeriod"/>
            </a:pPr>
            <a:r>
              <a:rPr lang="en-US" b="1" dirty="0" err="1"/>
              <a:t>Transmigrasi</a:t>
            </a:r>
            <a:r>
              <a:rPr lang="en-US" b="1" dirty="0"/>
              <a:t> </a:t>
            </a:r>
            <a:r>
              <a:rPr lang="en-US" b="1" dirty="0" err="1"/>
              <a:t>Swakarsa</a:t>
            </a:r>
            <a:r>
              <a:rPr lang="en-US" b="1" dirty="0"/>
              <a:t> </a:t>
            </a:r>
          </a:p>
          <a:p>
            <a:pPr marL="558800" indent="-457200" algn="ctr">
              <a:buFont typeface="+mj-lt"/>
              <a:buAutoNum type="arabicPeriod"/>
            </a:pPr>
            <a:r>
              <a:rPr lang="en-US" b="1" dirty="0" err="1"/>
              <a:t>Transmigrasi</a:t>
            </a:r>
            <a:r>
              <a:rPr lang="en-US" b="1" dirty="0"/>
              <a:t> </a:t>
            </a:r>
            <a:r>
              <a:rPr lang="en-US" b="1" dirty="0" err="1"/>
              <a:t>Spontan</a:t>
            </a:r>
            <a:r>
              <a:rPr lang="en-US" b="1" dirty="0"/>
              <a:t> </a:t>
            </a:r>
          </a:p>
          <a:p>
            <a:pPr marL="558800" indent="-457200" algn="ctr">
              <a:buFont typeface="+mj-lt"/>
              <a:buAutoNum type="arabicPeriod"/>
            </a:pPr>
            <a:r>
              <a:rPr lang="en-US" b="1" dirty="0" err="1"/>
              <a:t>Transmigrasi</a:t>
            </a:r>
            <a:r>
              <a:rPr lang="en-US" b="1" dirty="0"/>
              <a:t> </a:t>
            </a:r>
            <a:r>
              <a:rPr lang="en-US" b="1" dirty="0" err="1"/>
              <a:t>Khusus</a:t>
            </a:r>
            <a:r>
              <a:rPr lang="en-US" b="1" dirty="0"/>
              <a:t>, </a:t>
            </a:r>
          </a:p>
          <a:p>
            <a:pPr marL="558800" indent="-457200" algn="ctr">
              <a:buFont typeface="+mj-lt"/>
              <a:buAutoNum type="arabicPeriod"/>
            </a:pPr>
            <a:r>
              <a:rPr lang="en-US" b="1" dirty="0" err="1"/>
              <a:t>Transmigrasi</a:t>
            </a:r>
            <a:r>
              <a:rPr lang="en-US" b="1" dirty="0"/>
              <a:t> </a:t>
            </a:r>
            <a:r>
              <a:rPr lang="en-US" b="1" dirty="0" err="1"/>
              <a:t>Sektoral</a:t>
            </a:r>
            <a:r>
              <a:rPr lang="en-US" b="1" dirty="0"/>
              <a:t> </a:t>
            </a:r>
          </a:p>
        </p:txBody>
      </p:sp>
      <p:sp>
        <p:nvSpPr>
          <p:cNvPr id="173" name="Google Shape;173;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56817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3" name="Text Placeholder 2"/>
          <p:cNvSpPr>
            <a:spLocks noGrp="1"/>
          </p:cNvSpPr>
          <p:nvPr>
            <p:ph type="body" idx="1"/>
          </p:nvPr>
        </p:nvSpPr>
        <p:spPr>
          <a:xfrm>
            <a:off x="0" y="175092"/>
            <a:ext cx="7099148" cy="3206700"/>
          </a:xfrm>
        </p:spPr>
        <p:txBody>
          <a:bodyPr/>
          <a:lstStyle/>
          <a:p>
            <a:pPr algn="just"/>
            <a:r>
              <a:rPr lang="en-US" b="1" dirty="0" err="1"/>
              <a:t>Transmigrasi</a:t>
            </a:r>
            <a:r>
              <a:rPr lang="en-US" b="1" dirty="0"/>
              <a:t> </a:t>
            </a:r>
            <a:r>
              <a:rPr lang="en-US" b="1" dirty="0" err="1"/>
              <a:t>Umum</a:t>
            </a:r>
            <a:r>
              <a:rPr lang="en-US" dirty="0"/>
              <a:t>, </a:t>
            </a:r>
            <a:r>
              <a:rPr lang="en-US" dirty="0" err="1"/>
              <a:t>yaitu</a:t>
            </a:r>
            <a:r>
              <a:rPr lang="en-US" dirty="0"/>
              <a:t> </a:t>
            </a:r>
            <a:r>
              <a:rPr lang="en-US" dirty="0" err="1"/>
              <a:t>transmigrasi</a:t>
            </a:r>
            <a:r>
              <a:rPr lang="en-US" dirty="0"/>
              <a:t> yang </a:t>
            </a:r>
            <a:r>
              <a:rPr lang="en-US" dirty="0" err="1"/>
              <a:t>seluruh</a:t>
            </a:r>
            <a:r>
              <a:rPr lang="en-US" dirty="0"/>
              <a:t> </a:t>
            </a:r>
            <a:r>
              <a:rPr lang="en-US" dirty="0" err="1"/>
              <a:t>pembayarannya</a:t>
            </a:r>
            <a:r>
              <a:rPr lang="en-US" dirty="0"/>
              <a:t> </a:t>
            </a:r>
            <a:r>
              <a:rPr lang="en-US" dirty="0" err="1"/>
              <a:t>ditanggung</a:t>
            </a:r>
            <a:r>
              <a:rPr lang="en-US" dirty="0"/>
              <a:t> </a:t>
            </a:r>
            <a:r>
              <a:rPr lang="en-US" dirty="0" err="1"/>
              <a:t>pemerintah</a:t>
            </a:r>
            <a:r>
              <a:rPr lang="en-US" dirty="0"/>
              <a:t>.</a:t>
            </a:r>
          </a:p>
          <a:p>
            <a:pPr algn="just"/>
            <a:r>
              <a:rPr lang="en-US" b="1" dirty="0" err="1"/>
              <a:t>Transmigrasi</a:t>
            </a:r>
            <a:r>
              <a:rPr lang="en-US" b="1" dirty="0"/>
              <a:t> </a:t>
            </a:r>
            <a:r>
              <a:rPr lang="en-US" b="1" dirty="0" err="1"/>
              <a:t>Swakarsa</a:t>
            </a:r>
            <a:r>
              <a:rPr lang="en-US" dirty="0"/>
              <a:t> </a:t>
            </a:r>
            <a:r>
              <a:rPr lang="en-US" dirty="0" err="1"/>
              <a:t>yaitu</a:t>
            </a:r>
            <a:r>
              <a:rPr lang="en-US" dirty="0"/>
              <a:t> </a:t>
            </a:r>
            <a:r>
              <a:rPr lang="en-US" dirty="0" err="1"/>
              <a:t>transmigrasi</a:t>
            </a:r>
            <a:r>
              <a:rPr lang="en-US" dirty="0"/>
              <a:t> </a:t>
            </a:r>
            <a:r>
              <a:rPr lang="en-US" dirty="0" err="1"/>
              <a:t>atas</a:t>
            </a:r>
            <a:r>
              <a:rPr lang="en-US" dirty="0"/>
              <a:t> </a:t>
            </a:r>
            <a:r>
              <a:rPr lang="en-US" dirty="0" err="1"/>
              <a:t>kehendak</a:t>
            </a:r>
            <a:r>
              <a:rPr lang="en-US" dirty="0"/>
              <a:t> </a:t>
            </a:r>
            <a:r>
              <a:rPr lang="en-US" dirty="0" err="1"/>
              <a:t>diri</a:t>
            </a:r>
            <a:r>
              <a:rPr lang="en-US" dirty="0"/>
              <a:t> </a:t>
            </a:r>
            <a:r>
              <a:rPr lang="en-US" dirty="0" err="1"/>
              <a:t>sendiri</a:t>
            </a:r>
            <a:r>
              <a:rPr lang="en-US" dirty="0"/>
              <a:t> </a:t>
            </a:r>
            <a:r>
              <a:rPr lang="en-US" dirty="0" err="1"/>
              <a:t>dan</a:t>
            </a:r>
            <a:r>
              <a:rPr lang="en-US" dirty="0"/>
              <a:t> </a:t>
            </a:r>
            <a:r>
              <a:rPr lang="en-US" dirty="0" err="1"/>
              <a:t>pembayarannya</a:t>
            </a:r>
            <a:r>
              <a:rPr lang="en-US" dirty="0"/>
              <a:t> </a:t>
            </a:r>
            <a:r>
              <a:rPr lang="en-US" dirty="0" err="1"/>
              <a:t>ditanggung</a:t>
            </a:r>
            <a:r>
              <a:rPr lang="en-US" dirty="0"/>
              <a:t> </a:t>
            </a:r>
            <a:r>
              <a:rPr lang="en-US" dirty="0" err="1"/>
              <a:t>diri</a:t>
            </a:r>
            <a:r>
              <a:rPr lang="en-US" dirty="0"/>
              <a:t> </a:t>
            </a:r>
            <a:r>
              <a:rPr lang="en-US" dirty="0" err="1"/>
              <a:t>sendiri</a:t>
            </a:r>
            <a:r>
              <a:rPr lang="en-US" dirty="0"/>
              <a:t>.</a:t>
            </a:r>
          </a:p>
          <a:p>
            <a:pPr algn="just"/>
            <a:r>
              <a:rPr lang="en-US" b="1" dirty="0" err="1"/>
              <a:t>Transmigrasi</a:t>
            </a:r>
            <a:r>
              <a:rPr lang="en-US" b="1" dirty="0"/>
              <a:t> </a:t>
            </a:r>
            <a:r>
              <a:rPr lang="en-US" b="1" dirty="0" err="1"/>
              <a:t>Spontan</a:t>
            </a:r>
            <a:r>
              <a:rPr lang="en-US" dirty="0"/>
              <a:t> </a:t>
            </a:r>
            <a:r>
              <a:rPr lang="en-US" dirty="0" err="1"/>
              <a:t>yaitu</a:t>
            </a:r>
            <a:r>
              <a:rPr lang="en-US" dirty="0"/>
              <a:t> </a:t>
            </a:r>
            <a:r>
              <a:rPr lang="en-US" dirty="0" err="1"/>
              <a:t>transmigrasi</a:t>
            </a:r>
            <a:r>
              <a:rPr lang="en-US" dirty="0"/>
              <a:t> yang </a:t>
            </a:r>
            <a:r>
              <a:rPr lang="en-US" dirty="0" err="1"/>
              <a:t>dilakukan</a:t>
            </a:r>
            <a:r>
              <a:rPr lang="en-US" dirty="0"/>
              <a:t> </a:t>
            </a:r>
            <a:r>
              <a:rPr lang="en-US" dirty="0" err="1"/>
              <a:t>penduduk</a:t>
            </a:r>
            <a:r>
              <a:rPr lang="en-US" dirty="0"/>
              <a:t> </a:t>
            </a:r>
            <a:r>
              <a:rPr lang="en-US" dirty="0" err="1"/>
              <a:t>atas</a:t>
            </a:r>
            <a:r>
              <a:rPr lang="en-US" dirty="0"/>
              <a:t> </a:t>
            </a:r>
            <a:r>
              <a:rPr lang="en-US" dirty="0" err="1"/>
              <a:t>biaya</a:t>
            </a:r>
            <a:r>
              <a:rPr lang="en-US" dirty="0"/>
              <a:t>, </a:t>
            </a:r>
            <a:r>
              <a:rPr lang="en-US" dirty="0" err="1"/>
              <a:t>kesadaran</a:t>
            </a:r>
            <a:r>
              <a:rPr lang="en-US" dirty="0"/>
              <a:t>, </a:t>
            </a:r>
            <a:r>
              <a:rPr lang="en-US" dirty="0" err="1"/>
              <a:t>dan</a:t>
            </a:r>
            <a:r>
              <a:rPr lang="en-US" dirty="0"/>
              <a:t> </a:t>
            </a:r>
            <a:r>
              <a:rPr lang="en-US" dirty="0" err="1"/>
              <a:t>kemauan</a:t>
            </a:r>
            <a:r>
              <a:rPr lang="en-US" dirty="0"/>
              <a:t> </a:t>
            </a:r>
            <a:r>
              <a:rPr lang="en-US" dirty="0" err="1"/>
              <a:t>sendiri</a:t>
            </a:r>
            <a:endParaRPr lang="en-US" dirty="0"/>
          </a:p>
          <a:p>
            <a:pPr algn="just"/>
            <a:r>
              <a:rPr lang="en-US" b="1" dirty="0" err="1"/>
              <a:t>Transmigrasi</a:t>
            </a:r>
            <a:r>
              <a:rPr lang="en-US" b="1" dirty="0"/>
              <a:t> </a:t>
            </a:r>
            <a:r>
              <a:rPr lang="en-US" b="1" dirty="0" err="1"/>
              <a:t>Khusus</a:t>
            </a:r>
            <a:r>
              <a:rPr lang="en-US" dirty="0"/>
              <a:t>, </a:t>
            </a:r>
            <a:r>
              <a:rPr lang="en-US" dirty="0" err="1"/>
              <a:t>seperti</a:t>
            </a:r>
            <a:r>
              <a:rPr lang="en-US" dirty="0"/>
              <a:t> </a:t>
            </a:r>
            <a:r>
              <a:rPr lang="en-US" dirty="0" err="1"/>
              <a:t>bedol</a:t>
            </a:r>
            <a:r>
              <a:rPr lang="en-US" dirty="0"/>
              <a:t> </a:t>
            </a:r>
            <a:r>
              <a:rPr lang="en-US" dirty="0" err="1"/>
              <a:t>desa</a:t>
            </a:r>
            <a:r>
              <a:rPr lang="en-US" dirty="0"/>
              <a:t> yang </a:t>
            </a:r>
            <a:r>
              <a:rPr lang="en-US" dirty="0" err="1"/>
              <a:t>dilakukan</a:t>
            </a:r>
            <a:r>
              <a:rPr lang="en-US" dirty="0"/>
              <a:t> </a:t>
            </a:r>
            <a:r>
              <a:rPr lang="en-US" dirty="0" err="1"/>
              <a:t>oleh</a:t>
            </a:r>
            <a:r>
              <a:rPr lang="en-US" dirty="0"/>
              <a:t> </a:t>
            </a:r>
            <a:r>
              <a:rPr lang="en-US" dirty="0" err="1"/>
              <a:t>seluruh</a:t>
            </a:r>
            <a:r>
              <a:rPr lang="en-US" dirty="0"/>
              <a:t> </a:t>
            </a:r>
            <a:r>
              <a:rPr lang="en-US" dirty="0" err="1"/>
              <a:t>penduduk</a:t>
            </a:r>
            <a:r>
              <a:rPr lang="en-US" dirty="0"/>
              <a:t> </a:t>
            </a:r>
            <a:r>
              <a:rPr lang="en-US" dirty="0" err="1"/>
              <a:t>desa</a:t>
            </a:r>
            <a:r>
              <a:rPr lang="en-US" dirty="0"/>
              <a:t> ,</a:t>
            </a:r>
            <a:r>
              <a:rPr lang="en-US" dirty="0" err="1"/>
              <a:t>biasanya</a:t>
            </a:r>
            <a:r>
              <a:rPr lang="en-US" dirty="0"/>
              <a:t> </a:t>
            </a:r>
            <a:r>
              <a:rPr lang="en-US" dirty="0" err="1"/>
              <a:t>pada</a:t>
            </a:r>
            <a:r>
              <a:rPr lang="en-US" dirty="0"/>
              <a:t> </a:t>
            </a:r>
            <a:r>
              <a:rPr lang="en-US" dirty="0" err="1"/>
              <a:t>saat</a:t>
            </a:r>
            <a:r>
              <a:rPr lang="en-US" dirty="0"/>
              <a:t> </a:t>
            </a:r>
            <a:r>
              <a:rPr lang="en-US" dirty="0" err="1"/>
              <a:t>bencana</a:t>
            </a:r>
            <a:r>
              <a:rPr lang="en-US" dirty="0"/>
              <a:t> </a:t>
            </a:r>
            <a:r>
              <a:rPr lang="en-US" dirty="0" err="1"/>
              <a:t>alam</a:t>
            </a:r>
            <a:endParaRPr lang="en-US" dirty="0"/>
          </a:p>
          <a:p>
            <a:pPr algn="just"/>
            <a:r>
              <a:rPr lang="en-US" b="1" dirty="0" err="1"/>
              <a:t>Transmigrasi</a:t>
            </a:r>
            <a:r>
              <a:rPr lang="en-US" b="1" dirty="0"/>
              <a:t> </a:t>
            </a:r>
            <a:r>
              <a:rPr lang="en-US" b="1" dirty="0" err="1"/>
              <a:t>Sektoral</a:t>
            </a:r>
            <a:r>
              <a:rPr lang="en-US" dirty="0"/>
              <a:t> </a:t>
            </a:r>
            <a:r>
              <a:rPr lang="en-US" dirty="0" err="1"/>
              <a:t>yaitu</a:t>
            </a:r>
            <a:r>
              <a:rPr lang="en-US" dirty="0"/>
              <a:t> </a:t>
            </a:r>
            <a:r>
              <a:rPr lang="en-US" dirty="0" err="1"/>
              <a:t>transmigrasi</a:t>
            </a:r>
            <a:r>
              <a:rPr lang="en-US" dirty="0"/>
              <a:t> yang </a:t>
            </a:r>
            <a:r>
              <a:rPr lang="en-US" dirty="0" err="1"/>
              <a:t>biayanya</a:t>
            </a:r>
            <a:r>
              <a:rPr lang="en-US" dirty="0"/>
              <a:t> </a:t>
            </a:r>
            <a:r>
              <a:rPr lang="en-US" dirty="0" err="1"/>
              <a:t>ditanggung</a:t>
            </a:r>
            <a:r>
              <a:rPr lang="en-US" dirty="0"/>
              <a:t> </a:t>
            </a:r>
            <a:r>
              <a:rPr lang="en-US" dirty="0" err="1"/>
              <a:t>bersama</a:t>
            </a:r>
            <a:r>
              <a:rPr lang="en-US" dirty="0"/>
              <a:t> </a:t>
            </a:r>
            <a:r>
              <a:rPr lang="en-US" dirty="0" err="1"/>
              <a:t>antara</a:t>
            </a:r>
            <a:r>
              <a:rPr lang="en-US" dirty="0"/>
              <a:t> </a:t>
            </a:r>
            <a:r>
              <a:rPr lang="en-US" dirty="0" err="1"/>
              <a:t>pemerintah</a:t>
            </a:r>
            <a:r>
              <a:rPr lang="en-US" dirty="0"/>
              <a:t> </a:t>
            </a:r>
            <a:r>
              <a:rPr lang="en-US" dirty="0" err="1"/>
              <a:t>daerah</a:t>
            </a:r>
            <a:r>
              <a:rPr lang="en-US" dirty="0"/>
              <a:t> </a:t>
            </a:r>
            <a:r>
              <a:rPr lang="en-US" dirty="0" err="1"/>
              <a:t>asal</a:t>
            </a:r>
            <a:r>
              <a:rPr lang="en-US" dirty="0"/>
              <a:t> </a:t>
            </a:r>
            <a:r>
              <a:rPr lang="en-US" dirty="0" err="1"/>
              <a:t>transmigran</a:t>
            </a:r>
            <a:r>
              <a:rPr lang="en-US" dirty="0"/>
              <a:t> </a:t>
            </a:r>
            <a:r>
              <a:rPr lang="en-US" dirty="0" err="1"/>
              <a:t>dengan</a:t>
            </a:r>
            <a:r>
              <a:rPr lang="en-US" dirty="0"/>
              <a:t> </a:t>
            </a:r>
            <a:r>
              <a:rPr lang="en-US" dirty="0" err="1"/>
              <a:t>pemerintah</a:t>
            </a:r>
            <a:r>
              <a:rPr lang="en-US" dirty="0"/>
              <a:t> </a:t>
            </a:r>
            <a:r>
              <a:rPr lang="en-US" dirty="0" err="1"/>
              <a:t>daerah</a:t>
            </a:r>
            <a:r>
              <a:rPr lang="en-US" dirty="0"/>
              <a:t> yang </a:t>
            </a:r>
            <a:r>
              <a:rPr lang="en-US" dirty="0" err="1"/>
              <a:t>dituju</a:t>
            </a:r>
            <a:r>
              <a:rPr lang="en-US" dirty="0"/>
              <a:t> </a:t>
            </a:r>
            <a:r>
              <a:rPr lang="en-US" dirty="0" err="1"/>
              <a:t>transmigran</a:t>
            </a:r>
            <a:r>
              <a:rPr lang="en-US" dirty="0"/>
              <a:t>.</a:t>
            </a:r>
          </a:p>
        </p:txBody>
      </p:sp>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58" y="262259"/>
            <a:ext cx="6529200" cy="396300"/>
          </a:xfrm>
        </p:spPr>
        <p:txBody>
          <a:bodyPr/>
          <a:lstStyle/>
          <a:p>
            <a:r>
              <a:rPr lang="en-US" sz="2400" dirty="0" err="1"/>
              <a:t>Tujuan</a:t>
            </a:r>
            <a:r>
              <a:rPr lang="en-US" sz="2400" dirty="0"/>
              <a:t> MOBILITAS </a:t>
            </a:r>
            <a:r>
              <a:rPr lang="en-US" sz="2400" dirty="0" err="1"/>
              <a:t>adalah</a:t>
            </a:r>
            <a:r>
              <a:rPr lang="en-US" sz="2400" dirty="0"/>
              <a:t> :</a:t>
            </a:r>
          </a:p>
        </p:txBody>
      </p:sp>
      <p:sp>
        <p:nvSpPr>
          <p:cNvPr id="4" name="Text Placeholder 3"/>
          <p:cNvSpPr>
            <a:spLocks noGrp="1"/>
          </p:cNvSpPr>
          <p:nvPr>
            <p:ph type="body" idx="1"/>
          </p:nvPr>
        </p:nvSpPr>
        <p:spPr>
          <a:xfrm>
            <a:off x="609599" y="1430150"/>
            <a:ext cx="7533861" cy="3206700"/>
          </a:xfrm>
        </p:spPr>
        <p:txBody>
          <a:bodyPr/>
          <a:lstStyle/>
          <a:p>
            <a:pPr marL="571500" indent="-457200">
              <a:buFont typeface="+mj-lt"/>
              <a:buAutoNum type="alphaLcPeriod"/>
            </a:pPr>
            <a:r>
              <a:rPr lang="en-US" sz="2000" dirty="0" err="1"/>
              <a:t>Meningkatkan</a:t>
            </a:r>
            <a:r>
              <a:rPr lang="en-US" sz="2000" dirty="0"/>
              <a:t> </a:t>
            </a:r>
            <a:r>
              <a:rPr lang="en-US" sz="2000" dirty="0" err="1"/>
              <a:t>produksi</a:t>
            </a:r>
            <a:r>
              <a:rPr lang="en-US" sz="2000" dirty="0"/>
              <a:t> </a:t>
            </a:r>
            <a:r>
              <a:rPr lang="en-US" sz="2000" dirty="0" err="1"/>
              <a:t>pertanian</a:t>
            </a:r>
            <a:r>
              <a:rPr lang="en-US" sz="2000" dirty="0"/>
              <a:t> </a:t>
            </a:r>
            <a:r>
              <a:rPr lang="en-US" sz="2000" dirty="0" err="1"/>
              <a:t>dengan</a:t>
            </a:r>
            <a:r>
              <a:rPr lang="en-US" sz="2000" dirty="0"/>
              <a:t> </a:t>
            </a:r>
            <a:r>
              <a:rPr lang="en-US" sz="2000" dirty="0" err="1"/>
              <a:t>mengolah</a:t>
            </a:r>
            <a:r>
              <a:rPr lang="en-US" sz="2000" dirty="0"/>
              <a:t> </a:t>
            </a:r>
            <a:r>
              <a:rPr lang="en-US" sz="2000" dirty="0" err="1"/>
              <a:t>lahan</a:t>
            </a:r>
            <a:r>
              <a:rPr lang="en-US" sz="2000" dirty="0"/>
              <a:t> </a:t>
            </a:r>
            <a:r>
              <a:rPr lang="en-US" sz="2000" dirty="0" err="1"/>
              <a:t>transmigrasi</a:t>
            </a:r>
            <a:r>
              <a:rPr lang="en-US" sz="2000" dirty="0"/>
              <a:t>. </a:t>
            </a:r>
          </a:p>
          <a:p>
            <a:pPr marL="571500" indent="-457200">
              <a:buFont typeface="+mj-lt"/>
              <a:buAutoNum type="alphaLcPeriod"/>
            </a:pPr>
            <a:r>
              <a:rPr lang="en-US" sz="2000" dirty="0" err="1"/>
              <a:t>Meratakan</a:t>
            </a:r>
            <a:r>
              <a:rPr lang="en-US" sz="2000" dirty="0"/>
              <a:t> </a:t>
            </a:r>
            <a:r>
              <a:rPr lang="en-US" sz="2000" dirty="0" err="1"/>
              <a:t>persebaran</a:t>
            </a:r>
            <a:r>
              <a:rPr lang="en-US" sz="2000" dirty="0"/>
              <a:t> </a:t>
            </a:r>
            <a:r>
              <a:rPr lang="en-US" sz="2000" dirty="0" err="1"/>
              <a:t>penduduk</a:t>
            </a:r>
            <a:r>
              <a:rPr lang="en-US" sz="2000" dirty="0"/>
              <a:t>. </a:t>
            </a:r>
          </a:p>
          <a:p>
            <a:pPr marL="571500" indent="-457200">
              <a:buFont typeface="+mj-lt"/>
              <a:buAutoNum type="alphaLcPeriod"/>
            </a:pPr>
            <a:r>
              <a:rPr lang="en-US" sz="2000" dirty="0" err="1"/>
              <a:t>Meratakan</a:t>
            </a:r>
            <a:r>
              <a:rPr lang="en-US" sz="2000" dirty="0"/>
              <a:t> </a:t>
            </a:r>
            <a:r>
              <a:rPr lang="en-US" sz="2000" dirty="0" err="1"/>
              <a:t>pembangunan</a:t>
            </a:r>
            <a:r>
              <a:rPr lang="en-US" sz="2000" dirty="0"/>
              <a:t> </a:t>
            </a:r>
            <a:r>
              <a:rPr lang="en-US" sz="2000" dirty="0" err="1"/>
              <a:t>daerah</a:t>
            </a:r>
            <a:r>
              <a:rPr lang="en-US" sz="2000" dirty="0"/>
              <a:t>. </a:t>
            </a:r>
          </a:p>
          <a:p>
            <a:pPr marL="571500" indent="-457200">
              <a:buFont typeface="+mj-lt"/>
              <a:buAutoNum type="alphaLcPeriod"/>
            </a:pPr>
            <a:r>
              <a:rPr lang="en-US" sz="2000" dirty="0" err="1"/>
              <a:t>Mengurangi</a:t>
            </a:r>
            <a:r>
              <a:rPr lang="en-US" sz="2000" dirty="0"/>
              <a:t> </a:t>
            </a:r>
            <a:r>
              <a:rPr lang="en-US" sz="2000" dirty="0" err="1"/>
              <a:t>jumlah</a:t>
            </a:r>
            <a:r>
              <a:rPr lang="en-US" sz="2000" dirty="0"/>
              <a:t> </a:t>
            </a:r>
            <a:r>
              <a:rPr lang="en-US" sz="2000" dirty="0" err="1"/>
              <a:t>pengangguran</a:t>
            </a:r>
            <a:r>
              <a:rPr lang="en-US" sz="2000" dirty="0"/>
              <a:t> </a:t>
            </a:r>
            <a:r>
              <a:rPr lang="en-US" sz="2000" dirty="0" err="1"/>
              <a:t>dari</a:t>
            </a:r>
            <a:r>
              <a:rPr lang="en-US" sz="2000" dirty="0"/>
              <a:t> </a:t>
            </a:r>
            <a:r>
              <a:rPr lang="en-US" sz="2000" dirty="0" err="1"/>
              <a:t>daerah</a:t>
            </a:r>
            <a:r>
              <a:rPr lang="en-US" sz="2000" dirty="0"/>
              <a:t> </a:t>
            </a:r>
            <a:r>
              <a:rPr lang="en-US" sz="2000" dirty="0" err="1"/>
              <a:t>asal</a:t>
            </a:r>
            <a:r>
              <a:rPr lang="en-US" sz="2000" dirty="0"/>
              <a:t>. </a:t>
            </a:r>
          </a:p>
          <a:p>
            <a:pPr marL="571500" indent="-457200">
              <a:buFont typeface="+mj-lt"/>
              <a:buAutoNum type="alphaLcPeriod"/>
            </a:pPr>
            <a:r>
              <a:rPr lang="en-US" sz="2000" dirty="0" err="1"/>
              <a:t>Meningkatkan</a:t>
            </a:r>
            <a:r>
              <a:rPr lang="en-US" sz="2000" dirty="0"/>
              <a:t> </a:t>
            </a:r>
            <a:r>
              <a:rPr lang="en-US" sz="2000" dirty="0" err="1"/>
              <a:t>taraf</a:t>
            </a:r>
            <a:r>
              <a:rPr lang="en-US" sz="2000" dirty="0"/>
              <a:t> </a:t>
            </a:r>
            <a:r>
              <a:rPr lang="en-US" sz="2000" dirty="0" err="1"/>
              <a:t>hidup</a:t>
            </a:r>
            <a:r>
              <a:rPr lang="en-US" sz="2000" dirty="0"/>
              <a:t> dan </a:t>
            </a:r>
            <a:r>
              <a:rPr lang="en-US" sz="2000" dirty="0" err="1"/>
              <a:t>kesejahteraan</a:t>
            </a:r>
            <a:r>
              <a:rPr lang="en-US" sz="2000" dirty="0"/>
              <a:t> </a:t>
            </a:r>
            <a:r>
              <a:rPr lang="en-US" sz="2000" dirty="0" err="1"/>
              <a:t>penduduk</a:t>
            </a:r>
            <a:endParaRPr lang="en-US" sz="20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26</a:t>
            </a:fld>
            <a:endParaRPr lang="uk-UA"/>
          </a:p>
        </p:txBody>
      </p:sp>
    </p:spTree>
    <p:extLst>
      <p:ext uri="{BB962C8B-B14F-4D97-AF65-F5344CB8AC3E}">
        <p14:creationId xmlns:p14="http://schemas.microsoft.com/office/powerpoint/2010/main" val="193002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447405" y="2473421"/>
            <a:ext cx="8173133" cy="436989"/>
          </a:xfrm>
          <a:prstGeom prst="rect">
            <a:avLst/>
          </a:prstGeom>
        </p:spPr>
        <p:txBody>
          <a:bodyPr spcFirstLastPara="1" wrap="square" lIns="0" tIns="0" rIns="0" bIns="0" anchor="b" anchorCtr="0">
            <a:noAutofit/>
          </a:bodyPr>
          <a:lstStyle/>
          <a:p>
            <a:pPr lvl="0"/>
            <a:r>
              <a:rPr lang="en-US" sz="2000" dirty="0" err="1"/>
              <a:t>Urbanisasi</a:t>
            </a:r>
            <a:br>
              <a:rPr lang="en-US" sz="2000" dirty="0"/>
            </a:br>
            <a:br>
              <a:rPr lang="en-US" sz="2000" b="0" dirty="0"/>
            </a:br>
            <a:r>
              <a:rPr lang="en-US" sz="2000" b="0" dirty="0" err="1"/>
              <a:t>Perpindahan</a:t>
            </a:r>
            <a:r>
              <a:rPr lang="en-US" sz="2000" b="0" dirty="0"/>
              <a:t> </a:t>
            </a:r>
            <a:r>
              <a:rPr lang="en-US" sz="2000" b="0" dirty="0" err="1"/>
              <a:t>penduduk</a:t>
            </a:r>
            <a:r>
              <a:rPr lang="en-US" sz="2000" b="0" dirty="0"/>
              <a:t> </a:t>
            </a:r>
            <a:r>
              <a:rPr lang="en-US" sz="2000" b="0" dirty="0" err="1"/>
              <a:t>dari</a:t>
            </a:r>
            <a:r>
              <a:rPr lang="en-US" sz="2000" b="0" dirty="0"/>
              <a:t> </a:t>
            </a:r>
            <a:r>
              <a:rPr lang="en-US" sz="2000" b="0" dirty="0" err="1"/>
              <a:t>daerah</a:t>
            </a:r>
            <a:r>
              <a:rPr lang="en-US" sz="2000" b="0" dirty="0"/>
              <a:t> </a:t>
            </a:r>
            <a:r>
              <a:rPr lang="en-US" sz="2000" b="0" dirty="0" err="1"/>
              <a:t>pedesaan</a:t>
            </a:r>
            <a:r>
              <a:rPr lang="en-US" sz="2000" b="0" dirty="0"/>
              <a:t> </a:t>
            </a:r>
            <a:r>
              <a:rPr lang="en-US" sz="2000" b="0" dirty="0" err="1"/>
              <a:t>ke</a:t>
            </a:r>
            <a:r>
              <a:rPr lang="en-US" sz="2000" b="0" dirty="0"/>
              <a:t> </a:t>
            </a:r>
            <a:r>
              <a:rPr lang="en-US" sz="2000" b="0" dirty="0" err="1"/>
              <a:t>daerah</a:t>
            </a:r>
            <a:r>
              <a:rPr lang="en-US" sz="2000" b="0" dirty="0"/>
              <a:t> </a:t>
            </a:r>
            <a:r>
              <a:rPr lang="en-US" sz="2000" b="0" dirty="0" err="1"/>
              <a:t>perkotaan</a:t>
            </a:r>
            <a:r>
              <a:rPr lang="en-US" sz="2000" b="0" dirty="0"/>
              <a:t> </a:t>
            </a:r>
            <a:br>
              <a:rPr lang="en-US" sz="2000" b="0" dirty="0"/>
            </a:br>
            <a:br>
              <a:rPr lang="en-US" sz="2000" b="0" dirty="0"/>
            </a:br>
            <a:r>
              <a:rPr lang="en-US" sz="2000" b="0" dirty="0" err="1"/>
              <a:t>Terjadinya</a:t>
            </a:r>
            <a:r>
              <a:rPr lang="en-US" sz="2000" b="0" dirty="0"/>
              <a:t> </a:t>
            </a:r>
            <a:r>
              <a:rPr lang="en-US" sz="2000" b="0" dirty="0" err="1"/>
              <a:t>urbanisasi</a:t>
            </a:r>
            <a:r>
              <a:rPr lang="en-US" sz="2000" b="0" dirty="0"/>
              <a:t> </a:t>
            </a:r>
            <a:r>
              <a:rPr lang="en-US" sz="2000" b="0" dirty="0" err="1"/>
              <a:t>karena</a:t>
            </a:r>
            <a:r>
              <a:rPr lang="en-US" sz="2000" b="0" dirty="0"/>
              <a:t> </a:t>
            </a:r>
            <a:r>
              <a:rPr lang="en-US" sz="2000" b="0" dirty="0" err="1"/>
              <a:t>kota</a:t>
            </a:r>
            <a:r>
              <a:rPr lang="en-US" sz="2000" b="0" dirty="0"/>
              <a:t> </a:t>
            </a:r>
            <a:r>
              <a:rPr lang="en-US" sz="2000" b="0" dirty="0" err="1"/>
              <a:t>mempunyai</a:t>
            </a:r>
            <a:r>
              <a:rPr lang="en-US" sz="2000" b="0" dirty="0"/>
              <a:t> </a:t>
            </a:r>
            <a:r>
              <a:rPr lang="en-US" sz="2000" b="0" dirty="0" err="1"/>
              <a:t>daya</a:t>
            </a:r>
            <a:r>
              <a:rPr lang="en-US" sz="2000" b="0" dirty="0"/>
              <a:t> </a:t>
            </a:r>
            <a:r>
              <a:rPr lang="en-US" sz="2000" b="0" dirty="0" err="1"/>
              <a:t>tarik</a:t>
            </a:r>
            <a:r>
              <a:rPr lang="en-US" sz="2000" b="0" dirty="0"/>
              <a:t> </a:t>
            </a:r>
            <a:r>
              <a:rPr lang="en-US" sz="2000" b="0" dirty="0" err="1"/>
              <a:t>untuk</a:t>
            </a:r>
            <a:r>
              <a:rPr lang="en-US" sz="2000" b="0" dirty="0"/>
              <a:t> </a:t>
            </a:r>
            <a:r>
              <a:rPr lang="en-US" sz="2000" b="0" dirty="0" err="1"/>
              <a:t>dituju</a:t>
            </a:r>
            <a:r>
              <a:rPr lang="en-US" sz="2000" b="0" dirty="0"/>
              <a:t> dan </a:t>
            </a:r>
            <a:r>
              <a:rPr lang="en-US" sz="2000" b="0" dirty="0" err="1"/>
              <a:t>desa</a:t>
            </a:r>
            <a:r>
              <a:rPr lang="en-US" sz="2000" b="0" dirty="0"/>
              <a:t> </a:t>
            </a:r>
            <a:r>
              <a:rPr lang="en-US" sz="2000" b="0" dirty="0" err="1"/>
              <a:t>mempunyai</a:t>
            </a:r>
            <a:r>
              <a:rPr lang="en-US" sz="2000" b="0" dirty="0"/>
              <a:t> </a:t>
            </a:r>
            <a:r>
              <a:rPr lang="en-US" sz="2000" b="0" dirty="0" err="1"/>
              <a:t>daya</a:t>
            </a:r>
            <a:r>
              <a:rPr lang="en-US" sz="2000" b="0" dirty="0"/>
              <a:t> </a:t>
            </a:r>
            <a:r>
              <a:rPr lang="en-US" sz="2000" b="0" dirty="0" err="1"/>
              <a:t>dorong</a:t>
            </a:r>
            <a:r>
              <a:rPr lang="en-US" sz="2000" b="0" dirty="0"/>
              <a:t> </a:t>
            </a:r>
            <a:r>
              <a:rPr lang="en-US" sz="2000" b="0" dirty="0" err="1"/>
              <a:t>untuk</a:t>
            </a:r>
            <a:r>
              <a:rPr lang="en-US" sz="2000" b="0" dirty="0"/>
              <a:t> </a:t>
            </a:r>
            <a:r>
              <a:rPr lang="en-US" sz="2000" b="0" dirty="0" err="1"/>
              <a:t>ditinggalkan</a:t>
            </a:r>
            <a:r>
              <a:rPr lang="en-US" sz="2000" b="0" dirty="0"/>
              <a:t>.</a:t>
            </a:r>
            <a:br>
              <a:rPr lang="en-US" sz="2000" b="0" dirty="0"/>
            </a:br>
            <a:br>
              <a:rPr lang="en-US" sz="2000" b="0" dirty="0"/>
            </a:br>
            <a:endParaRPr sz="2000" dirty="0"/>
          </a:p>
        </p:txBody>
      </p:sp>
      <p:sp>
        <p:nvSpPr>
          <p:cNvPr id="2" name="Rectangle 1"/>
          <p:cNvSpPr/>
          <p:nvPr/>
        </p:nvSpPr>
        <p:spPr>
          <a:xfrm>
            <a:off x="447406" y="2599764"/>
            <a:ext cx="8100246" cy="1754326"/>
          </a:xfrm>
          <a:prstGeom prst="rect">
            <a:avLst/>
          </a:prstGeom>
        </p:spPr>
        <p:txBody>
          <a:bodyPr wrap="square">
            <a:spAutoFit/>
          </a:bodyPr>
          <a:lstStyle/>
          <a:p>
            <a:r>
              <a:rPr lang="en-US" sz="1800" b="1" dirty="0" err="1">
                <a:solidFill>
                  <a:srgbClr val="444444"/>
                </a:solidFill>
                <a:latin typeface="Open Sans" charset="0"/>
              </a:rPr>
              <a:t>Daya</a:t>
            </a:r>
            <a:r>
              <a:rPr lang="en-US" sz="1800" b="1" dirty="0">
                <a:solidFill>
                  <a:srgbClr val="444444"/>
                </a:solidFill>
                <a:latin typeface="Open Sans" charset="0"/>
              </a:rPr>
              <a:t> </a:t>
            </a:r>
            <a:r>
              <a:rPr lang="en-US" sz="1800" b="1" dirty="0" err="1">
                <a:solidFill>
                  <a:srgbClr val="444444"/>
                </a:solidFill>
                <a:latin typeface="Open Sans" charset="0"/>
              </a:rPr>
              <a:t>tarik</a:t>
            </a:r>
            <a:r>
              <a:rPr lang="en-US" sz="1800" b="1" dirty="0">
                <a:solidFill>
                  <a:srgbClr val="444444"/>
                </a:solidFill>
                <a:latin typeface="Open Sans" charset="0"/>
              </a:rPr>
              <a:t> </a:t>
            </a:r>
            <a:r>
              <a:rPr lang="en-US" sz="1800" b="1" dirty="0" err="1">
                <a:solidFill>
                  <a:srgbClr val="444444"/>
                </a:solidFill>
                <a:latin typeface="Open Sans" charset="0"/>
              </a:rPr>
              <a:t>kota</a:t>
            </a:r>
            <a:r>
              <a:rPr lang="en-US" sz="1800" b="1" dirty="0">
                <a:solidFill>
                  <a:srgbClr val="444444"/>
                </a:solidFill>
                <a:latin typeface="Open Sans" charset="0"/>
              </a:rPr>
              <a:t> </a:t>
            </a:r>
            <a:r>
              <a:rPr lang="en-US" sz="1800" b="1" dirty="0" err="1">
                <a:solidFill>
                  <a:srgbClr val="444444"/>
                </a:solidFill>
                <a:latin typeface="Open Sans" charset="0"/>
              </a:rPr>
              <a:t>antara</a:t>
            </a:r>
            <a:r>
              <a:rPr lang="en-US" sz="1800" b="1" dirty="0">
                <a:solidFill>
                  <a:srgbClr val="444444"/>
                </a:solidFill>
                <a:latin typeface="Open Sans" charset="0"/>
              </a:rPr>
              <a:t> lain:</a:t>
            </a:r>
            <a:br>
              <a:rPr lang="en-US" sz="1800" dirty="0"/>
            </a:br>
            <a:r>
              <a:rPr lang="en-US" sz="1800" dirty="0"/>
              <a:t>(1) </a:t>
            </a:r>
            <a:r>
              <a:rPr lang="en-US" sz="1800" dirty="0" err="1">
                <a:solidFill>
                  <a:srgbClr val="444444"/>
                </a:solidFill>
                <a:latin typeface="Open Sans" charset="0"/>
              </a:rPr>
              <a:t>Tersedianya</a:t>
            </a:r>
            <a:r>
              <a:rPr lang="en-US" sz="1800" dirty="0">
                <a:solidFill>
                  <a:srgbClr val="444444"/>
                </a:solidFill>
                <a:latin typeface="Open Sans" charset="0"/>
              </a:rPr>
              <a:t> </a:t>
            </a:r>
            <a:r>
              <a:rPr lang="en-US" sz="1800" dirty="0" err="1">
                <a:solidFill>
                  <a:srgbClr val="444444"/>
                </a:solidFill>
                <a:latin typeface="Open Sans" charset="0"/>
              </a:rPr>
              <a:t>lapangan</a:t>
            </a:r>
            <a:r>
              <a:rPr lang="en-US" sz="1800" dirty="0">
                <a:solidFill>
                  <a:srgbClr val="444444"/>
                </a:solidFill>
                <a:latin typeface="Open Sans" charset="0"/>
              </a:rPr>
              <a:t> </a:t>
            </a:r>
            <a:r>
              <a:rPr lang="en-US" sz="1800" dirty="0" err="1">
                <a:solidFill>
                  <a:srgbClr val="444444"/>
                </a:solidFill>
                <a:latin typeface="Open Sans" charset="0"/>
              </a:rPr>
              <a:t>pekerjaan</a:t>
            </a:r>
            <a:r>
              <a:rPr lang="en-US" sz="1800" dirty="0">
                <a:solidFill>
                  <a:srgbClr val="444444"/>
                </a:solidFill>
                <a:latin typeface="Open Sans" charset="0"/>
              </a:rPr>
              <a:t> formal </a:t>
            </a:r>
            <a:r>
              <a:rPr lang="en-US" sz="1800" dirty="0" err="1">
                <a:solidFill>
                  <a:srgbClr val="444444"/>
                </a:solidFill>
                <a:latin typeface="Open Sans" charset="0"/>
              </a:rPr>
              <a:t>maupun</a:t>
            </a:r>
            <a:r>
              <a:rPr lang="en-US" sz="1800" dirty="0">
                <a:solidFill>
                  <a:srgbClr val="444444"/>
                </a:solidFill>
                <a:latin typeface="Open Sans" charset="0"/>
              </a:rPr>
              <a:t> informal di </a:t>
            </a:r>
            <a:r>
              <a:rPr lang="en-US" sz="1800" dirty="0" err="1">
                <a:solidFill>
                  <a:srgbClr val="444444"/>
                </a:solidFill>
                <a:latin typeface="Open Sans" charset="0"/>
              </a:rPr>
              <a:t>kota</a:t>
            </a:r>
            <a:r>
              <a:rPr lang="en-US" sz="1800" dirty="0">
                <a:solidFill>
                  <a:srgbClr val="444444"/>
                </a:solidFill>
                <a:latin typeface="Open Sans" charset="0"/>
              </a:rPr>
              <a:t> </a:t>
            </a:r>
            <a:r>
              <a:rPr lang="en-US" sz="1800" dirty="0" err="1">
                <a:solidFill>
                  <a:srgbClr val="444444"/>
                </a:solidFill>
                <a:latin typeface="Open Sans" charset="0"/>
              </a:rPr>
              <a:t>lebih</a:t>
            </a:r>
            <a:r>
              <a:rPr lang="en-US" sz="1800" dirty="0">
                <a:solidFill>
                  <a:srgbClr val="444444"/>
                </a:solidFill>
                <a:latin typeface="Open Sans" charset="0"/>
              </a:rPr>
              <a:t> </a:t>
            </a:r>
            <a:r>
              <a:rPr lang="en-US" sz="1800" dirty="0" err="1">
                <a:solidFill>
                  <a:srgbClr val="444444"/>
                </a:solidFill>
                <a:latin typeface="Open Sans" charset="0"/>
              </a:rPr>
              <a:t>banyak</a:t>
            </a:r>
            <a:r>
              <a:rPr lang="en-US" sz="1800" dirty="0">
                <a:solidFill>
                  <a:srgbClr val="444444"/>
                </a:solidFill>
                <a:latin typeface="Open Sans" charset="0"/>
              </a:rPr>
              <a:t> </a:t>
            </a:r>
            <a:r>
              <a:rPr lang="en-US" sz="1800" dirty="0" err="1">
                <a:solidFill>
                  <a:srgbClr val="444444"/>
                </a:solidFill>
                <a:latin typeface="Open Sans" charset="0"/>
              </a:rPr>
              <a:t>dibandingkan</a:t>
            </a:r>
            <a:r>
              <a:rPr lang="en-US" sz="1800" dirty="0">
                <a:solidFill>
                  <a:srgbClr val="444444"/>
                </a:solidFill>
                <a:latin typeface="Open Sans" charset="0"/>
              </a:rPr>
              <a:t> di </a:t>
            </a:r>
            <a:r>
              <a:rPr lang="en-US" sz="1800" dirty="0" err="1">
                <a:solidFill>
                  <a:srgbClr val="444444"/>
                </a:solidFill>
                <a:latin typeface="Open Sans" charset="0"/>
              </a:rPr>
              <a:t>desa</a:t>
            </a:r>
            <a:r>
              <a:rPr lang="en-US" sz="1800" dirty="0">
                <a:solidFill>
                  <a:srgbClr val="444444"/>
                </a:solidFill>
                <a:latin typeface="Open Sans" charset="0"/>
              </a:rPr>
              <a:t>.</a:t>
            </a:r>
          </a:p>
          <a:p>
            <a:r>
              <a:rPr lang="en-US" sz="1800" dirty="0">
                <a:solidFill>
                  <a:srgbClr val="444444"/>
                </a:solidFill>
                <a:latin typeface="Open Sans" charset="0"/>
              </a:rPr>
              <a:t>(2) </a:t>
            </a:r>
            <a:r>
              <a:rPr lang="en-US" sz="1800" dirty="0" err="1">
                <a:solidFill>
                  <a:srgbClr val="444444"/>
                </a:solidFill>
                <a:latin typeface="Open Sans" charset="0"/>
              </a:rPr>
              <a:t>Tingginya</a:t>
            </a:r>
            <a:r>
              <a:rPr lang="en-US" sz="1800" dirty="0">
                <a:solidFill>
                  <a:srgbClr val="444444"/>
                </a:solidFill>
                <a:latin typeface="Open Sans" charset="0"/>
              </a:rPr>
              <a:t> </a:t>
            </a:r>
            <a:r>
              <a:rPr lang="en-US" sz="1800" dirty="0" err="1">
                <a:solidFill>
                  <a:srgbClr val="444444"/>
                </a:solidFill>
                <a:latin typeface="Open Sans" charset="0"/>
              </a:rPr>
              <a:t>upah</a:t>
            </a:r>
            <a:r>
              <a:rPr lang="en-US" sz="1800" dirty="0">
                <a:solidFill>
                  <a:srgbClr val="444444"/>
                </a:solidFill>
                <a:latin typeface="Open Sans" charset="0"/>
              </a:rPr>
              <a:t> </a:t>
            </a:r>
            <a:r>
              <a:rPr lang="en-US" sz="1800" dirty="0" err="1">
                <a:solidFill>
                  <a:srgbClr val="444444"/>
                </a:solidFill>
                <a:latin typeface="Open Sans" charset="0"/>
              </a:rPr>
              <a:t>tenaga</a:t>
            </a:r>
            <a:r>
              <a:rPr lang="en-US" sz="1800" dirty="0">
                <a:solidFill>
                  <a:srgbClr val="444444"/>
                </a:solidFill>
                <a:latin typeface="Open Sans" charset="0"/>
              </a:rPr>
              <a:t> </a:t>
            </a:r>
            <a:r>
              <a:rPr lang="en-US" sz="1800" dirty="0" err="1">
                <a:solidFill>
                  <a:srgbClr val="444444"/>
                </a:solidFill>
                <a:latin typeface="Open Sans" charset="0"/>
              </a:rPr>
              <a:t>kerja</a:t>
            </a:r>
            <a:r>
              <a:rPr lang="en-US" sz="1800" dirty="0">
                <a:solidFill>
                  <a:srgbClr val="444444"/>
                </a:solidFill>
                <a:latin typeface="Open Sans" charset="0"/>
              </a:rPr>
              <a:t> di </a:t>
            </a:r>
            <a:r>
              <a:rPr lang="en-US" sz="1800" dirty="0" err="1">
                <a:solidFill>
                  <a:srgbClr val="444444"/>
                </a:solidFill>
                <a:latin typeface="Open Sans" charset="0"/>
              </a:rPr>
              <a:t>kota</a:t>
            </a:r>
            <a:r>
              <a:rPr lang="en-US" sz="1800" dirty="0">
                <a:solidFill>
                  <a:srgbClr val="444444"/>
                </a:solidFill>
                <a:latin typeface="Open Sans" charset="0"/>
              </a:rPr>
              <a:t>.</a:t>
            </a:r>
          </a:p>
          <a:p>
            <a:r>
              <a:rPr lang="en-US" sz="1800" dirty="0">
                <a:solidFill>
                  <a:srgbClr val="444444"/>
                </a:solidFill>
                <a:latin typeface="Open Sans" charset="0"/>
              </a:rPr>
              <a:t>(3) </a:t>
            </a:r>
            <a:r>
              <a:rPr lang="en-US" sz="1800" dirty="0" err="1">
                <a:solidFill>
                  <a:srgbClr val="444444"/>
                </a:solidFill>
                <a:latin typeface="Open Sans" charset="0"/>
              </a:rPr>
              <a:t>Ketersediaan</a:t>
            </a:r>
            <a:r>
              <a:rPr lang="en-US" sz="1800" dirty="0">
                <a:solidFill>
                  <a:srgbClr val="444444"/>
                </a:solidFill>
                <a:latin typeface="Open Sans" charset="0"/>
              </a:rPr>
              <a:t> </a:t>
            </a:r>
            <a:r>
              <a:rPr lang="en-US" sz="1800" dirty="0" err="1">
                <a:solidFill>
                  <a:srgbClr val="444444"/>
                </a:solidFill>
                <a:latin typeface="Open Sans" charset="0"/>
              </a:rPr>
              <a:t>fasilitas</a:t>
            </a:r>
            <a:r>
              <a:rPr lang="en-US" sz="1800" dirty="0">
                <a:solidFill>
                  <a:srgbClr val="444444"/>
                </a:solidFill>
                <a:latin typeface="Open Sans" charset="0"/>
              </a:rPr>
              <a:t> yang </a:t>
            </a:r>
            <a:r>
              <a:rPr lang="en-US" sz="1800" dirty="0" err="1">
                <a:solidFill>
                  <a:srgbClr val="444444"/>
                </a:solidFill>
                <a:latin typeface="Open Sans" charset="0"/>
              </a:rPr>
              <a:t>lengkap</a:t>
            </a:r>
            <a:r>
              <a:rPr lang="en-US" sz="1800" dirty="0">
                <a:solidFill>
                  <a:srgbClr val="444444"/>
                </a:solidFill>
                <a:latin typeface="Open Sans" charset="0"/>
              </a:rPr>
              <a:t>.</a:t>
            </a:r>
          </a:p>
          <a:p>
            <a:r>
              <a:rPr lang="en-US" sz="1800" dirty="0">
                <a:solidFill>
                  <a:srgbClr val="444444"/>
                </a:solidFill>
                <a:latin typeface="Open Sans" charset="0"/>
              </a:rPr>
              <a:t>(4) </a:t>
            </a:r>
            <a:r>
              <a:rPr lang="en-US" sz="1800" dirty="0" err="1">
                <a:solidFill>
                  <a:srgbClr val="444444"/>
                </a:solidFill>
                <a:latin typeface="Open Sans" charset="0"/>
              </a:rPr>
              <a:t>Ketersediaan</a:t>
            </a:r>
            <a:r>
              <a:rPr lang="en-US" sz="1800" dirty="0">
                <a:solidFill>
                  <a:srgbClr val="444444"/>
                </a:solidFill>
                <a:latin typeface="Open Sans" charset="0"/>
              </a:rPr>
              <a:t> </a:t>
            </a:r>
            <a:r>
              <a:rPr lang="en-US" sz="1800" dirty="0" err="1">
                <a:solidFill>
                  <a:srgbClr val="444444"/>
                </a:solidFill>
                <a:latin typeface="Open Sans" charset="0"/>
              </a:rPr>
              <a:t>berbagai</a:t>
            </a:r>
            <a:r>
              <a:rPr lang="en-US" sz="1800" dirty="0">
                <a:solidFill>
                  <a:srgbClr val="444444"/>
                </a:solidFill>
                <a:latin typeface="Open Sans" charset="0"/>
              </a:rPr>
              <a:t> </a:t>
            </a:r>
            <a:r>
              <a:rPr lang="en-US" sz="1800" dirty="0" err="1">
                <a:solidFill>
                  <a:srgbClr val="444444"/>
                </a:solidFill>
                <a:latin typeface="Open Sans" charset="0"/>
              </a:rPr>
              <a:t>hiburan</a:t>
            </a:r>
            <a:r>
              <a:rPr lang="en-US" sz="1800" dirty="0">
                <a:solidFill>
                  <a:srgbClr val="444444"/>
                </a:solidFill>
                <a:latin typeface="Open Sans" charset="0"/>
              </a:rPr>
              <a:t>.</a:t>
            </a:r>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42" y="190541"/>
            <a:ext cx="5276100" cy="396300"/>
          </a:xfrm>
        </p:spPr>
        <p:txBody>
          <a:bodyPr>
            <a:normAutofit fontScale="90000"/>
          </a:bodyPr>
          <a:lstStyle/>
          <a:p>
            <a:r>
              <a:rPr lang="en-US" sz="2400" dirty="0" err="1"/>
              <a:t>Daya</a:t>
            </a:r>
            <a:r>
              <a:rPr lang="en-US" sz="2400" dirty="0"/>
              <a:t> </a:t>
            </a:r>
            <a:r>
              <a:rPr lang="en-US" sz="2400" dirty="0" err="1"/>
              <a:t>Dorong</a:t>
            </a:r>
            <a:r>
              <a:rPr lang="en-US" sz="2400" dirty="0"/>
              <a:t> </a:t>
            </a:r>
            <a:r>
              <a:rPr lang="en-US" sz="2400" dirty="0" err="1"/>
              <a:t>dari</a:t>
            </a:r>
            <a:r>
              <a:rPr lang="en-US" sz="2400" dirty="0"/>
              <a:t> </a:t>
            </a:r>
            <a:r>
              <a:rPr lang="en-US" sz="2400" dirty="0" err="1"/>
              <a:t>Desa</a:t>
            </a:r>
            <a:r>
              <a:rPr lang="en-US" sz="2400" dirty="0"/>
              <a:t> :</a:t>
            </a:r>
          </a:p>
        </p:txBody>
      </p:sp>
      <p:sp>
        <p:nvSpPr>
          <p:cNvPr id="4" name="Rectangle 3"/>
          <p:cNvSpPr/>
          <p:nvPr/>
        </p:nvSpPr>
        <p:spPr>
          <a:xfrm>
            <a:off x="286041" y="1417588"/>
            <a:ext cx="8142341" cy="2308324"/>
          </a:xfrm>
          <a:prstGeom prst="rect">
            <a:avLst/>
          </a:prstGeom>
        </p:spPr>
        <p:txBody>
          <a:bodyPr wrap="square">
            <a:spAutoFit/>
          </a:bodyPr>
          <a:lstStyle/>
          <a:p>
            <a:br>
              <a:rPr lang="en-US" sz="1800" dirty="0"/>
            </a:br>
            <a:r>
              <a:rPr lang="en-US" sz="1800" dirty="0"/>
              <a:t>(1) </a:t>
            </a:r>
            <a:r>
              <a:rPr lang="en-US" sz="1800" dirty="0" err="1">
                <a:solidFill>
                  <a:srgbClr val="444444"/>
                </a:solidFill>
                <a:latin typeface="Open Sans" charset="0"/>
              </a:rPr>
              <a:t>Lapangan</a:t>
            </a:r>
            <a:r>
              <a:rPr lang="en-US" sz="1800" dirty="0">
                <a:solidFill>
                  <a:srgbClr val="444444"/>
                </a:solidFill>
                <a:latin typeface="Open Sans" charset="0"/>
              </a:rPr>
              <a:t> </a:t>
            </a:r>
            <a:r>
              <a:rPr lang="en-US" sz="1800" dirty="0" err="1">
                <a:solidFill>
                  <a:srgbClr val="444444"/>
                </a:solidFill>
                <a:latin typeface="Open Sans" charset="0"/>
              </a:rPr>
              <a:t>pekerjaan</a:t>
            </a:r>
            <a:r>
              <a:rPr lang="en-US" sz="1800" dirty="0">
                <a:solidFill>
                  <a:srgbClr val="444444"/>
                </a:solidFill>
                <a:latin typeface="Open Sans" charset="0"/>
              </a:rPr>
              <a:t> di </a:t>
            </a:r>
            <a:r>
              <a:rPr lang="en-US" sz="1800" dirty="0" err="1">
                <a:solidFill>
                  <a:srgbClr val="444444"/>
                </a:solidFill>
                <a:latin typeface="Open Sans" charset="0"/>
              </a:rPr>
              <a:t>luar</a:t>
            </a:r>
            <a:r>
              <a:rPr lang="en-US" sz="1800" dirty="0">
                <a:solidFill>
                  <a:srgbClr val="444444"/>
                </a:solidFill>
                <a:latin typeface="Open Sans" charset="0"/>
              </a:rPr>
              <a:t> </a:t>
            </a:r>
            <a:r>
              <a:rPr lang="en-US" sz="1800" dirty="0" err="1">
                <a:solidFill>
                  <a:srgbClr val="444444"/>
                </a:solidFill>
                <a:latin typeface="Open Sans" charset="0"/>
              </a:rPr>
              <a:t>sektor</a:t>
            </a:r>
            <a:r>
              <a:rPr lang="en-US" sz="1800" dirty="0">
                <a:solidFill>
                  <a:srgbClr val="444444"/>
                </a:solidFill>
                <a:latin typeface="Open Sans" charset="0"/>
              </a:rPr>
              <a:t> </a:t>
            </a:r>
            <a:r>
              <a:rPr lang="en-US" sz="1800" dirty="0" err="1">
                <a:solidFill>
                  <a:srgbClr val="444444"/>
                </a:solidFill>
                <a:latin typeface="Open Sans" charset="0"/>
              </a:rPr>
              <a:t>pertanian</a:t>
            </a:r>
            <a:r>
              <a:rPr lang="en-US" sz="1800" dirty="0">
                <a:solidFill>
                  <a:srgbClr val="444444"/>
                </a:solidFill>
                <a:latin typeface="Open Sans" charset="0"/>
              </a:rPr>
              <a:t> </a:t>
            </a:r>
            <a:r>
              <a:rPr lang="en-US" sz="1800" dirty="0" err="1">
                <a:solidFill>
                  <a:srgbClr val="444444"/>
                </a:solidFill>
                <a:latin typeface="Open Sans" charset="0"/>
              </a:rPr>
              <a:t>semakin</a:t>
            </a:r>
            <a:r>
              <a:rPr lang="en-US" sz="1800" dirty="0">
                <a:solidFill>
                  <a:srgbClr val="444444"/>
                </a:solidFill>
                <a:latin typeface="Open Sans" charset="0"/>
              </a:rPr>
              <a:t> </a:t>
            </a:r>
            <a:r>
              <a:rPr lang="en-US" sz="1800" dirty="0" err="1">
                <a:solidFill>
                  <a:srgbClr val="444444"/>
                </a:solidFill>
                <a:latin typeface="Open Sans" charset="0"/>
              </a:rPr>
              <a:t>sempit</a:t>
            </a:r>
            <a:r>
              <a:rPr lang="en-US" sz="1800" dirty="0">
                <a:solidFill>
                  <a:srgbClr val="444444"/>
                </a:solidFill>
                <a:latin typeface="Open Sans" charset="0"/>
              </a:rPr>
              <a:t>.</a:t>
            </a:r>
          </a:p>
          <a:p>
            <a:r>
              <a:rPr lang="en-US" sz="1800" dirty="0">
                <a:solidFill>
                  <a:srgbClr val="444444"/>
                </a:solidFill>
                <a:latin typeface="Open Sans" charset="0"/>
              </a:rPr>
              <a:t>(2) </a:t>
            </a:r>
            <a:r>
              <a:rPr lang="en-US" sz="1800" dirty="0" err="1">
                <a:solidFill>
                  <a:srgbClr val="444444"/>
                </a:solidFill>
                <a:latin typeface="Open Sans" charset="0"/>
              </a:rPr>
              <a:t>Lahan</a:t>
            </a:r>
            <a:r>
              <a:rPr lang="en-US" sz="1800" dirty="0">
                <a:solidFill>
                  <a:srgbClr val="444444"/>
                </a:solidFill>
                <a:latin typeface="Open Sans" charset="0"/>
              </a:rPr>
              <a:t> </a:t>
            </a:r>
            <a:r>
              <a:rPr lang="en-US" sz="1800" dirty="0" err="1">
                <a:solidFill>
                  <a:srgbClr val="444444"/>
                </a:solidFill>
                <a:latin typeface="Open Sans" charset="0"/>
              </a:rPr>
              <a:t>pertanian</a:t>
            </a:r>
            <a:r>
              <a:rPr lang="en-US" sz="1800" dirty="0">
                <a:solidFill>
                  <a:srgbClr val="444444"/>
                </a:solidFill>
                <a:latin typeface="Open Sans" charset="0"/>
              </a:rPr>
              <a:t> di </a:t>
            </a:r>
            <a:r>
              <a:rPr lang="en-US" sz="1800" dirty="0" err="1">
                <a:solidFill>
                  <a:srgbClr val="444444"/>
                </a:solidFill>
                <a:latin typeface="Open Sans" charset="0"/>
              </a:rPr>
              <a:t>desa</a:t>
            </a:r>
            <a:r>
              <a:rPr lang="en-US" sz="1800" dirty="0">
                <a:solidFill>
                  <a:srgbClr val="444444"/>
                </a:solidFill>
                <a:latin typeface="Open Sans" charset="0"/>
              </a:rPr>
              <a:t> </a:t>
            </a:r>
            <a:r>
              <a:rPr lang="en-US" sz="1800" dirty="0" err="1">
                <a:solidFill>
                  <a:srgbClr val="444444"/>
                </a:solidFill>
                <a:latin typeface="Open Sans" charset="0"/>
              </a:rPr>
              <a:t>semakin</a:t>
            </a:r>
            <a:r>
              <a:rPr lang="en-US" sz="1800" dirty="0">
                <a:solidFill>
                  <a:srgbClr val="444444"/>
                </a:solidFill>
                <a:latin typeface="Open Sans" charset="0"/>
              </a:rPr>
              <a:t> </a:t>
            </a:r>
            <a:r>
              <a:rPr lang="en-US" sz="1800" dirty="0" err="1">
                <a:solidFill>
                  <a:srgbClr val="444444"/>
                </a:solidFill>
                <a:latin typeface="Open Sans" charset="0"/>
              </a:rPr>
              <a:t>sempit</a:t>
            </a:r>
            <a:r>
              <a:rPr lang="en-US" sz="1800" dirty="0">
                <a:solidFill>
                  <a:srgbClr val="444444"/>
                </a:solidFill>
                <a:latin typeface="Open Sans" charset="0"/>
              </a:rPr>
              <a:t>.</a:t>
            </a:r>
          </a:p>
          <a:p>
            <a:r>
              <a:rPr lang="en-US" sz="1800" dirty="0">
                <a:solidFill>
                  <a:srgbClr val="444444"/>
                </a:solidFill>
                <a:latin typeface="Open Sans" charset="0"/>
              </a:rPr>
              <a:t>(3) </a:t>
            </a:r>
            <a:r>
              <a:rPr lang="en-US" sz="1800" dirty="0" err="1">
                <a:solidFill>
                  <a:srgbClr val="444444"/>
                </a:solidFill>
                <a:latin typeface="Open Sans" charset="0"/>
              </a:rPr>
              <a:t>Upah</a:t>
            </a:r>
            <a:r>
              <a:rPr lang="en-US" sz="1800" dirty="0">
                <a:solidFill>
                  <a:srgbClr val="444444"/>
                </a:solidFill>
                <a:latin typeface="Open Sans" charset="0"/>
              </a:rPr>
              <a:t> </a:t>
            </a:r>
            <a:r>
              <a:rPr lang="en-US" sz="1800" dirty="0" err="1">
                <a:solidFill>
                  <a:srgbClr val="444444"/>
                </a:solidFill>
                <a:latin typeface="Open Sans" charset="0"/>
              </a:rPr>
              <a:t>tenaga</a:t>
            </a:r>
            <a:r>
              <a:rPr lang="en-US" sz="1800" dirty="0">
                <a:solidFill>
                  <a:srgbClr val="444444"/>
                </a:solidFill>
                <a:latin typeface="Open Sans" charset="0"/>
              </a:rPr>
              <a:t> </a:t>
            </a:r>
            <a:r>
              <a:rPr lang="en-US" sz="1800" dirty="0" err="1">
                <a:solidFill>
                  <a:srgbClr val="444444"/>
                </a:solidFill>
                <a:latin typeface="Open Sans" charset="0"/>
              </a:rPr>
              <a:t>kerja</a:t>
            </a:r>
            <a:r>
              <a:rPr lang="en-US" sz="1800" dirty="0">
                <a:solidFill>
                  <a:srgbClr val="444444"/>
                </a:solidFill>
                <a:latin typeface="Open Sans" charset="0"/>
              </a:rPr>
              <a:t> di </a:t>
            </a:r>
            <a:r>
              <a:rPr lang="en-US" sz="1800" dirty="0" err="1">
                <a:solidFill>
                  <a:srgbClr val="444444"/>
                </a:solidFill>
                <a:latin typeface="Open Sans" charset="0"/>
              </a:rPr>
              <a:t>desa</a:t>
            </a:r>
            <a:r>
              <a:rPr lang="en-US" sz="1800" dirty="0">
                <a:solidFill>
                  <a:srgbClr val="444444"/>
                </a:solidFill>
                <a:latin typeface="Open Sans" charset="0"/>
              </a:rPr>
              <a:t> </a:t>
            </a:r>
            <a:r>
              <a:rPr lang="en-US" sz="1800" dirty="0" err="1">
                <a:solidFill>
                  <a:srgbClr val="444444"/>
                </a:solidFill>
                <a:latin typeface="Open Sans" charset="0"/>
              </a:rPr>
              <a:t>pada</a:t>
            </a:r>
            <a:r>
              <a:rPr lang="en-US" sz="1800" dirty="0">
                <a:solidFill>
                  <a:srgbClr val="444444"/>
                </a:solidFill>
                <a:latin typeface="Open Sans" charset="0"/>
              </a:rPr>
              <a:t> </a:t>
            </a:r>
            <a:r>
              <a:rPr lang="en-US" sz="1800" dirty="0" err="1">
                <a:solidFill>
                  <a:srgbClr val="444444"/>
                </a:solidFill>
                <a:latin typeface="Open Sans" charset="0"/>
              </a:rPr>
              <a:t>umumnya</a:t>
            </a:r>
            <a:r>
              <a:rPr lang="en-US" sz="1800" dirty="0">
                <a:solidFill>
                  <a:srgbClr val="444444"/>
                </a:solidFill>
                <a:latin typeface="Open Sans" charset="0"/>
              </a:rPr>
              <a:t> </a:t>
            </a:r>
            <a:r>
              <a:rPr lang="en-US" sz="1800" dirty="0" err="1">
                <a:solidFill>
                  <a:srgbClr val="444444"/>
                </a:solidFill>
                <a:latin typeface="Open Sans" charset="0"/>
              </a:rPr>
              <a:t>lebih</a:t>
            </a:r>
            <a:r>
              <a:rPr lang="en-US" sz="1800" dirty="0">
                <a:solidFill>
                  <a:srgbClr val="444444"/>
                </a:solidFill>
                <a:latin typeface="Open Sans" charset="0"/>
              </a:rPr>
              <a:t> </a:t>
            </a:r>
            <a:r>
              <a:rPr lang="en-US" sz="1800" dirty="0" err="1">
                <a:solidFill>
                  <a:srgbClr val="444444"/>
                </a:solidFill>
                <a:latin typeface="Open Sans" charset="0"/>
              </a:rPr>
              <a:t>rendah</a:t>
            </a:r>
            <a:r>
              <a:rPr lang="en-US" sz="1800" dirty="0">
                <a:solidFill>
                  <a:srgbClr val="444444"/>
                </a:solidFill>
                <a:latin typeface="Open Sans" charset="0"/>
              </a:rPr>
              <a:t>.</a:t>
            </a:r>
          </a:p>
          <a:p>
            <a:r>
              <a:rPr lang="en-US" sz="1800" dirty="0">
                <a:solidFill>
                  <a:srgbClr val="444444"/>
                </a:solidFill>
                <a:latin typeface="Open Sans" charset="0"/>
              </a:rPr>
              <a:t>(4) </a:t>
            </a:r>
            <a:r>
              <a:rPr lang="en-US" sz="1800" dirty="0" err="1">
                <a:solidFill>
                  <a:srgbClr val="444444"/>
                </a:solidFill>
                <a:latin typeface="Open Sans" charset="0"/>
              </a:rPr>
              <a:t>Kurangnya</a:t>
            </a:r>
            <a:r>
              <a:rPr lang="en-US" sz="1800" dirty="0">
                <a:solidFill>
                  <a:srgbClr val="444444"/>
                </a:solidFill>
                <a:latin typeface="Open Sans" charset="0"/>
              </a:rPr>
              <a:t> </a:t>
            </a:r>
            <a:r>
              <a:rPr lang="en-US" sz="1800" dirty="0" err="1">
                <a:solidFill>
                  <a:srgbClr val="444444"/>
                </a:solidFill>
                <a:latin typeface="Open Sans" charset="0"/>
              </a:rPr>
              <a:t>berbagai</a:t>
            </a:r>
            <a:r>
              <a:rPr lang="en-US" sz="1800" dirty="0">
                <a:solidFill>
                  <a:srgbClr val="444444"/>
                </a:solidFill>
                <a:latin typeface="Open Sans" charset="0"/>
              </a:rPr>
              <a:t> </a:t>
            </a:r>
            <a:r>
              <a:rPr lang="en-US" sz="1800" dirty="0" err="1">
                <a:solidFill>
                  <a:srgbClr val="444444"/>
                </a:solidFill>
                <a:latin typeface="Open Sans" charset="0"/>
              </a:rPr>
              <a:t>fasilitas</a:t>
            </a:r>
            <a:r>
              <a:rPr lang="en-US" sz="1800" dirty="0">
                <a:solidFill>
                  <a:srgbClr val="444444"/>
                </a:solidFill>
                <a:latin typeface="Open Sans" charset="0"/>
              </a:rPr>
              <a:t> </a:t>
            </a:r>
            <a:r>
              <a:rPr lang="en-US" sz="1800" dirty="0" err="1">
                <a:solidFill>
                  <a:srgbClr val="444444"/>
                </a:solidFill>
                <a:latin typeface="Open Sans" charset="0"/>
              </a:rPr>
              <a:t>umum</a:t>
            </a:r>
            <a:r>
              <a:rPr lang="en-US" sz="1800" dirty="0">
                <a:solidFill>
                  <a:srgbClr val="444444"/>
                </a:solidFill>
                <a:latin typeface="Open Sans" charset="0"/>
              </a:rPr>
              <a:t>.</a:t>
            </a:r>
          </a:p>
          <a:p>
            <a:r>
              <a:rPr lang="en-US" sz="1800" dirty="0">
                <a:solidFill>
                  <a:srgbClr val="444444"/>
                </a:solidFill>
                <a:latin typeface="Open Sans" charset="0"/>
              </a:rPr>
              <a:t>(5) </a:t>
            </a:r>
            <a:r>
              <a:rPr lang="en-US" sz="1800" dirty="0" err="1">
                <a:solidFill>
                  <a:srgbClr val="444444"/>
                </a:solidFill>
                <a:latin typeface="Open Sans" charset="0"/>
              </a:rPr>
              <a:t>Kurangnya</a:t>
            </a:r>
            <a:r>
              <a:rPr lang="en-US" sz="1800" dirty="0">
                <a:solidFill>
                  <a:srgbClr val="444444"/>
                </a:solidFill>
                <a:latin typeface="Open Sans" charset="0"/>
              </a:rPr>
              <a:t> </a:t>
            </a:r>
            <a:r>
              <a:rPr lang="en-US" sz="1800" dirty="0" err="1">
                <a:solidFill>
                  <a:srgbClr val="444444"/>
                </a:solidFill>
                <a:latin typeface="Open Sans" charset="0"/>
              </a:rPr>
              <a:t>berbagai</a:t>
            </a:r>
            <a:r>
              <a:rPr lang="en-US" sz="1800" dirty="0">
                <a:solidFill>
                  <a:srgbClr val="444444"/>
                </a:solidFill>
                <a:latin typeface="Open Sans" charset="0"/>
              </a:rPr>
              <a:t> </a:t>
            </a:r>
            <a:r>
              <a:rPr lang="en-US" sz="1800" dirty="0" err="1">
                <a:solidFill>
                  <a:srgbClr val="444444"/>
                </a:solidFill>
                <a:latin typeface="Open Sans" charset="0"/>
              </a:rPr>
              <a:t>hiburan</a:t>
            </a:r>
            <a:r>
              <a:rPr lang="en-US" sz="1800" dirty="0">
                <a:solidFill>
                  <a:srgbClr val="444444"/>
                </a:solidFill>
                <a:latin typeface="Open Sans" charset="0"/>
              </a:rPr>
              <a:t>.</a:t>
            </a:r>
          </a:p>
          <a:p>
            <a:r>
              <a:rPr lang="en-US" sz="1800" dirty="0">
                <a:solidFill>
                  <a:srgbClr val="444444"/>
                </a:solidFill>
                <a:latin typeface="Open Sans" charset="0"/>
              </a:rPr>
              <a:t>(6) </a:t>
            </a:r>
            <a:r>
              <a:rPr lang="en-US" sz="1800" dirty="0" err="1">
                <a:solidFill>
                  <a:srgbClr val="444444"/>
                </a:solidFill>
                <a:latin typeface="Open Sans" charset="0"/>
              </a:rPr>
              <a:t>Kegiatan</a:t>
            </a:r>
            <a:r>
              <a:rPr lang="en-US" sz="1800" dirty="0">
                <a:solidFill>
                  <a:srgbClr val="444444"/>
                </a:solidFill>
                <a:latin typeface="Open Sans" charset="0"/>
              </a:rPr>
              <a:t> </a:t>
            </a:r>
            <a:r>
              <a:rPr lang="en-US" sz="1800" dirty="0" err="1">
                <a:solidFill>
                  <a:srgbClr val="444444"/>
                </a:solidFill>
                <a:latin typeface="Open Sans" charset="0"/>
              </a:rPr>
              <a:t>pertanian</a:t>
            </a:r>
            <a:r>
              <a:rPr lang="en-US" sz="1800" dirty="0">
                <a:solidFill>
                  <a:srgbClr val="444444"/>
                </a:solidFill>
                <a:latin typeface="Open Sans" charset="0"/>
              </a:rPr>
              <a:t> di </a:t>
            </a:r>
            <a:r>
              <a:rPr lang="en-US" sz="1800" dirty="0" err="1">
                <a:solidFill>
                  <a:srgbClr val="444444"/>
                </a:solidFill>
                <a:latin typeface="Open Sans" charset="0"/>
              </a:rPr>
              <a:t>desa</a:t>
            </a:r>
            <a:r>
              <a:rPr lang="en-US" sz="1800" dirty="0">
                <a:solidFill>
                  <a:srgbClr val="444444"/>
                </a:solidFill>
                <a:latin typeface="Open Sans" charset="0"/>
              </a:rPr>
              <a:t> </a:t>
            </a:r>
            <a:r>
              <a:rPr lang="en-US" sz="1800" dirty="0" err="1">
                <a:solidFill>
                  <a:srgbClr val="444444"/>
                </a:solidFill>
                <a:latin typeface="Open Sans" charset="0"/>
              </a:rPr>
              <a:t>bersifat</a:t>
            </a:r>
            <a:r>
              <a:rPr lang="en-US" sz="1800" dirty="0">
                <a:solidFill>
                  <a:srgbClr val="444444"/>
                </a:solidFill>
                <a:latin typeface="Open Sans" charset="0"/>
              </a:rPr>
              <a:t> </a:t>
            </a:r>
            <a:r>
              <a:rPr lang="en-US" sz="1800" dirty="0" err="1">
                <a:solidFill>
                  <a:srgbClr val="444444"/>
                </a:solidFill>
                <a:latin typeface="Open Sans" charset="0"/>
              </a:rPr>
              <a:t>musiman</a:t>
            </a:r>
            <a:r>
              <a:rPr lang="en-US" sz="1800" dirty="0">
                <a:solidFill>
                  <a:srgbClr val="444444"/>
                </a:solidFill>
                <a:latin typeface="Open Sans" charset="0"/>
              </a:rPr>
              <a:t>.</a:t>
            </a:r>
          </a:p>
          <a:p>
            <a:r>
              <a:rPr lang="en-US" sz="1800" dirty="0">
                <a:solidFill>
                  <a:srgbClr val="444444"/>
                </a:solidFill>
                <a:latin typeface="Open Sans" charset="0"/>
              </a:rPr>
              <a:t>(7) </a:t>
            </a:r>
            <a:r>
              <a:rPr lang="en-US" sz="1800" dirty="0" err="1">
                <a:solidFill>
                  <a:srgbClr val="444444"/>
                </a:solidFill>
                <a:latin typeface="Open Sans" charset="0"/>
              </a:rPr>
              <a:t>Dorongan</a:t>
            </a:r>
            <a:r>
              <a:rPr lang="en-US" sz="1800" dirty="0">
                <a:solidFill>
                  <a:srgbClr val="444444"/>
                </a:solidFill>
                <a:latin typeface="Open Sans" charset="0"/>
              </a:rPr>
              <a:t> </a:t>
            </a:r>
            <a:r>
              <a:rPr lang="en-US" sz="1800" dirty="0" err="1">
                <a:solidFill>
                  <a:srgbClr val="444444"/>
                </a:solidFill>
                <a:latin typeface="Open Sans" charset="0"/>
              </a:rPr>
              <a:t>penduduk</a:t>
            </a:r>
            <a:r>
              <a:rPr lang="en-US" sz="1800" dirty="0">
                <a:solidFill>
                  <a:srgbClr val="444444"/>
                </a:solidFill>
                <a:latin typeface="Open Sans" charset="0"/>
              </a:rPr>
              <a:t> </a:t>
            </a:r>
            <a:r>
              <a:rPr lang="en-US" sz="1800" dirty="0" err="1">
                <a:solidFill>
                  <a:srgbClr val="444444"/>
                </a:solidFill>
                <a:latin typeface="Open Sans" charset="0"/>
              </a:rPr>
              <a:t>untuk</a:t>
            </a:r>
            <a:r>
              <a:rPr lang="en-US" sz="1800" dirty="0">
                <a:solidFill>
                  <a:srgbClr val="444444"/>
                </a:solidFill>
                <a:latin typeface="Open Sans" charset="0"/>
              </a:rPr>
              <a:t> </a:t>
            </a:r>
            <a:r>
              <a:rPr lang="en-US" sz="1800" dirty="0" err="1">
                <a:solidFill>
                  <a:srgbClr val="444444"/>
                </a:solidFill>
                <a:latin typeface="Open Sans" charset="0"/>
              </a:rPr>
              <a:t>memperbaiki</a:t>
            </a:r>
            <a:r>
              <a:rPr lang="en-US" sz="1800" dirty="0">
                <a:solidFill>
                  <a:srgbClr val="444444"/>
                </a:solidFill>
                <a:latin typeface="Open Sans" charset="0"/>
              </a:rPr>
              <a:t> </a:t>
            </a:r>
            <a:r>
              <a:rPr lang="en-US" sz="1800" dirty="0" err="1">
                <a:solidFill>
                  <a:srgbClr val="444444"/>
                </a:solidFill>
                <a:latin typeface="Open Sans" charset="0"/>
              </a:rPr>
              <a:t>taraf</a:t>
            </a:r>
            <a:r>
              <a:rPr lang="en-US" sz="1800" dirty="0">
                <a:solidFill>
                  <a:srgbClr val="444444"/>
                </a:solidFill>
                <a:latin typeface="Open Sans" charset="0"/>
              </a:rPr>
              <a:t> </a:t>
            </a:r>
            <a:r>
              <a:rPr lang="en-US" sz="1800" dirty="0" err="1">
                <a:solidFill>
                  <a:srgbClr val="444444"/>
                </a:solidFill>
                <a:latin typeface="Open Sans" charset="0"/>
              </a:rPr>
              <a:t>hidup</a:t>
            </a:r>
            <a:endParaRPr lang="en-US" sz="1800" dirty="0"/>
          </a:p>
        </p:txBody>
      </p:sp>
    </p:spTree>
    <p:extLst>
      <p:ext uri="{BB962C8B-B14F-4D97-AF65-F5344CB8AC3E}">
        <p14:creationId xmlns:p14="http://schemas.microsoft.com/office/powerpoint/2010/main" val="151560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291549" y="3081338"/>
            <a:ext cx="8852452" cy="895350"/>
          </a:xfrm>
          <a:prstGeom prst="rect">
            <a:avLst/>
          </a:prstGeom>
        </p:spPr>
        <p:txBody>
          <a:bodyPr spcFirstLastPara="1" wrap="square" lIns="0" tIns="0" rIns="0" bIns="0" anchor="b" anchorCtr="0">
            <a:noAutofit/>
          </a:bodyPr>
          <a:lstStyle/>
          <a:p>
            <a:pPr lvl="0" algn="ctr"/>
            <a:r>
              <a:rPr lang="en-US" sz="2400" dirty="0" err="1">
                <a:solidFill>
                  <a:srgbClr val="FFC000"/>
                </a:solidFill>
              </a:rPr>
              <a:t>Ruralisasi</a:t>
            </a:r>
            <a:r>
              <a:rPr lang="en-US" sz="2400" b="0" dirty="0"/>
              <a:t> </a:t>
            </a:r>
            <a:r>
              <a:rPr lang="en-US" sz="2400" b="0" dirty="0" err="1"/>
              <a:t>yaitu</a:t>
            </a:r>
            <a:r>
              <a:rPr lang="en-US" sz="2400" b="0" dirty="0"/>
              <a:t> </a:t>
            </a:r>
            <a:r>
              <a:rPr lang="en-US" sz="2400" b="0" dirty="0" err="1"/>
              <a:t>kembalinya</a:t>
            </a:r>
            <a:r>
              <a:rPr lang="en-US" sz="2400" b="0" dirty="0"/>
              <a:t> </a:t>
            </a:r>
            <a:r>
              <a:rPr lang="en-US" sz="2400" b="0" dirty="0" err="1"/>
              <a:t>pelaku</a:t>
            </a:r>
            <a:r>
              <a:rPr lang="en-US" sz="2400" b="0" dirty="0"/>
              <a:t> </a:t>
            </a:r>
            <a:r>
              <a:rPr lang="en-US" sz="2400" b="0" dirty="0" err="1"/>
              <a:t>urbanisasi</a:t>
            </a:r>
            <a:r>
              <a:rPr lang="en-US" sz="2400" b="0" dirty="0"/>
              <a:t> </a:t>
            </a:r>
            <a:r>
              <a:rPr lang="en-US" sz="2400" b="0" dirty="0" err="1"/>
              <a:t>menuju</a:t>
            </a:r>
            <a:r>
              <a:rPr lang="en-US" sz="2400" b="0" dirty="0"/>
              <a:t> </a:t>
            </a:r>
            <a:r>
              <a:rPr lang="en-US" sz="2400" b="0" dirty="0" err="1"/>
              <a:t>daerah</a:t>
            </a:r>
            <a:r>
              <a:rPr lang="en-US" sz="2400" b="0" dirty="0"/>
              <a:t> </a:t>
            </a:r>
            <a:r>
              <a:rPr lang="en-US" sz="2400" b="0" dirty="0" err="1"/>
              <a:t>asalnya</a:t>
            </a:r>
            <a:r>
              <a:rPr lang="en-US" sz="2400" b="0" dirty="0"/>
              <a:t>.</a:t>
            </a:r>
            <a:br>
              <a:rPr lang="en-US" sz="2400" b="0" dirty="0"/>
            </a:br>
            <a:br>
              <a:rPr lang="en-US" sz="2400" b="0" dirty="0"/>
            </a:br>
            <a:r>
              <a:rPr lang="en-US" sz="2400" dirty="0" err="1">
                <a:solidFill>
                  <a:srgbClr val="FFC000"/>
                </a:solidFill>
              </a:rPr>
              <a:t>Forensen</a:t>
            </a:r>
            <a:r>
              <a:rPr lang="en-US" sz="2400" b="0" dirty="0"/>
              <a:t> </a:t>
            </a:r>
            <a:r>
              <a:rPr lang="en-US" sz="2400" b="0" dirty="0" err="1"/>
              <a:t>yaitu</a:t>
            </a:r>
            <a:r>
              <a:rPr lang="en-US" sz="2400" b="0" dirty="0"/>
              <a:t> orang-orang yang </a:t>
            </a:r>
            <a:r>
              <a:rPr lang="en-US" sz="2400" b="0" dirty="0" err="1"/>
              <a:t>tinggal</a:t>
            </a:r>
            <a:r>
              <a:rPr lang="en-US" sz="2400" b="0" dirty="0"/>
              <a:t> di </a:t>
            </a:r>
            <a:r>
              <a:rPr lang="en-US" sz="2400" b="0" dirty="0" err="1"/>
              <a:t>desa</a:t>
            </a:r>
            <a:r>
              <a:rPr lang="en-US" sz="2400" b="0" dirty="0"/>
              <a:t> </a:t>
            </a:r>
            <a:r>
              <a:rPr lang="en-US" sz="2400" b="0" dirty="0" err="1"/>
              <a:t>tetapi</a:t>
            </a:r>
            <a:r>
              <a:rPr lang="en-US" sz="2400" b="0" dirty="0"/>
              <a:t> </a:t>
            </a:r>
            <a:r>
              <a:rPr lang="en-US" sz="2400" b="0" dirty="0" err="1"/>
              <a:t>bekerja</a:t>
            </a:r>
            <a:r>
              <a:rPr lang="en-US" sz="2400" b="0" dirty="0"/>
              <a:t> di </a:t>
            </a:r>
            <a:r>
              <a:rPr lang="en-US" sz="2400" b="0" dirty="0" err="1"/>
              <a:t>kota</a:t>
            </a:r>
            <a:r>
              <a:rPr lang="en-US" sz="2400" b="0" dirty="0"/>
              <a:t> yang </a:t>
            </a:r>
            <a:r>
              <a:rPr lang="en-US" sz="2400" b="0" dirty="0" err="1"/>
              <a:t>setiap</a:t>
            </a:r>
            <a:r>
              <a:rPr lang="en-US" sz="2400" b="0" dirty="0"/>
              <a:t> </a:t>
            </a:r>
            <a:r>
              <a:rPr lang="en-US" sz="2400" b="0" dirty="0" err="1"/>
              <a:t>harinya</a:t>
            </a:r>
            <a:r>
              <a:rPr lang="en-US" sz="2400" b="0" dirty="0"/>
              <a:t> </a:t>
            </a:r>
            <a:r>
              <a:rPr lang="en-US" sz="2400" b="0" dirty="0" err="1"/>
              <a:t>nglaju</a:t>
            </a:r>
            <a:r>
              <a:rPr lang="en-US" sz="2400" b="0" dirty="0"/>
              <a:t> (</a:t>
            </a:r>
            <a:r>
              <a:rPr lang="en-US" sz="2400" b="0" dirty="0" err="1"/>
              <a:t>pulang</a:t>
            </a:r>
            <a:r>
              <a:rPr lang="en-US" sz="2400" b="0" dirty="0"/>
              <a:t> </a:t>
            </a:r>
            <a:r>
              <a:rPr lang="en-US" sz="2400" b="0" dirty="0" err="1"/>
              <a:t>pergi</a:t>
            </a:r>
            <a:r>
              <a:rPr lang="en-US" sz="2400" b="0" dirty="0"/>
              <a:t>).</a:t>
            </a:r>
            <a:br>
              <a:rPr lang="en-US" sz="2400" b="0" dirty="0"/>
            </a:br>
            <a:br>
              <a:rPr lang="en-US" sz="2400" b="0" dirty="0"/>
            </a:br>
            <a:r>
              <a:rPr lang="en-US" sz="2400" dirty="0" err="1">
                <a:solidFill>
                  <a:srgbClr val="FFC000"/>
                </a:solidFill>
              </a:rPr>
              <a:t>Turisme</a:t>
            </a:r>
            <a:r>
              <a:rPr lang="en-US" sz="2400" b="0" dirty="0"/>
              <a:t> </a:t>
            </a:r>
            <a:r>
              <a:rPr lang="en-US" sz="2400" b="0" dirty="0" err="1"/>
              <a:t>yaitu</a:t>
            </a:r>
            <a:r>
              <a:rPr lang="en-US" sz="2400" b="0" dirty="0"/>
              <a:t> orang yang </a:t>
            </a:r>
            <a:r>
              <a:rPr lang="en-US" sz="2400" b="0" dirty="0" err="1"/>
              <a:t>bepergian</a:t>
            </a:r>
            <a:r>
              <a:rPr lang="en-US" sz="2400" b="0" dirty="0"/>
              <a:t> </a:t>
            </a:r>
            <a:r>
              <a:rPr lang="en-US" sz="2400" b="0" dirty="0" err="1"/>
              <a:t>ke</a:t>
            </a:r>
            <a:r>
              <a:rPr lang="en-US" sz="2400" b="0" dirty="0"/>
              <a:t> </a:t>
            </a:r>
            <a:r>
              <a:rPr lang="en-US" sz="2400" b="0" dirty="0" err="1"/>
              <a:t>luar</a:t>
            </a:r>
            <a:r>
              <a:rPr lang="en-US" sz="2400" b="0" dirty="0"/>
              <a:t> </a:t>
            </a:r>
            <a:r>
              <a:rPr lang="en-US" sz="2400" b="0" dirty="0" err="1"/>
              <a:t>untuk</a:t>
            </a:r>
            <a:r>
              <a:rPr lang="en-US" sz="2400" b="0" dirty="0"/>
              <a:t> </a:t>
            </a:r>
            <a:r>
              <a:rPr lang="en-US" sz="2400" b="0" dirty="0" err="1"/>
              <a:t>mengunjungi</a:t>
            </a:r>
            <a:r>
              <a:rPr lang="en-US" sz="2400" b="0" dirty="0"/>
              <a:t> </a:t>
            </a:r>
            <a:r>
              <a:rPr lang="en-US" sz="2400" b="0" dirty="0" err="1"/>
              <a:t>tempat-tempat</a:t>
            </a:r>
            <a:r>
              <a:rPr lang="en-US" sz="2400" b="0" dirty="0"/>
              <a:t> </a:t>
            </a:r>
            <a:r>
              <a:rPr lang="en-US" sz="2400" b="0" dirty="0" err="1"/>
              <a:t>pariwisata</a:t>
            </a:r>
            <a:r>
              <a:rPr lang="en-US" sz="2400" b="0" dirty="0"/>
              <a:t> di </a:t>
            </a:r>
            <a:r>
              <a:rPr lang="en-US" sz="2400" b="0" dirty="0" err="1"/>
              <a:t>daerah</a:t>
            </a:r>
            <a:r>
              <a:rPr lang="en-US" sz="2400" b="0" dirty="0"/>
              <a:t> </a:t>
            </a:r>
            <a:r>
              <a:rPr lang="en-US" sz="2400" b="0" dirty="0" err="1"/>
              <a:t>atau</a:t>
            </a:r>
            <a:r>
              <a:rPr lang="en-US" sz="2400" b="0" dirty="0"/>
              <a:t> </a:t>
            </a:r>
            <a:r>
              <a:rPr lang="en-US" sz="2400" b="0" dirty="0" err="1"/>
              <a:t>negara</a:t>
            </a:r>
            <a:r>
              <a:rPr lang="en-US" sz="2400" b="0" dirty="0"/>
              <a:t> yang </a:t>
            </a:r>
            <a:r>
              <a:rPr lang="en-US" sz="2400" b="0" dirty="0" err="1"/>
              <a:t>dituju</a:t>
            </a:r>
            <a:r>
              <a:rPr lang="en-US" sz="2400" b="0" dirty="0"/>
              <a:t>.</a:t>
            </a:r>
            <a:endParaRP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26700" y="349111"/>
            <a:ext cx="5276100" cy="396300"/>
          </a:xfrm>
          <a:prstGeom prst="rect">
            <a:avLst/>
          </a:prstGeom>
        </p:spPr>
        <p:txBody>
          <a:bodyPr spcFirstLastPara="1" wrap="square" lIns="0" tIns="0" rIns="0" bIns="0" anchor="b" anchorCtr="0">
            <a:noAutofit/>
          </a:bodyPr>
          <a:lstStyle/>
          <a:p>
            <a:pPr lvl="0"/>
            <a:r>
              <a:rPr lang="en-US" dirty="0" err="1"/>
              <a:t>Macam-macam</a:t>
            </a:r>
            <a:r>
              <a:rPr lang="en-US" dirty="0"/>
              <a:t> </a:t>
            </a:r>
            <a:r>
              <a:rPr lang="en-US" dirty="0" err="1"/>
              <a:t>mobilitas</a:t>
            </a:r>
            <a:endParaRPr dirty="0"/>
          </a:p>
        </p:txBody>
      </p:sp>
      <p:sp>
        <p:nvSpPr>
          <p:cNvPr id="143" name="Google Shape;143;p19"/>
          <p:cNvSpPr txBox="1">
            <a:spLocks noGrp="1"/>
          </p:cNvSpPr>
          <p:nvPr>
            <p:ph type="body" idx="1"/>
          </p:nvPr>
        </p:nvSpPr>
        <p:spPr>
          <a:xfrm>
            <a:off x="626699" y="1430148"/>
            <a:ext cx="7848065" cy="3033900"/>
          </a:xfrm>
          <a:prstGeom prst="rect">
            <a:avLst/>
          </a:prstGeom>
        </p:spPr>
        <p:txBody>
          <a:bodyPr spcFirstLastPara="1" wrap="square" lIns="0" tIns="0" rIns="0" bIns="0" anchor="t" anchorCtr="0">
            <a:noAutofit/>
          </a:bodyPr>
          <a:lstStyle/>
          <a:p>
            <a:pPr marL="419100" lvl="0" indent="-342900">
              <a:buFont typeface="+mj-lt"/>
              <a:buAutoNum type="arabicPeriod"/>
            </a:pPr>
            <a:r>
              <a:rPr lang="en-US" dirty="0" err="1"/>
              <a:t>Mobilitas</a:t>
            </a:r>
            <a:r>
              <a:rPr lang="en-US" dirty="0"/>
              <a:t> </a:t>
            </a:r>
            <a:r>
              <a:rPr lang="en-US" dirty="0" err="1"/>
              <a:t>penduduk</a:t>
            </a:r>
            <a:r>
              <a:rPr lang="en-US" dirty="0"/>
              <a:t> Non </a:t>
            </a:r>
            <a:r>
              <a:rPr lang="en-US" dirty="0" err="1"/>
              <a:t>Permanen</a:t>
            </a:r>
            <a:r>
              <a:rPr lang="en-US" dirty="0"/>
              <a:t> </a:t>
            </a:r>
            <a:r>
              <a:rPr lang="en-US" dirty="0" err="1"/>
              <a:t>adalah</a:t>
            </a:r>
            <a:r>
              <a:rPr lang="en-US" dirty="0"/>
              <a:t> </a:t>
            </a:r>
            <a:r>
              <a:rPr lang="en-US" dirty="0" err="1"/>
              <a:t>perpindahan</a:t>
            </a:r>
            <a:r>
              <a:rPr lang="en-US" dirty="0"/>
              <a:t> </a:t>
            </a:r>
            <a:r>
              <a:rPr lang="en-US" dirty="0" err="1"/>
              <a:t>penduduk</a:t>
            </a:r>
            <a:r>
              <a:rPr lang="en-US" dirty="0"/>
              <a:t> yang </a:t>
            </a:r>
            <a:r>
              <a:rPr lang="en-US" dirty="0" err="1"/>
              <a:t>tidak</a:t>
            </a:r>
            <a:r>
              <a:rPr lang="en-US" dirty="0"/>
              <a:t> </a:t>
            </a:r>
            <a:r>
              <a:rPr lang="en-US" dirty="0" err="1"/>
              <a:t>bertujuan</a:t>
            </a:r>
            <a:r>
              <a:rPr lang="en-US" dirty="0"/>
              <a:t> </a:t>
            </a:r>
            <a:r>
              <a:rPr lang="en-US" dirty="0" err="1"/>
              <a:t>untuk</a:t>
            </a:r>
            <a:r>
              <a:rPr lang="en-US" dirty="0"/>
              <a:t> </a:t>
            </a:r>
            <a:r>
              <a:rPr lang="en-US" dirty="0" err="1"/>
              <a:t>menetap</a:t>
            </a:r>
            <a:endParaRPr lang="en-US" dirty="0"/>
          </a:p>
          <a:p>
            <a:pPr marL="419100" lvl="0" indent="-342900">
              <a:buFont typeface="+mj-lt"/>
              <a:buAutoNum type="arabicPeriod"/>
            </a:pPr>
            <a:endParaRPr lang="en-US" dirty="0"/>
          </a:p>
          <a:p>
            <a:pPr marL="419100" lvl="0" indent="-342900">
              <a:buFont typeface="+mj-lt"/>
              <a:buAutoNum type="arabicPeriod"/>
            </a:pPr>
            <a:r>
              <a:rPr lang="en-US" dirty="0" err="1"/>
              <a:t>Mobilitas</a:t>
            </a:r>
            <a:r>
              <a:rPr lang="en-US" dirty="0"/>
              <a:t> </a:t>
            </a:r>
            <a:r>
              <a:rPr lang="en-US" dirty="0" err="1"/>
              <a:t>penduduk</a:t>
            </a:r>
            <a:r>
              <a:rPr lang="en-US" dirty="0"/>
              <a:t> </a:t>
            </a:r>
            <a:r>
              <a:rPr lang="en-US" dirty="0" err="1"/>
              <a:t>Permanen</a:t>
            </a:r>
            <a:r>
              <a:rPr lang="en-US" dirty="0"/>
              <a:t> </a:t>
            </a:r>
            <a:r>
              <a:rPr lang="en-US" dirty="0" err="1"/>
              <a:t>adalah</a:t>
            </a:r>
            <a:r>
              <a:rPr lang="en-US" dirty="0"/>
              <a:t> </a:t>
            </a:r>
            <a:r>
              <a:rPr lang="en-US" dirty="0" err="1"/>
              <a:t>perpindahan</a:t>
            </a:r>
            <a:r>
              <a:rPr lang="en-US" dirty="0"/>
              <a:t> </a:t>
            </a:r>
            <a:r>
              <a:rPr lang="en-US" dirty="0" err="1"/>
              <a:t>penduduk</a:t>
            </a:r>
            <a:r>
              <a:rPr lang="en-US" dirty="0"/>
              <a:t> </a:t>
            </a:r>
            <a:r>
              <a:rPr lang="en-US" dirty="0" err="1"/>
              <a:t>dari</a:t>
            </a:r>
            <a:r>
              <a:rPr lang="en-US" dirty="0"/>
              <a:t> </a:t>
            </a:r>
            <a:r>
              <a:rPr lang="en-US" dirty="0" err="1"/>
              <a:t>suatu</a:t>
            </a:r>
            <a:r>
              <a:rPr lang="en-US" dirty="0"/>
              <a:t> </a:t>
            </a:r>
            <a:r>
              <a:rPr lang="en-US" dirty="0" err="1"/>
              <a:t>daerah</a:t>
            </a:r>
            <a:r>
              <a:rPr lang="en-US" dirty="0"/>
              <a:t> </a:t>
            </a:r>
            <a:r>
              <a:rPr lang="en-US" dirty="0" err="1"/>
              <a:t>ke</a:t>
            </a:r>
            <a:r>
              <a:rPr lang="en-US" dirty="0"/>
              <a:t> </a:t>
            </a:r>
            <a:r>
              <a:rPr lang="en-US" dirty="0" err="1"/>
              <a:t>daerah</a:t>
            </a:r>
            <a:r>
              <a:rPr lang="en-US" dirty="0"/>
              <a:t> lain yang </a:t>
            </a:r>
            <a:r>
              <a:rPr lang="en-US" dirty="0" err="1"/>
              <a:t>bertujuan</a:t>
            </a:r>
            <a:r>
              <a:rPr lang="en-US" dirty="0"/>
              <a:t> </a:t>
            </a:r>
            <a:r>
              <a:rPr lang="en-US" dirty="0" err="1"/>
              <a:t>untuk</a:t>
            </a:r>
            <a:r>
              <a:rPr lang="en-US" dirty="0"/>
              <a:t> </a:t>
            </a:r>
            <a:r>
              <a:rPr lang="en-US" dirty="0" err="1"/>
              <a:t>menetap</a:t>
            </a:r>
            <a:r>
              <a:rPr lang="en-US" dirty="0"/>
              <a:t>,</a:t>
            </a:r>
            <a:endParaRPr dirty="0"/>
          </a:p>
        </p:txBody>
      </p:sp>
      <p:sp>
        <p:nvSpPr>
          <p:cNvPr id="144" name="Google Shape;144;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626699" y="836000"/>
            <a:ext cx="7861317" cy="396300"/>
          </a:xfrm>
          <a:prstGeom prst="rect">
            <a:avLst/>
          </a:prstGeom>
        </p:spPr>
        <p:txBody>
          <a:bodyPr spcFirstLastPara="1" wrap="square" lIns="0" tIns="0" rIns="0" bIns="0" anchor="b" anchorCtr="0">
            <a:noAutofit/>
          </a:bodyPr>
          <a:lstStyle/>
          <a:p>
            <a:pPr lvl="0"/>
            <a:r>
              <a:rPr lang="en-US" dirty="0" err="1"/>
              <a:t>Masalah</a:t>
            </a:r>
            <a:r>
              <a:rPr lang="en-US" dirty="0"/>
              <a:t> Yang </a:t>
            </a:r>
            <a:r>
              <a:rPr lang="en-US" dirty="0" err="1"/>
              <a:t>ditimbulkan</a:t>
            </a:r>
            <a:r>
              <a:rPr lang="en-US" dirty="0"/>
              <a:t>  DARI </a:t>
            </a:r>
            <a:r>
              <a:rPr lang="en-US" dirty="0" err="1"/>
              <a:t>adanya</a:t>
            </a:r>
            <a:r>
              <a:rPr lang="en-US" dirty="0"/>
              <a:t> </a:t>
            </a:r>
            <a:r>
              <a:rPr lang="en-US" dirty="0" err="1"/>
              <a:t>mobilitas</a:t>
            </a:r>
            <a:r>
              <a:rPr lang="en-US" dirty="0"/>
              <a:t> yang </a:t>
            </a:r>
            <a:r>
              <a:rPr lang="en-US" dirty="0" err="1"/>
              <a:t>cepat</a:t>
            </a:r>
            <a:r>
              <a:rPr lang="en-US" dirty="0"/>
              <a:t> :</a:t>
            </a:r>
            <a:endParaRPr dirty="0"/>
          </a:p>
        </p:txBody>
      </p:sp>
      <p:sp>
        <p:nvSpPr>
          <p:cNvPr id="264" name="Google Shape;264;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Rectangle 1"/>
          <p:cNvSpPr/>
          <p:nvPr/>
        </p:nvSpPr>
        <p:spPr>
          <a:xfrm>
            <a:off x="626700" y="1751743"/>
            <a:ext cx="7261720" cy="2031325"/>
          </a:xfrm>
          <a:prstGeom prst="rect">
            <a:avLst/>
          </a:prstGeom>
        </p:spPr>
        <p:txBody>
          <a:bodyPr wrap="square">
            <a:spAutoFit/>
          </a:bodyPr>
          <a:lstStyle/>
          <a:p>
            <a:pPr marL="285750" indent="-285750">
              <a:buFont typeface="Arial" panose="020B0604020202020204" pitchFamily="34" charset="0"/>
              <a:buChar char="•"/>
            </a:pPr>
            <a:r>
              <a:rPr lang="en-US" sz="1800" dirty="0" err="1">
                <a:solidFill>
                  <a:srgbClr val="444444"/>
                </a:solidFill>
                <a:latin typeface="Open Sans" charset="0"/>
              </a:rPr>
              <a:t>Penurunan</a:t>
            </a:r>
            <a:r>
              <a:rPr lang="en-US" sz="1800" dirty="0">
                <a:solidFill>
                  <a:srgbClr val="444444"/>
                </a:solidFill>
                <a:latin typeface="Open Sans" charset="0"/>
              </a:rPr>
              <a:t> </a:t>
            </a:r>
            <a:r>
              <a:rPr lang="en-US" sz="1800" dirty="0" err="1">
                <a:solidFill>
                  <a:srgbClr val="444444"/>
                </a:solidFill>
                <a:latin typeface="Open Sans" charset="0"/>
              </a:rPr>
              <a:t>daya</a:t>
            </a:r>
            <a:r>
              <a:rPr lang="en-US" sz="1800" dirty="0">
                <a:solidFill>
                  <a:srgbClr val="444444"/>
                </a:solidFill>
                <a:latin typeface="Open Sans" charset="0"/>
              </a:rPr>
              <a:t> </a:t>
            </a:r>
            <a:r>
              <a:rPr lang="en-US" sz="1800" dirty="0" err="1">
                <a:solidFill>
                  <a:srgbClr val="444444"/>
                </a:solidFill>
                <a:latin typeface="Open Sans" charset="0"/>
              </a:rPr>
              <a:t>dukung</a:t>
            </a:r>
            <a:r>
              <a:rPr lang="en-US" sz="1800" dirty="0">
                <a:solidFill>
                  <a:srgbClr val="444444"/>
                </a:solidFill>
                <a:latin typeface="Open Sans" charset="0"/>
              </a:rPr>
              <a:t> dan </a:t>
            </a:r>
            <a:r>
              <a:rPr lang="en-US" sz="1800" dirty="0" err="1">
                <a:solidFill>
                  <a:srgbClr val="444444"/>
                </a:solidFill>
                <a:latin typeface="Open Sans" charset="0"/>
              </a:rPr>
              <a:t>daya</a:t>
            </a:r>
            <a:r>
              <a:rPr lang="en-US" sz="1800" dirty="0">
                <a:solidFill>
                  <a:srgbClr val="444444"/>
                </a:solidFill>
                <a:latin typeface="Open Sans" charset="0"/>
              </a:rPr>
              <a:t> </a:t>
            </a:r>
            <a:r>
              <a:rPr lang="en-US" sz="1800" dirty="0" err="1">
                <a:solidFill>
                  <a:srgbClr val="444444"/>
                </a:solidFill>
                <a:latin typeface="Open Sans" charset="0"/>
              </a:rPr>
              <a:t>tampung</a:t>
            </a:r>
            <a:r>
              <a:rPr lang="en-US" sz="1800" dirty="0">
                <a:solidFill>
                  <a:srgbClr val="444444"/>
                </a:solidFill>
                <a:latin typeface="Open Sans" charset="0"/>
              </a:rPr>
              <a:t> </a:t>
            </a:r>
            <a:r>
              <a:rPr lang="en-US" sz="1800" dirty="0" err="1">
                <a:solidFill>
                  <a:srgbClr val="444444"/>
                </a:solidFill>
                <a:latin typeface="Open Sans" charset="0"/>
              </a:rPr>
              <a:t>lingkungan</a:t>
            </a:r>
            <a:endParaRPr lang="en-US" sz="1800" dirty="0">
              <a:solidFill>
                <a:srgbClr val="444444"/>
              </a:solidFill>
              <a:latin typeface="Open Sans" charset="0"/>
            </a:endParaRPr>
          </a:p>
          <a:p>
            <a:pPr marL="285750" indent="-285750">
              <a:buFont typeface="Arial" panose="020B0604020202020204" pitchFamily="34" charset="0"/>
              <a:buChar char="•"/>
            </a:pPr>
            <a:r>
              <a:rPr lang="en-US" sz="1800" dirty="0" err="1">
                <a:solidFill>
                  <a:srgbClr val="444444"/>
                </a:solidFill>
                <a:latin typeface="Open Sans" charset="0"/>
              </a:rPr>
              <a:t>Perluasan</a:t>
            </a:r>
            <a:r>
              <a:rPr lang="en-US" sz="1800" dirty="0">
                <a:solidFill>
                  <a:srgbClr val="444444"/>
                </a:solidFill>
                <a:latin typeface="Open Sans" charset="0"/>
              </a:rPr>
              <a:t> </a:t>
            </a:r>
            <a:r>
              <a:rPr lang="en-US" sz="1800" dirty="0" err="1">
                <a:solidFill>
                  <a:srgbClr val="444444"/>
                </a:solidFill>
                <a:latin typeface="Open Sans" charset="0"/>
              </a:rPr>
              <a:t>daerah</a:t>
            </a:r>
            <a:r>
              <a:rPr lang="en-US" sz="1800" dirty="0">
                <a:solidFill>
                  <a:srgbClr val="444444"/>
                </a:solidFill>
                <a:latin typeface="Open Sans" charset="0"/>
              </a:rPr>
              <a:t> </a:t>
            </a:r>
            <a:r>
              <a:rPr lang="en-US" sz="1800" dirty="0" err="1">
                <a:solidFill>
                  <a:srgbClr val="444444"/>
                </a:solidFill>
                <a:latin typeface="Open Sans" charset="0"/>
              </a:rPr>
              <a:t>kumuh</a:t>
            </a:r>
            <a:r>
              <a:rPr lang="en-US" sz="1800" dirty="0">
                <a:solidFill>
                  <a:srgbClr val="444444"/>
                </a:solidFill>
                <a:latin typeface="Open Sans" charset="0"/>
              </a:rPr>
              <a:t> dan </a:t>
            </a:r>
            <a:r>
              <a:rPr lang="en-US" sz="1800" dirty="0" err="1">
                <a:solidFill>
                  <a:srgbClr val="444444"/>
                </a:solidFill>
                <a:latin typeface="Open Sans" charset="0"/>
              </a:rPr>
              <a:t>daerah</a:t>
            </a:r>
            <a:r>
              <a:rPr lang="en-US" sz="1800" dirty="0">
                <a:solidFill>
                  <a:srgbClr val="444444"/>
                </a:solidFill>
                <a:latin typeface="Open Sans" charset="0"/>
              </a:rPr>
              <a:t> informal di </a:t>
            </a:r>
            <a:r>
              <a:rPr lang="en-US" sz="1800" dirty="0" err="1">
                <a:solidFill>
                  <a:srgbClr val="444444"/>
                </a:solidFill>
                <a:latin typeface="Open Sans" charset="0"/>
              </a:rPr>
              <a:t>perkotaan</a:t>
            </a:r>
            <a:r>
              <a:rPr lang="en-US" dirty="0">
                <a:solidFill>
                  <a:srgbClr val="444444"/>
                </a:solidFill>
                <a:latin typeface="Open Sans" charset="0"/>
              </a:rPr>
              <a:t> (</a:t>
            </a:r>
            <a:r>
              <a:rPr lang="en-US" sz="1800" dirty="0" err="1">
                <a:solidFill>
                  <a:srgbClr val="444444"/>
                </a:solidFill>
                <a:latin typeface="Open Sans" charset="0"/>
              </a:rPr>
              <a:t>pertanahan</a:t>
            </a:r>
            <a:r>
              <a:rPr lang="en-US" sz="1800" dirty="0">
                <a:solidFill>
                  <a:srgbClr val="444444"/>
                </a:solidFill>
                <a:latin typeface="Open Sans" charset="0"/>
              </a:rPr>
              <a:t>, </a:t>
            </a:r>
            <a:r>
              <a:rPr lang="en-US" sz="1800" dirty="0" err="1">
                <a:solidFill>
                  <a:srgbClr val="444444"/>
                </a:solidFill>
                <a:latin typeface="Open Sans" charset="0"/>
              </a:rPr>
              <a:t>administrasi</a:t>
            </a:r>
            <a:r>
              <a:rPr lang="en-US" sz="1800" dirty="0">
                <a:solidFill>
                  <a:srgbClr val="444444"/>
                </a:solidFill>
                <a:latin typeface="Open Sans" charset="0"/>
              </a:rPr>
              <a:t> </a:t>
            </a:r>
            <a:r>
              <a:rPr lang="en-US" sz="1800" dirty="0" err="1">
                <a:solidFill>
                  <a:srgbClr val="444444"/>
                </a:solidFill>
                <a:latin typeface="Open Sans" charset="0"/>
              </a:rPr>
              <a:t>kependudukan</a:t>
            </a:r>
            <a:r>
              <a:rPr lang="en-US" sz="1800" dirty="0">
                <a:solidFill>
                  <a:srgbClr val="444444"/>
                </a:solidFill>
                <a:latin typeface="Open Sans" charset="0"/>
              </a:rPr>
              <a:t>)</a:t>
            </a:r>
          </a:p>
          <a:p>
            <a:pPr marL="285750" indent="-285750">
              <a:buFont typeface="Arial" panose="020B0604020202020204" pitchFamily="34" charset="0"/>
              <a:buChar char="•"/>
            </a:pPr>
            <a:r>
              <a:rPr lang="en-US" sz="1800" dirty="0" err="1">
                <a:solidFill>
                  <a:srgbClr val="444444"/>
                </a:solidFill>
                <a:latin typeface="Open Sans" charset="0"/>
              </a:rPr>
              <a:t>kriminalitas</a:t>
            </a:r>
            <a:r>
              <a:rPr lang="en-US" sz="1800" dirty="0">
                <a:solidFill>
                  <a:srgbClr val="444444"/>
                </a:solidFill>
                <a:latin typeface="Open Sans" charset="0"/>
              </a:rPr>
              <a:t>, </a:t>
            </a:r>
          </a:p>
          <a:p>
            <a:pPr marL="285750" indent="-285750">
              <a:buFont typeface="Arial" panose="020B0604020202020204" pitchFamily="34" charset="0"/>
              <a:buChar char="•"/>
            </a:pPr>
            <a:r>
              <a:rPr lang="en-US" sz="1800" dirty="0">
                <a:solidFill>
                  <a:srgbClr val="444444"/>
                </a:solidFill>
                <a:latin typeface="Open Sans" charset="0"/>
              </a:rPr>
              <a:t>status Kesehatan</a:t>
            </a:r>
            <a:endParaRPr lang="en-US" dirty="0">
              <a:solidFill>
                <a:srgbClr val="444444"/>
              </a:solidFill>
              <a:latin typeface="Open Sans" charset="0"/>
            </a:endParaRPr>
          </a:p>
          <a:p>
            <a:pPr marL="285750" indent="-285750">
              <a:buFont typeface="Arial" panose="020B0604020202020204" pitchFamily="34" charset="0"/>
              <a:buChar char="•"/>
            </a:pPr>
            <a:r>
              <a:rPr lang="en-US" sz="1800" dirty="0">
                <a:solidFill>
                  <a:srgbClr val="444444"/>
                </a:solidFill>
                <a:latin typeface="Open Sans" charset="0"/>
              </a:rPr>
              <a:t>status Pendidikan</a:t>
            </a:r>
            <a:endParaRPr lang="en-US" dirty="0">
              <a:solidFill>
                <a:srgbClr val="444444"/>
              </a:solidFill>
              <a:latin typeface="Open Sans" charset="0"/>
            </a:endParaRPr>
          </a:p>
          <a:p>
            <a:pPr marL="285750" indent="-285750">
              <a:buFont typeface="Arial" panose="020B0604020202020204" pitchFamily="34" charset="0"/>
              <a:buChar char="•"/>
            </a:pPr>
            <a:r>
              <a:rPr lang="en-US" sz="1800" dirty="0">
                <a:solidFill>
                  <a:srgbClr val="444444"/>
                </a:solidFill>
                <a:latin typeface="Open Sans" charset="0"/>
              </a:rPr>
              <a:t>air </a:t>
            </a:r>
            <a:r>
              <a:rPr lang="en-US" sz="1800" dirty="0" err="1">
                <a:solidFill>
                  <a:srgbClr val="444444"/>
                </a:solidFill>
                <a:latin typeface="Open Sans" charset="0"/>
              </a:rPr>
              <a:t>tanah</a:t>
            </a:r>
            <a:r>
              <a:rPr lang="en-US" sz="1800" dirty="0">
                <a:solidFill>
                  <a:srgbClr val="444444"/>
                </a:solidFill>
                <a:latin typeface="Open Sans" charset="0"/>
              </a:rPr>
              <a:t> </a:t>
            </a:r>
            <a:r>
              <a:rPr lang="en-US" sz="1800" dirty="0" err="1">
                <a:solidFill>
                  <a:srgbClr val="444444"/>
                </a:solidFill>
                <a:latin typeface="Open Sans" charset="0"/>
              </a:rPr>
              <a:t>dll</a:t>
            </a:r>
            <a:r>
              <a:rPr lang="en-US" sz="1800" dirty="0">
                <a:solidFill>
                  <a:srgbClr val="444444"/>
                </a:solidFill>
                <a:latin typeface="Open Sans" charset="0"/>
              </a:rPr>
              <a:t>.</a:t>
            </a:r>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29" y="441551"/>
            <a:ext cx="7962658" cy="436989"/>
          </a:xfrm>
        </p:spPr>
        <p:txBody>
          <a:bodyPr/>
          <a:lstStyle/>
          <a:p>
            <a:r>
              <a:rPr lang="en-US" sz="2400" dirty="0" err="1"/>
              <a:t>Pertumbuhan</a:t>
            </a:r>
            <a:r>
              <a:rPr lang="en-US" sz="2400" dirty="0"/>
              <a:t> </a:t>
            </a:r>
            <a:r>
              <a:rPr lang="en-US" sz="2400" dirty="0" err="1"/>
              <a:t>Penduduk</a:t>
            </a:r>
            <a:r>
              <a:rPr lang="en-US" sz="2400" dirty="0"/>
              <a:t> </a:t>
            </a:r>
            <a:r>
              <a:rPr lang="en-US" sz="2400" dirty="0" err="1"/>
              <a:t>dari</a:t>
            </a:r>
            <a:r>
              <a:rPr lang="en-US" sz="2400" dirty="0"/>
              <a:t> </a:t>
            </a:r>
            <a:r>
              <a:rPr lang="en-US" sz="2400" dirty="0" err="1"/>
              <a:t>Mobilitas</a:t>
            </a:r>
            <a:r>
              <a:rPr lang="en-US" sz="2400" dirty="0"/>
              <a:t> </a:t>
            </a:r>
            <a:r>
              <a:rPr lang="en-US" sz="2400" dirty="0" err="1"/>
              <a:t>Alami</a:t>
            </a:r>
            <a:r>
              <a:rPr lang="en-US" sz="2400" dirty="0"/>
              <a:t> :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31</a:t>
            </a:fld>
            <a:endParaRPr lang="uk-UA"/>
          </a:p>
        </p:txBody>
      </p:sp>
      <p:sp>
        <p:nvSpPr>
          <p:cNvPr id="4" name="Rectangle 3"/>
          <p:cNvSpPr/>
          <p:nvPr/>
        </p:nvSpPr>
        <p:spPr>
          <a:xfrm>
            <a:off x="339829" y="1055227"/>
            <a:ext cx="1657826" cy="461665"/>
          </a:xfrm>
          <a:prstGeom prst="rect">
            <a:avLst/>
          </a:prstGeom>
        </p:spPr>
        <p:txBody>
          <a:bodyPr wrap="none">
            <a:spAutoFit/>
          </a:bodyPr>
          <a:lstStyle/>
          <a:p>
            <a:r>
              <a:rPr lang="mr-IN" sz="2400" b="1" dirty="0" err="1">
                <a:solidFill>
                  <a:srgbClr val="444444"/>
                </a:solidFill>
                <a:latin typeface="Open Sans" charset="0"/>
              </a:rPr>
              <a:t>Pa</a:t>
            </a:r>
            <a:r>
              <a:rPr lang="mr-IN" sz="2400" b="1" dirty="0">
                <a:solidFill>
                  <a:srgbClr val="444444"/>
                </a:solidFill>
                <a:latin typeface="Open Sans" charset="0"/>
              </a:rPr>
              <a:t> = L – M</a:t>
            </a:r>
            <a:endParaRPr lang="en-US" sz="2400" b="1" dirty="0"/>
          </a:p>
        </p:txBody>
      </p:sp>
      <p:sp>
        <p:nvSpPr>
          <p:cNvPr id="5" name="Rectangle 4"/>
          <p:cNvSpPr/>
          <p:nvPr/>
        </p:nvSpPr>
        <p:spPr>
          <a:xfrm>
            <a:off x="339828" y="2058838"/>
            <a:ext cx="7962658" cy="1938992"/>
          </a:xfrm>
          <a:prstGeom prst="rect">
            <a:avLst/>
          </a:prstGeom>
        </p:spPr>
        <p:txBody>
          <a:bodyPr wrap="square">
            <a:spAutoFit/>
          </a:bodyPr>
          <a:lstStyle/>
          <a:p>
            <a:pPr algn="just"/>
            <a:r>
              <a:rPr lang="en-US" sz="2000" b="1" dirty="0" err="1">
                <a:solidFill>
                  <a:srgbClr val="444444"/>
                </a:solidFill>
                <a:latin typeface="Open Sans" charset="0"/>
              </a:rPr>
              <a:t>Contoh</a:t>
            </a:r>
            <a:r>
              <a:rPr lang="en-US" sz="2000" b="1" dirty="0">
                <a:solidFill>
                  <a:srgbClr val="444444"/>
                </a:solidFill>
                <a:latin typeface="Open Sans" charset="0"/>
              </a:rPr>
              <a:t>: </a:t>
            </a:r>
          </a:p>
          <a:p>
            <a:pPr algn="just"/>
            <a:endParaRPr lang="en-US" sz="2000" dirty="0">
              <a:solidFill>
                <a:srgbClr val="444444"/>
              </a:solidFill>
              <a:latin typeface="Open Sans" charset="0"/>
            </a:endParaRPr>
          </a:p>
          <a:p>
            <a:pPr algn="just"/>
            <a:r>
              <a:rPr lang="en-US" sz="2000" dirty="0" err="1">
                <a:solidFill>
                  <a:srgbClr val="444444"/>
                </a:solidFill>
                <a:latin typeface="Open Sans" charset="0"/>
              </a:rPr>
              <a:t>Penduduk</a:t>
            </a:r>
            <a:r>
              <a:rPr lang="en-US" sz="2000" dirty="0">
                <a:solidFill>
                  <a:srgbClr val="444444"/>
                </a:solidFill>
                <a:latin typeface="Open Sans" charset="0"/>
              </a:rPr>
              <a:t> </a:t>
            </a:r>
            <a:r>
              <a:rPr lang="en-US" sz="2000" dirty="0" err="1">
                <a:solidFill>
                  <a:srgbClr val="444444"/>
                </a:solidFill>
                <a:latin typeface="Open Sans" charset="0"/>
              </a:rPr>
              <a:t>wilayah</a:t>
            </a:r>
            <a:r>
              <a:rPr lang="en-US" sz="2000" dirty="0">
                <a:solidFill>
                  <a:srgbClr val="444444"/>
                </a:solidFill>
                <a:latin typeface="Open Sans" charset="0"/>
              </a:rPr>
              <a:t> X </a:t>
            </a:r>
            <a:r>
              <a:rPr lang="en-US" sz="2000" dirty="0" err="1">
                <a:solidFill>
                  <a:srgbClr val="444444"/>
                </a:solidFill>
                <a:latin typeface="Open Sans" charset="0"/>
              </a:rPr>
              <a:t>pada</a:t>
            </a:r>
            <a:r>
              <a:rPr lang="en-US" sz="2000" dirty="0">
                <a:solidFill>
                  <a:srgbClr val="444444"/>
                </a:solidFill>
                <a:latin typeface="Open Sans" charset="0"/>
              </a:rPr>
              <a:t> </a:t>
            </a:r>
            <a:r>
              <a:rPr lang="en-US" sz="2000" dirty="0" err="1">
                <a:solidFill>
                  <a:srgbClr val="444444"/>
                </a:solidFill>
                <a:latin typeface="Open Sans" charset="0"/>
              </a:rPr>
              <a:t>tahun</a:t>
            </a:r>
            <a:r>
              <a:rPr lang="en-US" sz="2000" dirty="0">
                <a:solidFill>
                  <a:srgbClr val="444444"/>
                </a:solidFill>
                <a:latin typeface="Open Sans" charset="0"/>
              </a:rPr>
              <a:t> 2021 </a:t>
            </a:r>
            <a:r>
              <a:rPr lang="en-US" sz="2000" dirty="0" err="1">
                <a:solidFill>
                  <a:srgbClr val="444444"/>
                </a:solidFill>
                <a:latin typeface="Open Sans" charset="0"/>
              </a:rPr>
              <a:t>berjumlah</a:t>
            </a:r>
            <a:r>
              <a:rPr lang="en-US" sz="2000" dirty="0">
                <a:solidFill>
                  <a:srgbClr val="444444"/>
                </a:solidFill>
                <a:latin typeface="Open Sans" charset="0"/>
              </a:rPr>
              <a:t> 7.200 </a:t>
            </a:r>
            <a:r>
              <a:rPr lang="en-US" sz="2000" dirty="0" err="1">
                <a:solidFill>
                  <a:srgbClr val="444444"/>
                </a:solidFill>
                <a:latin typeface="Open Sans" charset="0"/>
              </a:rPr>
              <a:t>jiwa</a:t>
            </a:r>
            <a:r>
              <a:rPr lang="en-US" sz="2000" dirty="0">
                <a:solidFill>
                  <a:srgbClr val="444444"/>
                </a:solidFill>
                <a:latin typeface="Open Sans" charset="0"/>
              </a:rPr>
              <a:t>. </a:t>
            </a:r>
            <a:r>
              <a:rPr lang="en-US" sz="2000" dirty="0" err="1">
                <a:solidFill>
                  <a:srgbClr val="444444"/>
                </a:solidFill>
                <a:latin typeface="Open Sans" charset="0"/>
              </a:rPr>
              <a:t>Selama</a:t>
            </a:r>
            <a:r>
              <a:rPr lang="en-US" sz="2000" dirty="0">
                <a:solidFill>
                  <a:srgbClr val="444444"/>
                </a:solidFill>
                <a:latin typeface="Open Sans" charset="0"/>
              </a:rPr>
              <a:t> </a:t>
            </a:r>
            <a:r>
              <a:rPr lang="en-US" sz="2000" dirty="0" err="1">
                <a:solidFill>
                  <a:srgbClr val="444444"/>
                </a:solidFill>
                <a:latin typeface="Open Sans" charset="0"/>
              </a:rPr>
              <a:t>setahun</a:t>
            </a:r>
            <a:r>
              <a:rPr lang="en-US" sz="2000" dirty="0">
                <a:solidFill>
                  <a:srgbClr val="444444"/>
                </a:solidFill>
                <a:latin typeface="Open Sans" charset="0"/>
              </a:rPr>
              <a:t>, </a:t>
            </a:r>
            <a:r>
              <a:rPr lang="en-US" sz="2000" dirty="0" err="1">
                <a:solidFill>
                  <a:srgbClr val="444444"/>
                </a:solidFill>
                <a:latin typeface="Open Sans" charset="0"/>
              </a:rPr>
              <a:t>terjadi</a:t>
            </a:r>
            <a:r>
              <a:rPr lang="en-US" sz="2000" dirty="0">
                <a:solidFill>
                  <a:srgbClr val="444444"/>
                </a:solidFill>
                <a:latin typeface="Open Sans" charset="0"/>
              </a:rPr>
              <a:t> </a:t>
            </a:r>
            <a:r>
              <a:rPr lang="en-US" sz="2000" dirty="0" err="1">
                <a:solidFill>
                  <a:srgbClr val="444444"/>
                </a:solidFill>
                <a:latin typeface="Open Sans" charset="0"/>
              </a:rPr>
              <a:t>kelahiran</a:t>
            </a:r>
            <a:r>
              <a:rPr lang="en-US" sz="2000" dirty="0">
                <a:solidFill>
                  <a:srgbClr val="444444"/>
                </a:solidFill>
                <a:latin typeface="Open Sans" charset="0"/>
              </a:rPr>
              <a:t> </a:t>
            </a:r>
            <a:r>
              <a:rPr lang="en-US" sz="2000" dirty="0" err="1">
                <a:solidFill>
                  <a:srgbClr val="444444"/>
                </a:solidFill>
                <a:latin typeface="Open Sans" charset="0"/>
              </a:rPr>
              <a:t>sebanyak</a:t>
            </a:r>
            <a:r>
              <a:rPr lang="en-US" sz="2000" dirty="0">
                <a:solidFill>
                  <a:srgbClr val="444444"/>
                </a:solidFill>
                <a:latin typeface="Open Sans" charset="0"/>
              </a:rPr>
              <a:t> 144 </a:t>
            </a:r>
            <a:r>
              <a:rPr lang="en-US" sz="2000" dirty="0" err="1">
                <a:solidFill>
                  <a:srgbClr val="444444"/>
                </a:solidFill>
                <a:latin typeface="Open Sans" charset="0"/>
              </a:rPr>
              <a:t>bayi</a:t>
            </a:r>
            <a:r>
              <a:rPr lang="en-US" sz="2000" dirty="0">
                <a:solidFill>
                  <a:srgbClr val="444444"/>
                </a:solidFill>
                <a:latin typeface="Open Sans" charset="0"/>
              </a:rPr>
              <a:t> </a:t>
            </a:r>
            <a:r>
              <a:rPr lang="en-US" sz="2000" dirty="0" err="1">
                <a:solidFill>
                  <a:srgbClr val="444444"/>
                </a:solidFill>
                <a:latin typeface="Open Sans" charset="0"/>
              </a:rPr>
              <a:t>dan</a:t>
            </a:r>
            <a:r>
              <a:rPr lang="en-US" sz="2000" dirty="0">
                <a:solidFill>
                  <a:srgbClr val="444444"/>
                </a:solidFill>
                <a:latin typeface="Open Sans" charset="0"/>
              </a:rPr>
              <a:t> </a:t>
            </a:r>
            <a:r>
              <a:rPr lang="en-US" sz="2000" dirty="0" err="1">
                <a:solidFill>
                  <a:srgbClr val="444444"/>
                </a:solidFill>
                <a:latin typeface="Open Sans" charset="0"/>
              </a:rPr>
              <a:t>kematian</a:t>
            </a:r>
            <a:r>
              <a:rPr lang="en-US" sz="2000" dirty="0">
                <a:solidFill>
                  <a:srgbClr val="444444"/>
                </a:solidFill>
                <a:latin typeface="Open Sans" charset="0"/>
              </a:rPr>
              <a:t> </a:t>
            </a:r>
            <a:r>
              <a:rPr lang="en-US" sz="2000" dirty="0" err="1">
                <a:solidFill>
                  <a:srgbClr val="444444"/>
                </a:solidFill>
                <a:latin typeface="Open Sans" charset="0"/>
              </a:rPr>
              <a:t>sebanyak</a:t>
            </a:r>
            <a:r>
              <a:rPr lang="en-US" sz="2000" dirty="0">
                <a:solidFill>
                  <a:srgbClr val="444444"/>
                </a:solidFill>
                <a:latin typeface="Open Sans" charset="0"/>
              </a:rPr>
              <a:t> 72 </a:t>
            </a:r>
            <a:r>
              <a:rPr lang="en-US" sz="2000" dirty="0" err="1">
                <a:solidFill>
                  <a:srgbClr val="444444"/>
                </a:solidFill>
                <a:latin typeface="Open Sans" charset="0"/>
              </a:rPr>
              <a:t>jiwa</a:t>
            </a:r>
            <a:r>
              <a:rPr lang="en-US" sz="2000" dirty="0">
                <a:solidFill>
                  <a:srgbClr val="444444"/>
                </a:solidFill>
                <a:latin typeface="Open Sans" charset="0"/>
              </a:rPr>
              <a:t>. </a:t>
            </a:r>
            <a:r>
              <a:rPr lang="en-US" sz="2000" dirty="0" err="1">
                <a:solidFill>
                  <a:srgbClr val="444444"/>
                </a:solidFill>
                <a:latin typeface="Open Sans" charset="0"/>
              </a:rPr>
              <a:t>Berapakah</a:t>
            </a:r>
            <a:r>
              <a:rPr lang="en-US" sz="2000" dirty="0">
                <a:solidFill>
                  <a:srgbClr val="444444"/>
                </a:solidFill>
                <a:latin typeface="Open Sans" charset="0"/>
              </a:rPr>
              <a:t> </a:t>
            </a:r>
            <a:r>
              <a:rPr lang="en-US" sz="2000" dirty="0" err="1">
                <a:solidFill>
                  <a:srgbClr val="444444"/>
                </a:solidFill>
                <a:latin typeface="Open Sans" charset="0"/>
              </a:rPr>
              <a:t>pertumbuhan</a:t>
            </a:r>
            <a:r>
              <a:rPr lang="en-US" sz="2000" dirty="0">
                <a:solidFill>
                  <a:srgbClr val="444444"/>
                </a:solidFill>
                <a:latin typeface="Open Sans" charset="0"/>
              </a:rPr>
              <a:t> </a:t>
            </a:r>
            <a:r>
              <a:rPr lang="en-US" sz="2000" dirty="0" err="1">
                <a:solidFill>
                  <a:srgbClr val="444444"/>
                </a:solidFill>
                <a:latin typeface="Open Sans" charset="0"/>
              </a:rPr>
              <a:t>penduduk</a:t>
            </a:r>
            <a:r>
              <a:rPr lang="en-US" sz="2000" dirty="0">
                <a:solidFill>
                  <a:srgbClr val="444444"/>
                </a:solidFill>
                <a:latin typeface="Open Sans" charset="0"/>
              </a:rPr>
              <a:t> </a:t>
            </a:r>
            <a:r>
              <a:rPr lang="en-US" sz="2000" dirty="0" err="1">
                <a:solidFill>
                  <a:srgbClr val="444444"/>
                </a:solidFill>
                <a:latin typeface="Open Sans" charset="0"/>
              </a:rPr>
              <a:t>wilayah</a:t>
            </a:r>
            <a:r>
              <a:rPr lang="en-US" sz="2000" dirty="0">
                <a:solidFill>
                  <a:srgbClr val="444444"/>
                </a:solidFill>
                <a:latin typeface="Open Sans" charset="0"/>
              </a:rPr>
              <a:t> X </a:t>
            </a:r>
            <a:r>
              <a:rPr lang="en-US" sz="2000" dirty="0" err="1">
                <a:solidFill>
                  <a:srgbClr val="444444"/>
                </a:solidFill>
                <a:latin typeface="Open Sans" charset="0"/>
              </a:rPr>
              <a:t>pada</a:t>
            </a:r>
            <a:r>
              <a:rPr lang="en-US" sz="2000" dirty="0">
                <a:solidFill>
                  <a:srgbClr val="444444"/>
                </a:solidFill>
                <a:latin typeface="Open Sans" charset="0"/>
              </a:rPr>
              <a:t> </a:t>
            </a:r>
            <a:r>
              <a:rPr lang="en-US" sz="2000" dirty="0" err="1">
                <a:solidFill>
                  <a:srgbClr val="444444"/>
                </a:solidFill>
                <a:latin typeface="Open Sans" charset="0"/>
              </a:rPr>
              <a:t>tahun</a:t>
            </a:r>
            <a:r>
              <a:rPr lang="en-US" sz="2000" dirty="0">
                <a:solidFill>
                  <a:srgbClr val="444444"/>
                </a:solidFill>
                <a:latin typeface="Open Sans" charset="0"/>
              </a:rPr>
              <a:t> 2021?</a:t>
            </a:r>
            <a:endParaRPr lang="en-US" sz="2000" dirty="0"/>
          </a:p>
        </p:txBody>
      </p:sp>
    </p:spTree>
    <p:extLst>
      <p:ext uri="{BB962C8B-B14F-4D97-AF65-F5344CB8AC3E}">
        <p14:creationId xmlns:p14="http://schemas.microsoft.com/office/powerpoint/2010/main" val="208511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12" y="459482"/>
            <a:ext cx="5276100" cy="396300"/>
          </a:xfrm>
        </p:spPr>
        <p:txBody>
          <a:bodyPr/>
          <a:lstStyle/>
          <a:p>
            <a:r>
              <a:rPr lang="en-US" dirty="0" err="1"/>
              <a:t>Cari</a:t>
            </a:r>
            <a:r>
              <a:rPr lang="en-US" dirty="0"/>
              <a:t> L </a:t>
            </a:r>
            <a:r>
              <a:rPr lang="en-US" dirty="0" err="1"/>
              <a:t>dan</a:t>
            </a:r>
            <a:r>
              <a:rPr lang="en-US" dirty="0"/>
              <a:t> M </a:t>
            </a:r>
            <a:r>
              <a:rPr lang="en-US" dirty="0" err="1"/>
              <a:t>dahulu</a:t>
            </a:r>
            <a:r>
              <a:rPr lang="en-US" dirty="0"/>
              <a:t>..</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32</a:t>
            </a:fld>
            <a:endParaRPr lang="uk-U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818"/>
            <a:ext cx="7137400" cy="3289300"/>
          </a:xfrm>
          <a:prstGeom prst="rect">
            <a:avLst/>
          </a:prstGeom>
        </p:spPr>
      </p:pic>
    </p:spTree>
    <p:extLst>
      <p:ext uri="{BB962C8B-B14F-4D97-AF65-F5344CB8AC3E}">
        <p14:creationId xmlns:p14="http://schemas.microsoft.com/office/powerpoint/2010/main" val="178557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05" y="3077177"/>
            <a:ext cx="7417759" cy="396300"/>
          </a:xfrm>
        </p:spPr>
        <p:txBody>
          <a:bodyPr/>
          <a:lstStyle/>
          <a:p>
            <a:pPr algn="ctr"/>
            <a:r>
              <a:rPr lang="mr-IN" dirty="0" err="1">
                <a:solidFill>
                  <a:srgbClr val="444444"/>
                </a:solidFill>
                <a:latin typeface="Open Sans" charset="0"/>
              </a:rPr>
              <a:t>Pa</a:t>
            </a:r>
            <a:r>
              <a:rPr lang="mr-IN" dirty="0">
                <a:solidFill>
                  <a:srgbClr val="444444"/>
                </a:solidFill>
                <a:latin typeface="Open Sans" charset="0"/>
              </a:rPr>
              <a:t> = L – M</a:t>
            </a:r>
            <a:br>
              <a:rPr lang="en-US" dirty="0"/>
            </a:br>
            <a:br>
              <a:rPr lang="en-US" dirty="0"/>
            </a:br>
            <a:r>
              <a:rPr lang="en-US" dirty="0"/>
              <a:t>20 </a:t>
            </a:r>
            <a:r>
              <a:rPr lang="mr-IN" dirty="0"/>
              <a:t>–</a:t>
            </a:r>
            <a:r>
              <a:rPr lang="en-US" dirty="0"/>
              <a:t> 10 = 10 </a:t>
            </a:r>
            <a:r>
              <a:rPr lang="en-US" dirty="0" err="1"/>
              <a:t>Jiwa</a:t>
            </a:r>
            <a:br>
              <a:rPr lang="en-US" dirty="0"/>
            </a:br>
            <a:br>
              <a:rPr lang="en-US" dirty="0"/>
            </a:br>
            <a:r>
              <a:rPr lang="en-US" sz="2800" dirty="0" err="1"/>
              <a:t>Pertumbuhan</a:t>
            </a:r>
            <a:r>
              <a:rPr lang="en-US" sz="2800" dirty="0"/>
              <a:t> </a:t>
            </a:r>
            <a:r>
              <a:rPr lang="en-US" sz="2800" dirty="0" err="1"/>
              <a:t>Penduduk</a:t>
            </a:r>
            <a:r>
              <a:rPr lang="en-US" sz="2800" dirty="0"/>
              <a:t> </a:t>
            </a:r>
            <a:r>
              <a:rPr lang="en-US" sz="2800" dirty="0" err="1"/>
              <a:t>Alami</a:t>
            </a:r>
            <a:r>
              <a:rPr lang="en-US" sz="2800" dirty="0"/>
              <a:t> di Wilayah X </a:t>
            </a:r>
            <a:r>
              <a:rPr lang="en-US" sz="2800" dirty="0" err="1"/>
              <a:t>adalah</a:t>
            </a:r>
            <a:r>
              <a:rPr lang="en-US" sz="2800" dirty="0"/>
              <a:t> 10 </a:t>
            </a:r>
            <a:r>
              <a:rPr lang="en-US" sz="2800" dirty="0" err="1"/>
              <a:t>Jiwa</a:t>
            </a:r>
            <a:endParaRPr lang="en-US"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33</a:t>
            </a:fld>
            <a:endParaRPr lang="uk-UA"/>
          </a:p>
        </p:txBody>
      </p:sp>
    </p:spTree>
    <p:extLst>
      <p:ext uri="{BB962C8B-B14F-4D97-AF65-F5344CB8AC3E}">
        <p14:creationId xmlns:p14="http://schemas.microsoft.com/office/powerpoint/2010/main" val="606745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622" y="3030070"/>
            <a:ext cx="7614935" cy="707092"/>
          </a:xfrm>
        </p:spPr>
        <p:txBody>
          <a:bodyPr/>
          <a:lstStyle/>
          <a:p>
            <a:br>
              <a:rPr lang="en-US" dirty="0"/>
            </a:br>
            <a:br>
              <a:rPr lang="en-US" dirty="0"/>
            </a:br>
            <a:br>
              <a:rPr lang="en-US" dirty="0"/>
            </a:br>
            <a:br>
              <a:rPr lang="en-US" dirty="0"/>
            </a:br>
            <a:r>
              <a:rPr lang="en-US" dirty="0" err="1"/>
              <a:t>Contoh</a:t>
            </a:r>
            <a:r>
              <a:rPr lang="en-US" sz="2400" dirty="0"/>
              <a:t> : </a:t>
            </a:r>
            <a:br>
              <a:rPr lang="en-US" sz="2400" dirty="0"/>
            </a:br>
            <a:br>
              <a:rPr lang="en-US" sz="2400" dirty="0"/>
            </a:br>
            <a:r>
              <a:rPr lang="en-US" sz="2400" b="0" dirty="0" err="1">
                <a:solidFill>
                  <a:schemeClr val="tx1"/>
                </a:solidFill>
              </a:rPr>
              <a:t>Penduduk</a:t>
            </a:r>
            <a:r>
              <a:rPr lang="en-US" sz="2400" b="0" dirty="0">
                <a:solidFill>
                  <a:schemeClr val="tx1"/>
                </a:solidFill>
              </a:rPr>
              <a:t> wilayah X pada </a:t>
            </a:r>
            <a:r>
              <a:rPr lang="en-US" sz="2400" b="0" dirty="0" err="1">
                <a:solidFill>
                  <a:schemeClr val="tx1"/>
                </a:solidFill>
              </a:rPr>
              <a:t>tahun</a:t>
            </a:r>
            <a:r>
              <a:rPr lang="en-US" sz="2400" b="0" dirty="0">
                <a:solidFill>
                  <a:schemeClr val="tx1"/>
                </a:solidFill>
              </a:rPr>
              <a:t> 2021 </a:t>
            </a:r>
            <a:r>
              <a:rPr lang="en-US" sz="2400" b="0" dirty="0" err="1">
                <a:solidFill>
                  <a:schemeClr val="tx1"/>
                </a:solidFill>
              </a:rPr>
              <a:t>berpenduduk</a:t>
            </a:r>
            <a:r>
              <a:rPr lang="en-US" sz="2400" b="0" dirty="0">
                <a:solidFill>
                  <a:schemeClr val="tx1"/>
                </a:solidFill>
              </a:rPr>
              <a:t> 7.200 </a:t>
            </a:r>
            <a:r>
              <a:rPr lang="en-US" sz="2400" b="0" dirty="0" err="1">
                <a:solidFill>
                  <a:schemeClr val="tx1"/>
                </a:solidFill>
              </a:rPr>
              <a:t>jiwa</a:t>
            </a:r>
            <a:r>
              <a:rPr lang="en-US" sz="2400" b="0" dirty="0">
                <a:solidFill>
                  <a:schemeClr val="tx1"/>
                </a:solidFill>
              </a:rPr>
              <a:t>. </a:t>
            </a:r>
            <a:r>
              <a:rPr lang="en-US" sz="2400" b="0" dirty="0" err="1">
                <a:solidFill>
                  <a:schemeClr val="tx1"/>
                </a:solidFill>
              </a:rPr>
              <a:t>Angka</a:t>
            </a:r>
            <a:r>
              <a:rPr lang="en-US" sz="2400" b="0" dirty="0">
                <a:solidFill>
                  <a:schemeClr val="tx1"/>
                </a:solidFill>
              </a:rPr>
              <a:t> </a:t>
            </a:r>
            <a:r>
              <a:rPr lang="en-US" sz="2400" b="0" dirty="0" err="1">
                <a:solidFill>
                  <a:schemeClr val="tx1"/>
                </a:solidFill>
              </a:rPr>
              <a:t>kelahiran</a:t>
            </a:r>
            <a:r>
              <a:rPr lang="en-US" sz="2400" b="0" dirty="0">
                <a:solidFill>
                  <a:schemeClr val="tx1"/>
                </a:solidFill>
              </a:rPr>
              <a:t> 20 </a:t>
            </a:r>
            <a:r>
              <a:rPr lang="en-US" sz="2400" b="0" dirty="0" err="1">
                <a:solidFill>
                  <a:schemeClr val="tx1"/>
                </a:solidFill>
              </a:rPr>
              <a:t>jiwa</a:t>
            </a:r>
            <a:r>
              <a:rPr lang="en-US" sz="2400" b="0" dirty="0">
                <a:solidFill>
                  <a:schemeClr val="tx1"/>
                </a:solidFill>
              </a:rPr>
              <a:t> per </a:t>
            </a:r>
            <a:r>
              <a:rPr lang="en-US" sz="2400" b="0" dirty="0" err="1">
                <a:solidFill>
                  <a:schemeClr val="tx1"/>
                </a:solidFill>
              </a:rPr>
              <a:t>penduduk</a:t>
            </a:r>
            <a:r>
              <a:rPr lang="en-US" sz="2400" b="0" dirty="0">
                <a:solidFill>
                  <a:schemeClr val="tx1"/>
                </a:solidFill>
              </a:rPr>
              <a:t> </a:t>
            </a:r>
            <a:r>
              <a:rPr lang="en-US" sz="2400" b="0" dirty="0" err="1">
                <a:solidFill>
                  <a:schemeClr val="tx1"/>
                </a:solidFill>
              </a:rPr>
              <a:t>dan</a:t>
            </a:r>
            <a:r>
              <a:rPr lang="en-US" sz="2400" b="0" dirty="0">
                <a:solidFill>
                  <a:schemeClr val="tx1"/>
                </a:solidFill>
              </a:rPr>
              <a:t> </a:t>
            </a:r>
            <a:r>
              <a:rPr lang="en-US" sz="2400" b="0" dirty="0" err="1">
                <a:solidFill>
                  <a:schemeClr val="tx1"/>
                </a:solidFill>
              </a:rPr>
              <a:t>angka</a:t>
            </a:r>
            <a:r>
              <a:rPr lang="en-US" sz="2400" b="0" dirty="0">
                <a:solidFill>
                  <a:schemeClr val="tx1"/>
                </a:solidFill>
              </a:rPr>
              <a:t> </a:t>
            </a:r>
            <a:r>
              <a:rPr lang="en-US" sz="2400" b="0" dirty="0" err="1">
                <a:solidFill>
                  <a:schemeClr val="tx1"/>
                </a:solidFill>
              </a:rPr>
              <a:t>kematian</a:t>
            </a:r>
            <a:r>
              <a:rPr lang="en-US" sz="2400" b="0" dirty="0">
                <a:solidFill>
                  <a:schemeClr val="tx1"/>
                </a:solidFill>
              </a:rPr>
              <a:t> 10 </a:t>
            </a:r>
            <a:r>
              <a:rPr lang="en-US" sz="2400" b="0" dirty="0" err="1">
                <a:solidFill>
                  <a:schemeClr val="tx1"/>
                </a:solidFill>
              </a:rPr>
              <a:t>jiwa</a:t>
            </a:r>
            <a:r>
              <a:rPr lang="en-US" sz="2400" b="0" dirty="0">
                <a:solidFill>
                  <a:schemeClr val="tx1"/>
                </a:solidFill>
              </a:rPr>
              <a:t> per </a:t>
            </a:r>
            <a:r>
              <a:rPr lang="en-US" sz="2400" b="0" dirty="0" err="1">
                <a:solidFill>
                  <a:schemeClr val="tx1"/>
                </a:solidFill>
              </a:rPr>
              <a:t>penduduk</a:t>
            </a:r>
            <a:r>
              <a:rPr lang="en-US" sz="2400" b="0" dirty="0">
                <a:solidFill>
                  <a:schemeClr val="tx1"/>
                </a:solidFill>
              </a:rPr>
              <a:t>. </a:t>
            </a:r>
            <a:r>
              <a:rPr lang="en-US" sz="2400" b="0" dirty="0" err="1">
                <a:solidFill>
                  <a:schemeClr val="tx1"/>
                </a:solidFill>
              </a:rPr>
              <a:t>Selama</a:t>
            </a:r>
            <a:r>
              <a:rPr lang="en-US" sz="2400" b="0" dirty="0">
                <a:solidFill>
                  <a:schemeClr val="tx1"/>
                </a:solidFill>
              </a:rPr>
              <a:t> </a:t>
            </a:r>
            <a:r>
              <a:rPr lang="en-US" sz="2400" b="0" dirty="0" err="1">
                <a:solidFill>
                  <a:schemeClr val="tx1"/>
                </a:solidFill>
              </a:rPr>
              <a:t>tahun</a:t>
            </a:r>
            <a:r>
              <a:rPr lang="en-US" sz="2400" b="0" dirty="0">
                <a:solidFill>
                  <a:schemeClr val="tx1"/>
                </a:solidFill>
              </a:rPr>
              <a:t> </a:t>
            </a:r>
            <a:r>
              <a:rPr lang="en-US" sz="2400" b="0" dirty="0" err="1">
                <a:solidFill>
                  <a:schemeClr val="tx1"/>
                </a:solidFill>
              </a:rPr>
              <a:t>telah</a:t>
            </a:r>
            <a:r>
              <a:rPr lang="en-US" sz="2400" b="0" dirty="0">
                <a:solidFill>
                  <a:schemeClr val="tx1"/>
                </a:solidFill>
              </a:rPr>
              <a:t> </a:t>
            </a:r>
            <a:r>
              <a:rPr lang="en-US" sz="2400" b="0" dirty="0" err="1">
                <a:solidFill>
                  <a:schemeClr val="tx1"/>
                </a:solidFill>
              </a:rPr>
              <a:t>terjadi</a:t>
            </a:r>
            <a:r>
              <a:rPr lang="en-US" sz="2400" b="0" dirty="0">
                <a:solidFill>
                  <a:schemeClr val="tx1"/>
                </a:solidFill>
              </a:rPr>
              <a:t> </a:t>
            </a:r>
            <a:r>
              <a:rPr lang="en-US" sz="2400" b="0" dirty="0" err="1">
                <a:solidFill>
                  <a:schemeClr val="tx1"/>
                </a:solidFill>
              </a:rPr>
              <a:t>perpindahan</a:t>
            </a:r>
            <a:r>
              <a:rPr lang="en-US" sz="2400" b="0" dirty="0">
                <a:solidFill>
                  <a:schemeClr val="tx1"/>
                </a:solidFill>
              </a:rPr>
              <a:t> </a:t>
            </a:r>
            <a:r>
              <a:rPr lang="en-US" sz="2400" b="0" dirty="0" err="1">
                <a:solidFill>
                  <a:schemeClr val="tx1"/>
                </a:solidFill>
              </a:rPr>
              <a:t>penduduk</a:t>
            </a:r>
            <a:r>
              <a:rPr lang="en-US" sz="2400" b="0" dirty="0">
                <a:solidFill>
                  <a:schemeClr val="tx1"/>
                </a:solidFill>
              </a:rPr>
              <a:t>, </a:t>
            </a:r>
            <a:r>
              <a:rPr lang="en-US" sz="2400" b="0" dirty="0" err="1">
                <a:solidFill>
                  <a:schemeClr val="tx1"/>
                </a:solidFill>
              </a:rPr>
              <a:t>yaitu</a:t>
            </a:r>
            <a:r>
              <a:rPr lang="en-US" sz="2400" b="0" dirty="0">
                <a:solidFill>
                  <a:schemeClr val="tx1"/>
                </a:solidFill>
              </a:rPr>
              <a:t> 86 </a:t>
            </a:r>
            <a:r>
              <a:rPr lang="en-US" sz="2400" b="0" dirty="0" err="1">
                <a:solidFill>
                  <a:schemeClr val="tx1"/>
                </a:solidFill>
              </a:rPr>
              <a:t>jiwa</a:t>
            </a:r>
            <a:r>
              <a:rPr lang="en-US" sz="2400" b="0" dirty="0">
                <a:solidFill>
                  <a:schemeClr val="tx1"/>
                </a:solidFill>
              </a:rPr>
              <a:t> </a:t>
            </a:r>
            <a:r>
              <a:rPr lang="en-US" sz="2400" b="0" dirty="0" err="1">
                <a:solidFill>
                  <a:schemeClr val="tx1"/>
                </a:solidFill>
              </a:rPr>
              <a:t>keluar</a:t>
            </a:r>
            <a:r>
              <a:rPr lang="en-US" sz="2400" b="0" dirty="0">
                <a:solidFill>
                  <a:schemeClr val="tx1"/>
                </a:solidFill>
              </a:rPr>
              <a:t> </a:t>
            </a:r>
            <a:r>
              <a:rPr lang="en-US" sz="2400" b="0" dirty="0" err="1">
                <a:solidFill>
                  <a:schemeClr val="tx1"/>
                </a:solidFill>
              </a:rPr>
              <a:t>dan</a:t>
            </a:r>
            <a:r>
              <a:rPr lang="en-US" sz="2400" b="0" dirty="0">
                <a:solidFill>
                  <a:schemeClr val="tx1"/>
                </a:solidFill>
              </a:rPr>
              <a:t> 108 </a:t>
            </a:r>
            <a:r>
              <a:rPr lang="en-US" sz="2400" b="0" dirty="0" err="1">
                <a:solidFill>
                  <a:schemeClr val="tx1"/>
                </a:solidFill>
              </a:rPr>
              <a:t>masuk</a:t>
            </a:r>
            <a:r>
              <a:rPr lang="en-US" sz="2400" b="0" dirty="0">
                <a:solidFill>
                  <a:schemeClr val="tx1"/>
                </a:solidFill>
              </a:rPr>
              <a:t> </a:t>
            </a:r>
            <a:r>
              <a:rPr lang="en-US" sz="2400" b="0" dirty="0" err="1">
                <a:solidFill>
                  <a:schemeClr val="tx1"/>
                </a:solidFill>
              </a:rPr>
              <a:t>wilayah</a:t>
            </a:r>
            <a:r>
              <a:rPr lang="en-US" sz="2400" b="0" dirty="0">
                <a:solidFill>
                  <a:schemeClr val="tx1"/>
                </a:solidFill>
              </a:rPr>
              <a:t> X. </a:t>
            </a:r>
            <a:r>
              <a:rPr lang="en-US" sz="2400" b="0" dirty="0" err="1">
                <a:solidFill>
                  <a:schemeClr val="tx1"/>
                </a:solidFill>
              </a:rPr>
              <a:t>Berapakah</a:t>
            </a:r>
            <a:r>
              <a:rPr lang="en-US" sz="2400" b="0" dirty="0">
                <a:solidFill>
                  <a:schemeClr val="tx1"/>
                </a:solidFill>
              </a:rPr>
              <a:t> </a:t>
            </a:r>
            <a:r>
              <a:rPr lang="en-US" sz="2400" b="0" dirty="0" err="1">
                <a:solidFill>
                  <a:schemeClr val="tx1"/>
                </a:solidFill>
              </a:rPr>
              <a:t>pertumbuhan</a:t>
            </a:r>
            <a:r>
              <a:rPr lang="en-US" sz="2400" b="0" dirty="0">
                <a:solidFill>
                  <a:schemeClr val="tx1"/>
                </a:solidFill>
              </a:rPr>
              <a:t> </a:t>
            </a:r>
            <a:r>
              <a:rPr lang="en-US" sz="2400" b="0" dirty="0" err="1">
                <a:solidFill>
                  <a:schemeClr val="tx1"/>
                </a:solidFill>
              </a:rPr>
              <a:t>penduduk</a:t>
            </a:r>
            <a:r>
              <a:rPr lang="en-US" sz="2400" b="0" dirty="0">
                <a:solidFill>
                  <a:schemeClr val="tx1"/>
                </a:solidFill>
              </a:rPr>
              <a:t> total </a:t>
            </a:r>
            <a:r>
              <a:rPr lang="en-US" sz="2400" b="0" dirty="0" err="1">
                <a:solidFill>
                  <a:schemeClr val="tx1"/>
                </a:solidFill>
              </a:rPr>
              <a:t>pada</a:t>
            </a:r>
            <a:r>
              <a:rPr lang="en-US" sz="2400" b="0" dirty="0">
                <a:solidFill>
                  <a:schemeClr val="tx1"/>
                </a:solidFill>
              </a:rPr>
              <a:t> </a:t>
            </a:r>
            <a:r>
              <a:rPr lang="en-US" sz="2400" b="0" dirty="0" err="1">
                <a:solidFill>
                  <a:schemeClr val="tx1"/>
                </a:solidFill>
              </a:rPr>
              <a:t>tahun</a:t>
            </a:r>
            <a:r>
              <a:rPr lang="en-US" sz="2400" b="0" dirty="0">
                <a:solidFill>
                  <a:schemeClr val="tx1"/>
                </a:solidFill>
              </a:rPr>
              <a:t> 2021?</a:t>
            </a:r>
            <a:endParaRPr lang="en-US" sz="2400"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34</a:t>
            </a:fld>
            <a:endParaRPr lang="uk-UA"/>
          </a:p>
        </p:txBody>
      </p:sp>
      <p:sp>
        <p:nvSpPr>
          <p:cNvPr id="4" name="Rectangle 3"/>
          <p:cNvSpPr/>
          <p:nvPr/>
        </p:nvSpPr>
        <p:spPr>
          <a:xfrm>
            <a:off x="2779861" y="65211"/>
            <a:ext cx="2978701" cy="461665"/>
          </a:xfrm>
          <a:prstGeom prst="rect">
            <a:avLst/>
          </a:prstGeom>
        </p:spPr>
        <p:txBody>
          <a:bodyPr wrap="none">
            <a:spAutoFit/>
          </a:bodyPr>
          <a:lstStyle/>
          <a:p>
            <a:r>
              <a:rPr lang="mr-IN" sz="2400" b="1" dirty="0" err="1">
                <a:solidFill>
                  <a:srgbClr val="444444"/>
                </a:solidFill>
                <a:latin typeface="Open Sans" charset="0"/>
              </a:rPr>
              <a:t>Pt</a:t>
            </a:r>
            <a:r>
              <a:rPr lang="mr-IN" sz="2400" b="1" dirty="0">
                <a:solidFill>
                  <a:srgbClr val="444444"/>
                </a:solidFill>
                <a:latin typeface="Open Sans" charset="0"/>
              </a:rPr>
              <a:t> = (L – M) + (I – </a:t>
            </a:r>
            <a:r>
              <a:rPr lang="mr-IN" sz="2400" b="1" dirty="0" err="1">
                <a:solidFill>
                  <a:srgbClr val="444444"/>
                </a:solidFill>
                <a:latin typeface="Open Sans" charset="0"/>
              </a:rPr>
              <a:t>E</a:t>
            </a:r>
            <a:r>
              <a:rPr lang="mr-IN" sz="2400" b="1" dirty="0">
                <a:solidFill>
                  <a:srgbClr val="444444"/>
                </a:solidFill>
                <a:latin typeface="Open Sans" charset="0"/>
              </a:rPr>
              <a:t>)</a:t>
            </a:r>
            <a:endParaRPr lang="en-US" sz="2400" b="1" dirty="0"/>
          </a:p>
        </p:txBody>
      </p:sp>
    </p:spTree>
    <p:extLst>
      <p:ext uri="{BB962C8B-B14F-4D97-AF65-F5344CB8AC3E}">
        <p14:creationId xmlns:p14="http://schemas.microsoft.com/office/powerpoint/2010/main" val="169990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35</a:t>
            </a:fld>
            <a:endParaRPr lang="uk-U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6"/>
            <a:ext cx="6257365" cy="3457750"/>
          </a:xfrm>
          <a:prstGeom prst="rect">
            <a:avLst/>
          </a:prstGeom>
        </p:spPr>
      </p:pic>
      <p:sp>
        <p:nvSpPr>
          <p:cNvPr id="5" name="Rectangle 4"/>
          <p:cNvSpPr/>
          <p:nvPr/>
        </p:nvSpPr>
        <p:spPr>
          <a:xfrm>
            <a:off x="1518459" y="3704154"/>
            <a:ext cx="4685898" cy="646331"/>
          </a:xfrm>
          <a:prstGeom prst="rect">
            <a:avLst/>
          </a:prstGeom>
        </p:spPr>
        <p:txBody>
          <a:bodyPr wrap="none">
            <a:spAutoFit/>
          </a:bodyPr>
          <a:lstStyle/>
          <a:p>
            <a:pPr algn="ctr"/>
            <a:r>
              <a:rPr lang="en-US" sz="1800" b="1" dirty="0" err="1"/>
              <a:t>Pertumbuhan</a:t>
            </a:r>
            <a:r>
              <a:rPr lang="en-US" sz="1800" b="1" dirty="0"/>
              <a:t> </a:t>
            </a:r>
            <a:r>
              <a:rPr lang="en-US" sz="1800" b="1" dirty="0" err="1"/>
              <a:t>Penduduk</a:t>
            </a:r>
            <a:r>
              <a:rPr lang="en-US" sz="1800" b="1" dirty="0"/>
              <a:t> Total Wilayah X </a:t>
            </a:r>
          </a:p>
          <a:p>
            <a:pPr algn="ctr"/>
            <a:r>
              <a:rPr lang="en-US" sz="1800" b="1" dirty="0" err="1"/>
              <a:t>pada</a:t>
            </a:r>
            <a:r>
              <a:rPr lang="en-US" sz="1800" b="1" dirty="0"/>
              <a:t> </a:t>
            </a:r>
            <a:r>
              <a:rPr lang="en-US" sz="1800" b="1" dirty="0" err="1"/>
              <a:t>tahun</a:t>
            </a:r>
            <a:r>
              <a:rPr lang="en-US" sz="1800" b="1" dirty="0"/>
              <a:t> 2021 </a:t>
            </a:r>
            <a:r>
              <a:rPr lang="en-US" sz="1800" b="1" dirty="0" err="1"/>
              <a:t>adalah</a:t>
            </a:r>
            <a:r>
              <a:rPr lang="en-US" sz="1800" b="1" dirty="0"/>
              <a:t> 13 </a:t>
            </a:r>
            <a:r>
              <a:rPr lang="en-US" sz="1800" b="1" dirty="0" err="1"/>
              <a:t>Jiwa</a:t>
            </a:r>
            <a:endParaRPr lang="en-US" sz="1800" b="1" dirty="0"/>
          </a:p>
        </p:txBody>
      </p:sp>
    </p:spTree>
    <p:extLst>
      <p:ext uri="{BB962C8B-B14F-4D97-AF65-F5344CB8AC3E}">
        <p14:creationId xmlns:p14="http://schemas.microsoft.com/office/powerpoint/2010/main" val="164145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5"/>
        <p:cNvGrpSpPr/>
        <p:nvPr/>
      </p:nvGrpSpPr>
      <p:grpSpPr>
        <a:xfrm>
          <a:off x="0" y="0"/>
          <a:ext cx="0" cy="0"/>
          <a:chOff x="0" y="0"/>
          <a:chExt cx="0" cy="0"/>
        </a:xfrm>
      </p:grpSpPr>
      <p:sp>
        <p:nvSpPr>
          <p:cNvPr id="316" name="Google Shape;316;p33"/>
          <p:cNvSpPr txBox="1">
            <a:spLocks noGrp="1"/>
          </p:cNvSpPr>
          <p:nvPr>
            <p:ph type="body" idx="4294967295"/>
          </p:nvPr>
        </p:nvSpPr>
        <p:spPr>
          <a:xfrm>
            <a:off x="1186345" y="935934"/>
            <a:ext cx="6254750" cy="2060575"/>
          </a:xfrm>
          <a:prstGeom prst="rect">
            <a:avLst/>
          </a:prstGeom>
        </p:spPr>
        <p:txBody>
          <a:bodyPr spcFirstLastPara="1" wrap="square" lIns="0" tIns="0" rIns="0" bIns="0" anchor="t" anchorCtr="0">
            <a:noAutofit/>
          </a:bodyPr>
          <a:lstStyle/>
          <a:p>
            <a:pPr marL="0" lvl="0" indent="0" algn="just">
              <a:buNone/>
            </a:pPr>
            <a:r>
              <a:rPr lang="en-US" sz="1800" dirty="0" err="1">
                <a:solidFill>
                  <a:schemeClr val="bg1"/>
                </a:solidFill>
              </a:rPr>
              <a:t>Dalam</a:t>
            </a:r>
            <a:r>
              <a:rPr lang="en-US" sz="1800" dirty="0">
                <a:solidFill>
                  <a:schemeClr val="bg1"/>
                </a:solidFill>
              </a:rPr>
              <a:t> </a:t>
            </a:r>
            <a:r>
              <a:rPr lang="en-US" sz="1800" dirty="0" err="1">
                <a:solidFill>
                  <a:schemeClr val="bg1"/>
                </a:solidFill>
              </a:rPr>
              <a:t>perencanaan</a:t>
            </a:r>
            <a:r>
              <a:rPr lang="en-US" sz="1800" dirty="0">
                <a:solidFill>
                  <a:schemeClr val="bg1"/>
                </a:solidFill>
              </a:rPr>
              <a:t> </a:t>
            </a:r>
            <a:r>
              <a:rPr lang="en-US" sz="1800" dirty="0" err="1">
                <a:solidFill>
                  <a:schemeClr val="bg1"/>
                </a:solidFill>
              </a:rPr>
              <a:t>pembangunan</a:t>
            </a:r>
            <a:r>
              <a:rPr lang="en-US" sz="1800" dirty="0">
                <a:solidFill>
                  <a:schemeClr val="bg1"/>
                </a:solidFill>
              </a:rPr>
              <a:t> yang </a:t>
            </a:r>
            <a:r>
              <a:rPr lang="en-US" sz="1800" dirty="0" err="1">
                <a:solidFill>
                  <a:schemeClr val="bg1"/>
                </a:solidFill>
              </a:rPr>
              <a:t>berhubungan</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kesejahteraan</a:t>
            </a:r>
            <a:r>
              <a:rPr lang="en-US" sz="1800" dirty="0">
                <a:solidFill>
                  <a:schemeClr val="bg1"/>
                </a:solidFill>
              </a:rPr>
              <a:t> </a:t>
            </a:r>
            <a:r>
              <a:rPr lang="en-US" sz="1800" dirty="0" err="1">
                <a:solidFill>
                  <a:schemeClr val="bg1"/>
                </a:solidFill>
              </a:rPr>
              <a:t>rakyat</a:t>
            </a:r>
            <a:r>
              <a:rPr lang="en-US" sz="1800" dirty="0">
                <a:solidFill>
                  <a:schemeClr val="bg1"/>
                </a:solidFill>
              </a:rPr>
              <a:t> </a:t>
            </a:r>
            <a:r>
              <a:rPr lang="en-US" sz="1800" dirty="0" err="1">
                <a:solidFill>
                  <a:schemeClr val="bg1"/>
                </a:solidFill>
              </a:rPr>
              <a:t>sering</a:t>
            </a:r>
            <a:r>
              <a:rPr lang="en-US" sz="1800" dirty="0">
                <a:solidFill>
                  <a:schemeClr val="bg1"/>
                </a:solidFill>
              </a:rPr>
              <a:t> </a:t>
            </a:r>
            <a:r>
              <a:rPr lang="en-US" sz="1800" dirty="0" err="1">
                <a:solidFill>
                  <a:schemeClr val="bg1"/>
                </a:solidFill>
              </a:rPr>
              <a:t>dibutuhkan</a:t>
            </a:r>
            <a:r>
              <a:rPr lang="en-US" sz="1800" dirty="0">
                <a:solidFill>
                  <a:schemeClr val="bg1"/>
                </a:solidFill>
              </a:rPr>
              <a:t> data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waktu</a:t>
            </a:r>
            <a:r>
              <a:rPr lang="en-US" sz="1800" dirty="0">
                <a:solidFill>
                  <a:schemeClr val="bg1"/>
                </a:solidFill>
              </a:rPr>
              <a:t> </a:t>
            </a:r>
            <a:r>
              <a:rPr lang="en-US" sz="1800" dirty="0" err="1">
                <a:solidFill>
                  <a:schemeClr val="bg1"/>
                </a:solidFill>
              </a:rPr>
              <a:t>mendatang</a:t>
            </a:r>
            <a:r>
              <a:rPr lang="en-US" sz="1800" dirty="0">
                <a:solidFill>
                  <a:schemeClr val="bg1"/>
                </a:solidFill>
              </a:rPr>
              <a:t>. </a:t>
            </a:r>
            <a:r>
              <a:rPr lang="en-US" sz="1800" dirty="0" err="1">
                <a:solidFill>
                  <a:schemeClr val="bg1"/>
                </a:solidFill>
              </a:rPr>
              <a:t>Untuk</a:t>
            </a:r>
            <a:r>
              <a:rPr lang="en-US" sz="1800" dirty="0">
                <a:solidFill>
                  <a:schemeClr val="bg1"/>
                </a:solidFill>
              </a:rPr>
              <a:t> </a:t>
            </a:r>
            <a:r>
              <a:rPr lang="en-US" sz="1800" dirty="0" err="1">
                <a:solidFill>
                  <a:schemeClr val="bg1"/>
                </a:solidFill>
              </a:rPr>
              <a:t>mengetahui</a:t>
            </a:r>
            <a:r>
              <a:rPr lang="en-US" sz="1800" dirty="0">
                <a:solidFill>
                  <a:schemeClr val="bg1"/>
                </a:solidFill>
              </a:rPr>
              <a:t>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suatu</a:t>
            </a:r>
            <a:r>
              <a:rPr lang="en-US" sz="1800" dirty="0">
                <a:solidFill>
                  <a:schemeClr val="bg1"/>
                </a:solidFill>
              </a:rPr>
              <a:t> </a:t>
            </a:r>
            <a:r>
              <a:rPr lang="en-US" sz="1800" dirty="0" err="1">
                <a:solidFill>
                  <a:schemeClr val="bg1"/>
                </a:solidFill>
              </a:rPr>
              <a:t>wilayah</a:t>
            </a:r>
            <a:r>
              <a:rPr lang="en-US" sz="1800" dirty="0">
                <a:solidFill>
                  <a:schemeClr val="bg1"/>
                </a:solidFill>
              </a:rPr>
              <a:t> </a:t>
            </a:r>
            <a:r>
              <a:rPr lang="en-US" sz="1800" dirty="0" err="1">
                <a:solidFill>
                  <a:schemeClr val="bg1"/>
                </a:solidFill>
              </a:rPr>
              <a:t>pada</a:t>
            </a:r>
            <a:r>
              <a:rPr lang="en-US" sz="1800" dirty="0">
                <a:solidFill>
                  <a:schemeClr val="bg1"/>
                </a:solidFill>
              </a:rPr>
              <a:t> </a:t>
            </a:r>
            <a:r>
              <a:rPr lang="en-US" sz="1800" dirty="0" err="1">
                <a:solidFill>
                  <a:schemeClr val="bg1"/>
                </a:solidFill>
              </a:rPr>
              <a:t>waktu</a:t>
            </a:r>
            <a:r>
              <a:rPr lang="en-US" sz="1800" dirty="0">
                <a:solidFill>
                  <a:schemeClr val="bg1"/>
                </a:solidFill>
              </a:rPr>
              <a:t> </a:t>
            </a:r>
            <a:r>
              <a:rPr lang="en-US" sz="1800" dirty="0" err="1">
                <a:solidFill>
                  <a:schemeClr val="bg1"/>
                </a:solidFill>
              </a:rPr>
              <a:t>mendatang</a:t>
            </a:r>
            <a:r>
              <a:rPr lang="en-US" sz="1800" dirty="0">
                <a:solidFill>
                  <a:schemeClr val="bg1"/>
                </a:solidFill>
              </a:rPr>
              <a:t> </a:t>
            </a:r>
            <a:r>
              <a:rPr lang="en-US" sz="1800" dirty="0" err="1">
                <a:solidFill>
                  <a:schemeClr val="bg1"/>
                </a:solidFill>
              </a:rPr>
              <a:t>dapat</a:t>
            </a:r>
            <a:r>
              <a:rPr lang="en-US" sz="1800" dirty="0">
                <a:solidFill>
                  <a:schemeClr val="bg1"/>
                </a:solidFill>
              </a:rPr>
              <a:t> </a:t>
            </a:r>
            <a:r>
              <a:rPr lang="en-US" sz="1800" dirty="0" err="1">
                <a:solidFill>
                  <a:schemeClr val="bg1"/>
                </a:solidFill>
              </a:rPr>
              <a:t>diperoleh</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menggunakan</a:t>
            </a:r>
            <a:r>
              <a:rPr lang="en-US" sz="1800" dirty="0">
                <a:solidFill>
                  <a:schemeClr val="bg1"/>
                </a:solidFill>
              </a:rPr>
              <a:t> </a:t>
            </a:r>
            <a:r>
              <a:rPr lang="en-US" sz="1800" dirty="0" err="1">
                <a:solidFill>
                  <a:schemeClr val="bg1"/>
                </a:solidFill>
              </a:rPr>
              <a:t>metode</a:t>
            </a:r>
            <a:r>
              <a:rPr lang="en-US" sz="1800" dirty="0">
                <a:solidFill>
                  <a:schemeClr val="bg1"/>
                </a:solidFill>
              </a:rPr>
              <a:t> </a:t>
            </a:r>
            <a:r>
              <a:rPr lang="en-US" sz="1800" dirty="0" err="1">
                <a:solidFill>
                  <a:schemeClr val="bg1"/>
                </a:solidFill>
              </a:rPr>
              <a:t>matematika</a:t>
            </a:r>
            <a:r>
              <a:rPr lang="en-US" sz="1800" dirty="0">
                <a:solidFill>
                  <a:schemeClr val="bg1"/>
                </a:solidFill>
              </a:rPr>
              <a:t> yang </a:t>
            </a:r>
            <a:r>
              <a:rPr lang="en-US" sz="1800" dirty="0" err="1">
                <a:solidFill>
                  <a:schemeClr val="bg1"/>
                </a:solidFill>
              </a:rPr>
              <a:t>dikenal</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rumus</a:t>
            </a:r>
            <a:r>
              <a:rPr lang="en-US" sz="1800" dirty="0">
                <a:solidFill>
                  <a:schemeClr val="bg1"/>
                </a:solidFill>
              </a:rPr>
              <a:t> </a:t>
            </a:r>
            <a:r>
              <a:rPr lang="en-US" sz="1800" dirty="0" err="1">
                <a:solidFill>
                  <a:schemeClr val="bg1"/>
                </a:solidFill>
              </a:rPr>
              <a:t>proyeksi</a:t>
            </a:r>
            <a:r>
              <a:rPr lang="en-US" sz="1800" dirty="0">
                <a:solidFill>
                  <a:schemeClr val="bg1"/>
                </a:solidFill>
              </a:rPr>
              <a:t>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a:t>
            </a:r>
            <a:endParaRPr sz="18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7"/>
        <p:cNvGrpSpPr/>
        <p:nvPr/>
      </p:nvGrpSpPr>
      <p:grpSpPr>
        <a:xfrm>
          <a:off x="0" y="0"/>
          <a:ext cx="0" cy="0"/>
          <a:chOff x="0" y="0"/>
          <a:chExt cx="0" cy="0"/>
        </a:xfrm>
      </p:grpSpPr>
      <p:sp>
        <p:nvSpPr>
          <p:cNvPr id="335" name="Google Shape;335;p34"/>
          <p:cNvSpPr txBox="1">
            <a:spLocks noGrp="1"/>
          </p:cNvSpPr>
          <p:nvPr>
            <p:ph type="body" idx="4294967295"/>
          </p:nvPr>
        </p:nvSpPr>
        <p:spPr>
          <a:xfrm>
            <a:off x="510209" y="292100"/>
            <a:ext cx="8633791" cy="2559050"/>
          </a:xfrm>
          <a:prstGeom prst="rect">
            <a:avLst/>
          </a:prstGeom>
        </p:spPr>
        <p:txBody>
          <a:bodyPr spcFirstLastPara="1" wrap="square" lIns="0" tIns="0" rIns="0" bIns="0" anchor="t" anchorCtr="0">
            <a:noAutofit/>
          </a:bodyPr>
          <a:lstStyle/>
          <a:p>
            <a:pPr marL="0" lvl="0" indent="0" algn="just">
              <a:buNone/>
            </a:pPr>
            <a:r>
              <a:rPr lang="en-US" b="1" dirty="0" err="1">
                <a:solidFill>
                  <a:srgbClr val="FFC000"/>
                </a:solidFill>
              </a:rPr>
              <a:t>Proyeksi</a:t>
            </a:r>
            <a:r>
              <a:rPr lang="en-US" b="1" dirty="0">
                <a:solidFill>
                  <a:srgbClr val="FFC000"/>
                </a:solidFill>
              </a:rPr>
              <a:t> </a:t>
            </a:r>
            <a:r>
              <a:rPr lang="en-US" b="1" dirty="0" err="1">
                <a:solidFill>
                  <a:srgbClr val="FFC000"/>
                </a:solidFill>
              </a:rPr>
              <a:t>Mobilitas</a:t>
            </a:r>
            <a:endParaRPr lang="en-US" b="1" dirty="0">
              <a:solidFill>
                <a:srgbClr val="FFC000"/>
              </a:solidFill>
            </a:endParaRPr>
          </a:p>
          <a:p>
            <a:pPr marL="0" lvl="0" indent="0" algn="just">
              <a:buNone/>
            </a:pPr>
            <a:r>
              <a:rPr lang="en-US" b="1" dirty="0" err="1">
                <a:solidFill>
                  <a:srgbClr val="FFC000"/>
                </a:solidFill>
              </a:rPr>
              <a:t>Rumus</a:t>
            </a:r>
            <a:r>
              <a:rPr lang="en-US" b="1" dirty="0">
                <a:solidFill>
                  <a:srgbClr val="FFC000"/>
                </a:solidFill>
              </a:rPr>
              <a:t> </a:t>
            </a:r>
            <a:r>
              <a:rPr lang="en-US" b="1" dirty="0" err="1">
                <a:solidFill>
                  <a:srgbClr val="FFC000"/>
                </a:solidFill>
              </a:rPr>
              <a:t>Aritmatika</a:t>
            </a:r>
            <a:endParaRPr lang="en-US" b="1" dirty="0">
              <a:solidFill>
                <a:srgbClr val="FFC000"/>
              </a:solidFill>
            </a:endParaRPr>
          </a:p>
          <a:p>
            <a:pPr marL="0" lvl="0" indent="0" algn="just">
              <a:buNone/>
            </a:pPr>
            <a:endParaRPr lang="en-US" sz="1800" dirty="0">
              <a:solidFill>
                <a:srgbClr val="FFC000"/>
              </a:solidFill>
            </a:endParaRPr>
          </a:p>
          <a:p>
            <a:pPr marL="0" lvl="0" indent="0" algn="just">
              <a:buNone/>
            </a:pPr>
            <a:r>
              <a:rPr lang="en-US" sz="1800" dirty="0" err="1"/>
              <a:t>Perhitungan</a:t>
            </a:r>
            <a:r>
              <a:rPr lang="en-US" sz="1800" dirty="0"/>
              <a:t> </a:t>
            </a:r>
            <a:r>
              <a:rPr lang="en-US" sz="1800" dirty="0" err="1"/>
              <a:t>jumlah</a:t>
            </a:r>
            <a:r>
              <a:rPr lang="en-US" sz="1800" dirty="0"/>
              <a:t> </a:t>
            </a:r>
            <a:r>
              <a:rPr lang="en-US" sz="1800" dirty="0" err="1"/>
              <a:t>penduduk</a:t>
            </a:r>
            <a:r>
              <a:rPr lang="en-US" sz="1800" dirty="0"/>
              <a:t> </a:t>
            </a:r>
            <a:r>
              <a:rPr lang="en-US" sz="1800" dirty="0" err="1"/>
              <a:t>dengan</a:t>
            </a:r>
            <a:r>
              <a:rPr lang="en-US" sz="1800" dirty="0"/>
              <a:t> </a:t>
            </a:r>
            <a:r>
              <a:rPr lang="en-US" sz="1800" dirty="0" err="1"/>
              <a:t>rumus</a:t>
            </a:r>
            <a:r>
              <a:rPr lang="en-US" sz="1800" dirty="0"/>
              <a:t> ini </a:t>
            </a:r>
            <a:r>
              <a:rPr lang="en-US" sz="1800" dirty="0" err="1"/>
              <a:t>menganggap</a:t>
            </a:r>
            <a:r>
              <a:rPr lang="en-US" sz="1800" dirty="0"/>
              <a:t> </a:t>
            </a:r>
            <a:r>
              <a:rPr lang="en-US" sz="1800" dirty="0" err="1"/>
              <a:t>pertumbuhan</a:t>
            </a:r>
            <a:r>
              <a:rPr lang="en-US" sz="1800" dirty="0"/>
              <a:t> </a:t>
            </a:r>
            <a:r>
              <a:rPr lang="en-US" sz="1800" dirty="0" err="1"/>
              <a:t>penduduk</a:t>
            </a:r>
            <a:r>
              <a:rPr lang="en-US" sz="1800" dirty="0"/>
              <a:t> </a:t>
            </a:r>
            <a:r>
              <a:rPr lang="en-US" sz="1800" dirty="0" err="1"/>
              <a:t>setiap</a:t>
            </a:r>
            <a:r>
              <a:rPr lang="en-US" sz="1800" dirty="0"/>
              <a:t> </a:t>
            </a:r>
            <a:r>
              <a:rPr lang="en-US" sz="1800" dirty="0" err="1"/>
              <a:t>tahun</a:t>
            </a:r>
            <a:r>
              <a:rPr lang="en-US" sz="1800" dirty="0"/>
              <a:t> </a:t>
            </a:r>
            <a:r>
              <a:rPr lang="en-US" sz="1800" dirty="0" err="1"/>
              <a:t>adalah</a:t>
            </a:r>
            <a:r>
              <a:rPr lang="en-US" sz="1800" dirty="0"/>
              <a:t> </a:t>
            </a:r>
            <a:r>
              <a:rPr lang="en-US" sz="1800" dirty="0" err="1"/>
              <a:t>sama</a:t>
            </a:r>
            <a:r>
              <a:rPr lang="en-US" sz="1800" dirty="0"/>
              <a:t>.</a:t>
            </a:r>
          </a:p>
          <a:p>
            <a:pPr marL="0" lvl="0" indent="0" algn="just">
              <a:buNone/>
            </a:pPr>
            <a:r>
              <a:rPr lang="en-US" sz="1800" dirty="0" err="1"/>
              <a:t>Pn</a:t>
            </a:r>
            <a:r>
              <a:rPr lang="en-US" sz="1800" dirty="0"/>
              <a:t> = P0 (1 + </a:t>
            </a:r>
            <a:r>
              <a:rPr lang="en-US" sz="1800" dirty="0" err="1"/>
              <a:t>rn</a:t>
            </a:r>
            <a:r>
              <a:rPr lang="en-US" sz="1800" dirty="0"/>
              <a:t>)</a:t>
            </a:r>
          </a:p>
          <a:p>
            <a:pPr marL="0" lvl="0" indent="0" algn="just">
              <a:buNone/>
            </a:pPr>
            <a:r>
              <a:rPr lang="en-US" sz="1800" dirty="0" err="1"/>
              <a:t>Pn</a:t>
            </a:r>
            <a:r>
              <a:rPr lang="en-US" sz="1800" dirty="0"/>
              <a:t> = </a:t>
            </a:r>
            <a:r>
              <a:rPr lang="en-US" sz="1800" dirty="0" err="1"/>
              <a:t>Jumlah</a:t>
            </a:r>
            <a:r>
              <a:rPr lang="en-US" sz="1800" dirty="0"/>
              <a:t> </a:t>
            </a:r>
            <a:r>
              <a:rPr lang="en-US" sz="1800" dirty="0" err="1"/>
              <a:t>penduduk</a:t>
            </a:r>
            <a:r>
              <a:rPr lang="en-US" sz="1800" dirty="0"/>
              <a:t> </a:t>
            </a:r>
            <a:r>
              <a:rPr lang="en-US" sz="1800" dirty="0" err="1"/>
              <a:t>setelah</a:t>
            </a:r>
            <a:r>
              <a:rPr lang="en-US" sz="1800" dirty="0"/>
              <a:t> n </a:t>
            </a:r>
            <a:r>
              <a:rPr lang="en-US" sz="1800" dirty="0" err="1"/>
              <a:t>tahun</a:t>
            </a:r>
            <a:r>
              <a:rPr lang="en-US" sz="1800" dirty="0"/>
              <a:t> </a:t>
            </a:r>
            <a:r>
              <a:rPr lang="en-US" sz="1800" dirty="0" err="1"/>
              <a:t>ke</a:t>
            </a:r>
            <a:r>
              <a:rPr lang="en-US" sz="1800" dirty="0"/>
              <a:t> </a:t>
            </a:r>
            <a:r>
              <a:rPr lang="en-US" sz="1800" dirty="0" err="1"/>
              <a:t>depan</a:t>
            </a:r>
            <a:r>
              <a:rPr lang="en-US" sz="1800" dirty="0"/>
              <a:t>.</a:t>
            </a:r>
          </a:p>
          <a:p>
            <a:pPr marL="0" lvl="0" indent="0" algn="just">
              <a:buNone/>
            </a:pPr>
            <a:r>
              <a:rPr lang="en-US" sz="1800" dirty="0"/>
              <a:t>P0= </a:t>
            </a:r>
            <a:r>
              <a:rPr lang="en-US" sz="1800" dirty="0" err="1"/>
              <a:t>Jumlah</a:t>
            </a:r>
            <a:r>
              <a:rPr lang="en-US" sz="1800" dirty="0"/>
              <a:t> </a:t>
            </a:r>
            <a:r>
              <a:rPr lang="en-US" sz="1800" dirty="0" err="1"/>
              <a:t>penduduk</a:t>
            </a:r>
            <a:r>
              <a:rPr lang="en-US" sz="1800" dirty="0"/>
              <a:t> </a:t>
            </a:r>
            <a:r>
              <a:rPr lang="en-US" sz="1800" dirty="0" err="1"/>
              <a:t>pada</a:t>
            </a:r>
            <a:r>
              <a:rPr lang="en-US" sz="1800" dirty="0"/>
              <a:t> </a:t>
            </a:r>
            <a:r>
              <a:rPr lang="en-US" sz="1800" dirty="0" err="1"/>
              <a:t>tahun</a:t>
            </a:r>
            <a:r>
              <a:rPr lang="en-US" sz="1800" dirty="0"/>
              <a:t> </a:t>
            </a:r>
            <a:r>
              <a:rPr lang="en-US" sz="1800" dirty="0" err="1"/>
              <a:t>awal</a:t>
            </a:r>
            <a:r>
              <a:rPr lang="en-US" sz="1800" dirty="0"/>
              <a:t>.</a:t>
            </a:r>
          </a:p>
          <a:p>
            <a:pPr marL="0" lvl="0" indent="0" algn="just">
              <a:buNone/>
            </a:pPr>
            <a:r>
              <a:rPr lang="en-US" sz="1800" dirty="0"/>
              <a:t>r = </a:t>
            </a:r>
            <a:r>
              <a:rPr lang="en-US" sz="1800" dirty="0" err="1"/>
              <a:t>Angka</a:t>
            </a:r>
            <a:r>
              <a:rPr lang="en-US" sz="1800" dirty="0"/>
              <a:t> </a:t>
            </a:r>
            <a:r>
              <a:rPr lang="en-US" sz="1800" dirty="0" err="1"/>
              <a:t>pertumbuhan</a:t>
            </a:r>
            <a:r>
              <a:rPr lang="en-US" sz="1800" dirty="0"/>
              <a:t> </a:t>
            </a:r>
            <a:r>
              <a:rPr lang="en-US" sz="1800" dirty="0" err="1"/>
              <a:t>penduduk</a:t>
            </a:r>
            <a:r>
              <a:rPr lang="en-US" sz="1800" dirty="0"/>
              <a:t>.</a:t>
            </a:r>
          </a:p>
          <a:p>
            <a:pPr marL="0" lvl="0" indent="0" algn="just">
              <a:buNone/>
            </a:pPr>
            <a:r>
              <a:rPr lang="en-US" sz="1800" dirty="0"/>
              <a:t>n = </a:t>
            </a:r>
            <a:r>
              <a:rPr lang="en-US" sz="1800" dirty="0" err="1"/>
              <a:t>Jangka</a:t>
            </a:r>
            <a:r>
              <a:rPr lang="en-US" sz="1800" dirty="0"/>
              <a:t> </a:t>
            </a:r>
            <a:r>
              <a:rPr lang="en-US" sz="1800" dirty="0" err="1"/>
              <a:t>waktu</a:t>
            </a:r>
            <a:r>
              <a:rPr lang="en-US" sz="1800" dirty="0"/>
              <a:t> </a:t>
            </a:r>
            <a:r>
              <a:rPr lang="en-US" sz="1800" dirty="0" err="1"/>
              <a:t>dalam</a:t>
            </a:r>
            <a:r>
              <a:rPr lang="en-US" sz="1800" dirty="0"/>
              <a:t> </a:t>
            </a:r>
            <a:r>
              <a:rPr lang="en-US" sz="1800" dirty="0" err="1"/>
              <a:t>tahun</a:t>
            </a:r>
            <a:r>
              <a:rPr lang="en-US" sz="1800" dirty="0"/>
              <a:t>.</a:t>
            </a:r>
            <a:endParaRPr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9"/>
        <p:cNvGrpSpPr/>
        <p:nvPr/>
      </p:nvGrpSpPr>
      <p:grpSpPr>
        <a:xfrm>
          <a:off x="0" y="0"/>
          <a:ext cx="0" cy="0"/>
          <a:chOff x="0" y="0"/>
          <a:chExt cx="0" cy="0"/>
        </a:xfrm>
      </p:grpSpPr>
      <p:sp>
        <p:nvSpPr>
          <p:cNvPr id="347" name="Google Shape;347;p35"/>
          <p:cNvSpPr txBox="1">
            <a:spLocks noGrp="1"/>
          </p:cNvSpPr>
          <p:nvPr>
            <p:ph type="body" idx="4294967295"/>
          </p:nvPr>
        </p:nvSpPr>
        <p:spPr>
          <a:xfrm>
            <a:off x="810523" y="920465"/>
            <a:ext cx="6564312" cy="1117600"/>
          </a:xfrm>
          <a:prstGeom prst="rect">
            <a:avLst/>
          </a:prstGeom>
        </p:spPr>
        <p:txBody>
          <a:bodyPr spcFirstLastPara="1" wrap="square" lIns="0" tIns="0" rIns="0" bIns="0" anchor="t" anchorCtr="0">
            <a:noAutofit/>
          </a:bodyPr>
          <a:lstStyle/>
          <a:p>
            <a:pPr marL="0" lvl="0" indent="0" algn="just">
              <a:buNone/>
            </a:pPr>
            <a:r>
              <a:rPr lang="en-US" sz="1800" dirty="0">
                <a:solidFill>
                  <a:schemeClr val="bg1"/>
                </a:solidFill>
              </a:rPr>
              <a:t>Wilayah A </a:t>
            </a:r>
            <a:r>
              <a:rPr lang="en-US" sz="1800" dirty="0" err="1">
                <a:solidFill>
                  <a:schemeClr val="bg1"/>
                </a:solidFill>
              </a:rPr>
              <a:t>berpenduduk</a:t>
            </a:r>
            <a:r>
              <a:rPr lang="en-US" sz="1800" dirty="0">
                <a:solidFill>
                  <a:schemeClr val="bg1"/>
                </a:solidFill>
              </a:rPr>
              <a:t> 50.000 </a:t>
            </a:r>
            <a:r>
              <a:rPr lang="en-US" sz="1800" dirty="0" err="1">
                <a:solidFill>
                  <a:schemeClr val="bg1"/>
                </a:solidFill>
              </a:rPr>
              <a:t>jiwa</a:t>
            </a:r>
            <a:r>
              <a:rPr lang="en-US" sz="1800" dirty="0">
                <a:solidFill>
                  <a:schemeClr val="bg1"/>
                </a:solidFill>
              </a:rPr>
              <a:t> </a:t>
            </a:r>
            <a:r>
              <a:rPr lang="en-US" sz="1800" dirty="0" err="1">
                <a:solidFill>
                  <a:schemeClr val="bg1"/>
                </a:solidFill>
              </a:rPr>
              <a:t>pada</a:t>
            </a:r>
            <a:r>
              <a:rPr lang="en-US" sz="1800" dirty="0">
                <a:solidFill>
                  <a:schemeClr val="bg1"/>
                </a:solidFill>
              </a:rPr>
              <a:t> </a:t>
            </a:r>
            <a:r>
              <a:rPr lang="en-US" sz="1800" dirty="0" err="1">
                <a:solidFill>
                  <a:schemeClr val="bg1"/>
                </a:solidFill>
              </a:rPr>
              <a:t>tahun</a:t>
            </a:r>
            <a:r>
              <a:rPr lang="en-US" sz="1800" dirty="0">
                <a:solidFill>
                  <a:schemeClr val="bg1"/>
                </a:solidFill>
              </a:rPr>
              <a:t> 2021 </a:t>
            </a:r>
            <a:r>
              <a:rPr lang="en-US" sz="1800" dirty="0" err="1">
                <a:solidFill>
                  <a:schemeClr val="bg1"/>
                </a:solidFill>
              </a:rPr>
              <a:t>dan</a:t>
            </a:r>
            <a:r>
              <a:rPr lang="en-US" sz="1800" dirty="0">
                <a:solidFill>
                  <a:schemeClr val="bg1"/>
                </a:solidFill>
              </a:rPr>
              <a:t> </a:t>
            </a:r>
            <a:r>
              <a:rPr lang="en-US" sz="1800" dirty="0" err="1">
                <a:solidFill>
                  <a:schemeClr val="bg1"/>
                </a:solidFill>
              </a:rPr>
              <a:t>pertumbuhan</a:t>
            </a:r>
            <a:r>
              <a:rPr lang="en-US" sz="1800" dirty="0">
                <a:solidFill>
                  <a:schemeClr val="bg1"/>
                </a:solidFill>
              </a:rPr>
              <a:t> </a:t>
            </a:r>
            <a:r>
              <a:rPr lang="en-US" sz="1800" dirty="0" err="1">
                <a:solidFill>
                  <a:schemeClr val="bg1"/>
                </a:solidFill>
              </a:rPr>
              <a:t>penduduknya</a:t>
            </a:r>
            <a:r>
              <a:rPr lang="en-US" sz="1800" dirty="0">
                <a:solidFill>
                  <a:schemeClr val="bg1"/>
                </a:solidFill>
              </a:rPr>
              <a:t> </a:t>
            </a:r>
            <a:r>
              <a:rPr lang="en-US" sz="1800" dirty="0" err="1">
                <a:solidFill>
                  <a:schemeClr val="bg1"/>
                </a:solidFill>
              </a:rPr>
              <a:t>adalah</a:t>
            </a:r>
            <a:r>
              <a:rPr lang="en-US" sz="1800" dirty="0">
                <a:solidFill>
                  <a:schemeClr val="bg1"/>
                </a:solidFill>
              </a:rPr>
              <a:t> 2% per </a:t>
            </a:r>
            <a:r>
              <a:rPr lang="en-US" sz="1800" dirty="0" err="1">
                <a:solidFill>
                  <a:schemeClr val="bg1"/>
                </a:solidFill>
              </a:rPr>
              <a:t>tahun</a:t>
            </a:r>
            <a:r>
              <a:rPr lang="en-US" sz="1800" dirty="0">
                <a:solidFill>
                  <a:schemeClr val="bg1"/>
                </a:solidFill>
              </a:rPr>
              <a:t>. </a:t>
            </a:r>
            <a:r>
              <a:rPr lang="en-US" sz="1800" dirty="0" err="1">
                <a:solidFill>
                  <a:schemeClr val="bg1"/>
                </a:solidFill>
              </a:rPr>
              <a:t>Berapakah</a:t>
            </a:r>
            <a:r>
              <a:rPr lang="en-US" sz="1800" dirty="0">
                <a:solidFill>
                  <a:schemeClr val="bg1"/>
                </a:solidFill>
              </a:rPr>
              <a:t>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wilayah</a:t>
            </a:r>
            <a:r>
              <a:rPr lang="en-US" sz="1800" dirty="0">
                <a:solidFill>
                  <a:schemeClr val="bg1"/>
                </a:solidFill>
              </a:rPr>
              <a:t> A </a:t>
            </a:r>
            <a:r>
              <a:rPr lang="en-US" sz="1800" dirty="0" err="1">
                <a:solidFill>
                  <a:schemeClr val="bg1"/>
                </a:solidFill>
              </a:rPr>
              <a:t>setelah</a:t>
            </a:r>
            <a:r>
              <a:rPr lang="en-US" sz="1800" dirty="0">
                <a:solidFill>
                  <a:schemeClr val="bg1"/>
                </a:solidFill>
              </a:rPr>
              <a:t> 5 </a:t>
            </a:r>
            <a:r>
              <a:rPr lang="en-US" sz="1800" dirty="0" err="1">
                <a:solidFill>
                  <a:schemeClr val="bg1"/>
                </a:solidFill>
              </a:rPr>
              <a:t>tahun</a:t>
            </a:r>
            <a:r>
              <a:rPr lang="en-US" sz="1800" dirty="0">
                <a:solidFill>
                  <a:schemeClr val="bg1"/>
                </a:solidFill>
              </a:rPr>
              <a:t> </a:t>
            </a:r>
            <a:r>
              <a:rPr lang="en-US" sz="1800" dirty="0" err="1">
                <a:solidFill>
                  <a:schemeClr val="bg1"/>
                </a:solidFill>
              </a:rPr>
              <a:t>kemudian</a:t>
            </a:r>
            <a:r>
              <a:rPr lang="en-US" sz="1800" dirty="0">
                <a:solidFill>
                  <a:schemeClr val="bg1"/>
                </a:solidFill>
              </a:rPr>
              <a:t>?</a:t>
            </a:r>
            <a:endParaRPr sz="1800" dirty="0">
              <a:solidFill>
                <a:schemeClr val="bg1"/>
              </a:solidFill>
            </a:endParaRPr>
          </a:p>
        </p:txBody>
      </p:sp>
      <p:sp>
        <p:nvSpPr>
          <p:cNvPr id="2" name="Rectangle 1"/>
          <p:cNvSpPr/>
          <p:nvPr/>
        </p:nvSpPr>
        <p:spPr>
          <a:xfrm>
            <a:off x="1971105" y="391402"/>
            <a:ext cx="4572000" cy="338554"/>
          </a:xfrm>
          <a:prstGeom prst="rect">
            <a:avLst/>
          </a:prstGeom>
        </p:spPr>
        <p:txBody>
          <a:bodyPr>
            <a:spAutoFit/>
          </a:bodyPr>
          <a:lstStyle/>
          <a:p>
            <a:pPr marL="0" lvl="0" indent="0" algn="just">
              <a:buNone/>
            </a:pPr>
            <a:r>
              <a:rPr lang="en-US" sz="1600" b="1" dirty="0" err="1">
                <a:solidFill>
                  <a:schemeClr val="accent1"/>
                </a:solidFill>
              </a:rPr>
              <a:t>Contoh</a:t>
            </a:r>
            <a:endParaRPr lang="en-US" sz="1600"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158" y="2277290"/>
            <a:ext cx="3121840" cy="19457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2260" y="347336"/>
            <a:ext cx="6154010" cy="3046988"/>
          </a:xfrm>
          <a:prstGeom prst="rect">
            <a:avLst/>
          </a:prstGeom>
        </p:spPr>
        <p:txBody>
          <a:bodyPr wrap="square">
            <a:spAutoFit/>
          </a:bodyPr>
          <a:lstStyle/>
          <a:p>
            <a:pPr algn="just"/>
            <a:r>
              <a:rPr lang="en-US" sz="1600" dirty="0" err="1">
                <a:solidFill>
                  <a:schemeClr val="accent1"/>
                </a:solidFill>
                <a:latin typeface="Open Sans" charset="0"/>
              </a:rPr>
              <a:t>Rumus</a:t>
            </a:r>
            <a:r>
              <a:rPr lang="en-US" sz="1600" dirty="0">
                <a:solidFill>
                  <a:schemeClr val="accent1"/>
                </a:solidFill>
                <a:latin typeface="Open Sans" charset="0"/>
              </a:rPr>
              <a:t> </a:t>
            </a:r>
            <a:r>
              <a:rPr lang="en-US" sz="1600" dirty="0" err="1">
                <a:solidFill>
                  <a:schemeClr val="accent1"/>
                </a:solidFill>
                <a:latin typeface="Open Sans" charset="0"/>
              </a:rPr>
              <a:t>Geometrik</a:t>
            </a:r>
            <a:endParaRPr lang="en-US" sz="1600" dirty="0">
              <a:solidFill>
                <a:schemeClr val="accent1"/>
              </a:solidFill>
              <a:latin typeface="Open Sans" charset="0"/>
            </a:endParaRPr>
          </a:p>
          <a:p>
            <a:pPr algn="just"/>
            <a:endParaRPr lang="en-US" sz="1600" dirty="0">
              <a:solidFill>
                <a:srgbClr val="444444"/>
              </a:solidFill>
              <a:latin typeface="Open Sans" charset="0"/>
            </a:endParaRPr>
          </a:p>
          <a:p>
            <a:pPr algn="just"/>
            <a:r>
              <a:rPr lang="en-US" sz="1600" dirty="0" err="1">
                <a:solidFill>
                  <a:srgbClr val="444444"/>
                </a:solidFill>
                <a:latin typeface="Open Sans" charset="0"/>
              </a:rPr>
              <a:t>Perhitungan</a:t>
            </a:r>
            <a:r>
              <a:rPr lang="en-US" sz="1600" dirty="0">
                <a:solidFill>
                  <a:srgbClr val="444444"/>
                </a:solidFill>
                <a:latin typeface="Open Sans" charset="0"/>
              </a:rPr>
              <a:t> </a:t>
            </a:r>
            <a:r>
              <a:rPr lang="en-US" sz="1600" dirty="0" err="1">
                <a:solidFill>
                  <a:srgbClr val="444444"/>
                </a:solidFill>
                <a:latin typeface="Open Sans" charset="0"/>
              </a:rPr>
              <a:t>jumlah</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a:t>
            </a:r>
            <a:r>
              <a:rPr lang="en-US" sz="1600" dirty="0" err="1">
                <a:solidFill>
                  <a:srgbClr val="444444"/>
                </a:solidFill>
                <a:latin typeface="Open Sans" charset="0"/>
              </a:rPr>
              <a:t>dengan</a:t>
            </a:r>
            <a:r>
              <a:rPr lang="en-US" sz="1600" dirty="0">
                <a:solidFill>
                  <a:srgbClr val="444444"/>
                </a:solidFill>
                <a:latin typeface="Open Sans" charset="0"/>
              </a:rPr>
              <a:t> </a:t>
            </a:r>
            <a:r>
              <a:rPr lang="en-US" sz="1600" dirty="0" err="1">
                <a:solidFill>
                  <a:srgbClr val="444444"/>
                </a:solidFill>
                <a:latin typeface="Open Sans" charset="0"/>
              </a:rPr>
              <a:t>rumus</a:t>
            </a:r>
            <a:r>
              <a:rPr lang="en-US" sz="1600" dirty="0">
                <a:solidFill>
                  <a:srgbClr val="444444"/>
                </a:solidFill>
                <a:latin typeface="Open Sans" charset="0"/>
              </a:rPr>
              <a:t> </a:t>
            </a:r>
            <a:r>
              <a:rPr lang="en-US" sz="1600" dirty="0" err="1">
                <a:solidFill>
                  <a:srgbClr val="444444"/>
                </a:solidFill>
                <a:latin typeface="Open Sans" charset="0"/>
              </a:rPr>
              <a:t>ini</a:t>
            </a:r>
            <a:r>
              <a:rPr lang="en-US" sz="1600" dirty="0">
                <a:solidFill>
                  <a:srgbClr val="444444"/>
                </a:solidFill>
                <a:latin typeface="Open Sans" charset="0"/>
              </a:rPr>
              <a:t> </a:t>
            </a:r>
            <a:r>
              <a:rPr lang="en-US" sz="1600" dirty="0" err="1">
                <a:solidFill>
                  <a:srgbClr val="444444"/>
                </a:solidFill>
                <a:latin typeface="Open Sans" charset="0"/>
              </a:rPr>
              <a:t>menggunakan</a:t>
            </a:r>
            <a:r>
              <a:rPr lang="en-US" sz="1600" dirty="0">
                <a:solidFill>
                  <a:srgbClr val="444444"/>
                </a:solidFill>
                <a:latin typeface="Open Sans" charset="0"/>
              </a:rPr>
              <a:t> </a:t>
            </a:r>
            <a:r>
              <a:rPr lang="en-US" sz="1600" dirty="0" err="1">
                <a:solidFill>
                  <a:srgbClr val="444444"/>
                </a:solidFill>
                <a:latin typeface="Open Sans" charset="0"/>
              </a:rPr>
              <a:t>dasar</a:t>
            </a:r>
            <a:r>
              <a:rPr lang="en-US" sz="1600" dirty="0">
                <a:solidFill>
                  <a:srgbClr val="444444"/>
                </a:solidFill>
                <a:latin typeface="Open Sans" charset="0"/>
              </a:rPr>
              <a:t> </a:t>
            </a:r>
            <a:r>
              <a:rPr lang="en-US" sz="1600" dirty="0" err="1">
                <a:solidFill>
                  <a:srgbClr val="444444"/>
                </a:solidFill>
                <a:latin typeface="Open Sans" charset="0"/>
              </a:rPr>
              <a:t>bunga</a:t>
            </a:r>
            <a:r>
              <a:rPr lang="en-US" sz="1600" dirty="0">
                <a:solidFill>
                  <a:srgbClr val="444444"/>
                </a:solidFill>
                <a:latin typeface="Open Sans" charset="0"/>
              </a:rPr>
              <a:t> </a:t>
            </a:r>
            <a:r>
              <a:rPr lang="en-US" sz="1600" dirty="0" err="1">
                <a:solidFill>
                  <a:srgbClr val="444444"/>
                </a:solidFill>
                <a:latin typeface="Open Sans" charset="0"/>
              </a:rPr>
              <a:t>majemuk</a:t>
            </a:r>
            <a:r>
              <a:rPr lang="en-US" sz="1600" dirty="0">
                <a:solidFill>
                  <a:srgbClr val="444444"/>
                </a:solidFill>
                <a:latin typeface="Open Sans" charset="0"/>
              </a:rPr>
              <a:t> </a:t>
            </a:r>
            <a:r>
              <a:rPr lang="en-US" sz="1600" dirty="0" err="1">
                <a:solidFill>
                  <a:srgbClr val="444444"/>
                </a:solidFill>
                <a:latin typeface="Open Sans" charset="0"/>
              </a:rPr>
              <a:t>pertumbuhan</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a:t>
            </a:r>
            <a:r>
              <a:rPr lang="en-US" sz="1600" dirty="0" err="1">
                <a:solidFill>
                  <a:srgbClr val="444444"/>
                </a:solidFill>
                <a:latin typeface="Open Sans" charset="0"/>
              </a:rPr>
              <a:t>bunga</a:t>
            </a:r>
            <a:r>
              <a:rPr lang="en-US" sz="1600" dirty="0">
                <a:solidFill>
                  <a:srgbClr val="444444"/>
                </a:solidFill>
                <a:latin typeface="Open Sans" charset="0"/>
              </a:rPr>
              <a:t> </a:t>
            </a:r>
            <a:r>
              <a:rPr lang="en-US" sz="1600" dirty="0" err="1">
                <a:solidFill>
                  <a:srgbClr val="444444"/>
                </a:solidFill>
                <a:latin typeface="Open Sans" charset="0"/>
              </a:rPr>
              <a:t>berbunga</a:t>
            </a:r>
            <a:r>
              <a:rPr lang="en-US" sz="1600" dirty="0">
                <a:solidFill>
                  <a:srgbClr val="444444"/>
                </a:solidFill>
                <a:latin typeface="Open Sans" charset="0"/>
              </a:rPr>
              <a:t>)</a:t>
            </a:r>
          </a:p>
          <a:p>
            <a:pPr algn="just"/>
            <a:endParaRPr lang="en-US" sz="1600" dirty="0">
              <a:solidFill>
                <a:srgbClr val="444444"/>
              </a:solidFill>
              <a:latin typeface="Open Sans" charset="0"/>
            </a:endParaRPr>
          </a:p>
          <a:p>
            <a:pPr algn="just"/>
            <a:r>
              <a:rPr lang="en-US" sz="1600" b="1" dirty="0" err="1">
                <a:solidFill>
                  <a:srgbClr val="444444"/>
                </a:solidFill>
                <a:latin typeface="Open Sans" charset="0"/>
              </a:rPr>
              <a:t>Pn</a:t>
            </a:r>
            <a:r>
              <a:rPr lang="en-US" sz="1600" b="1" dirty="0">
                <a:solidFill>
                  <a:srgbClr val="444444"/>
                </a:solidFill>
                <a:latin typeface="Open Sans" charset="0"/>
              </a:rPr>
              <a:t> = P0 (1 + r)</a:t>
            </a:r>
          </a:p>
          <a:p>
            <a:pPr algn="just"/>
            <a:endParaRPr lang="en-US" sz="1600" dirty="0">
              <a:solidFill>
                <a:srgbClr val="444444"/>
              </a:solidFill>
              <a:latin typeface="Open Sans" charset="0"/>
            </a:endParaRPr>
          </a:p>
          <a:p>
            <a:pPr algn="just"/>
            <a:r>
              <a:rPr lang="en-US" sz="1600" dirty="0" err="1">
                <a:solidFill>
                  <a:srgbClr val="444444"/>
                </a:solidFill>
                <a:latin typeface="Open Sans" charset="0"/>
              </a:rPr>
              <a:t>Keterangan</a:t>
            </a:r>
            <a:r>
              <a:rPr lang="en-US" sz="1600" dirty="0">
                <a:solidFill>
                  <a:srgbClr val="444444"/>
                </a:solidFill>
                <a:latin typeface="Open Sans" charset="0"/>
              </a:rPr>
              <a:t>:</a:t>
            </a:r>
          </a:p>
          <a:p>
            <a:pPr algn="just"/>
            <a:r>
              <a:rPr lang="en-US" sz="1600" dirty="0" err="1">
                <a:solidFill>
                  <a:srgbClr val="444444"/>
                </a:solidFill>
                <a:latin typeface="Open Sans" charset="0"/>
              </a:rPr>
              <a:t>Pn</a:t>
            </a:r>
            <a:r>
              <a:rPr lang="en-US" sz="1600" dirty="0">
                <a:solidFill>
                  <a:srgbClr val="444444"/>
                </a:solidFill>
                <a:latin typeface="Open Sans" charset="0"/>
              </a:rPr>
              <a:t> = </a:t>
            </a:r>
            <a:r>
              <a:rPr lang="en-US" sz="1600" dirty="0" err="1">
                <a:solidFill>
                  <a:srgbClr val="444444"/>
                </a:solidFill>
                <a:latin typeface="Open Sans" charset="0"/>
              </a:rPr>
              <a:t>Jumlah</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a:t>
            </a:r>
            <a:r>
              <a:rPr lang="en-US" sz="1600" dirty="0" err="1">
                <a:solidFill>
                  <a:srgbClr val="444444"/>
                </a:solidFill>
                <a:latin typeface="Open Sans" charset="0"/>
              </a:rPr>
              <a:t>setelah</a:t>
            </a:r>
            <a:r>
              <a:rPr lang="en-US" sz="1600" dirty="0">
                <a:solidFill>
                  <a:srgbClr val="444444"/>
                </a:solidFill>
                <a:latin typeface="Open Sans" charset="0"/>
              </a:rPr>
              <a:t> n </a:t>
            </a:r>
            <a:r>
              <a:rPr lang="en-US" sz="1600" dirty="0" err="1">
                <a:solidFill>
                  <a:srgbClr val="444444"/>
                </a:solidFill>
                <a:latin typeface="Open Sans" charset="0"/>
              </a:rPr>
              <a:t>tahun</a:t>
            </a:r>
            <a:r>
              <a:rPr lang="en-US" sz="1600" dirty="0">
                <a:solidFill>
                  <a:srgbClr val="444444"/>
                </a:solidFill>
                <a:latin typeface="Open Sans" charset="0"/>
              </a:rPr>
              <a:t> </a:t>
            </a:r>
            <a:r>
              <a:rPr lang="en-US" sz="1600" dirty="0" err="1">
                <a:solidFill>
                  <a:srgbClr val="444444"/>
                </a:solidFill>
                <a:latin typeface="Open Sans" charset="0"/>
              </a:rPr>
              <a:t>ke</a:t>
            </a:r>
            <a:r>
              <a:rPr lang="en-US" sz="1600" dirty="0">
                <a:solidFill>
                  <a:srgbClr val="444444"/>
                </a:solidFill>
                <a:latin typeface="Open Sans" charset="0"/>
              </a:rPr>
              <a:t> </a:t>
            </a:r>
            <a:r>
              <a:rPr lang="en-US" sz="1600" dirty="0" err="1">
                <a:solidFill>
                  <a:srgbClr val="444444"/>
                </a:solidFill>
                <a:latin typeface="Open Sans" charset="0"/>
              </a:rPr>
              <a:t>depan</a:t>
            </a:r>
            <a:r>
              <a:rPr lang="en-US" sz="1600" dirty="0">
                <a:solidFill>
                  <a:srgbClr val="444444"/>
                </a:solidFill>
                <a:latin typeface="Open Sans" charset="0"/>
              </a:rPr>
              <a:t>.</a:t>
            </a:r>
          </a:p>
          <a:p>
            <a:pPr algn="just"/>
            <a:r>
              <a:rPr lang="en-US" sz="1600" dirty="0">
                <a:solidFill>
                  <a:srgbClr val="444444"/>
                </a:solidFill>
                <a:latin typeface="Open Sans" charset="0"/>
              </a:rPr>
              <a:t>P0= </a:t>
            </a:r>
            <a:r>
              <a:rPr lang="en-US" sz="1600" dirty="0" err="1">
                <a:solidFill>
                  <a:srgbClr val="444444"/>
                </a:solidFill>
                <a:latin typeface="Open Sans" charset="0"/>
              </a:rPr>
              <a:t>Jumlah</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a:t>
            </a:r>
            <a:r>
              <a:rPr lang="en-US" sz="1600" dirty="0" err="1">
                <a:solidFill>
                  <a:srgbClr val="444444"/>
                </a:solidFill>
                <a:latin typeface="Open Sans" charset="0"/>
              </a:rPr>
              <a:t>pada</a:t>
            </a:r>
            <a:r>
              <a:rPr lang="en-US" sz="1600" dirty="0">
                <a:solidFill>
                  <a:srgbClr val="444444"/>
                </a:solidFill>
                <a:latin typeface="Open Sans" charset="0"/>
              </a:rPr>
              <a:t> </a:t>
            </a:r>
            <a:r>
              <a:rPr lang="en-US" sz="1600" dirty="0" err="1">
                <a:solidFill>
                  <a:srgbClr val="444444"/>
                </a:solidFill>
                <a:latin typeface="Open Sans" charset="0"/>
              </a:rPr>
              <a:t>tahun</a:t>
            </a:r>
            <a:r>
              <a:rPr lang="en-US" sz="1600" dirty="0">
                <a:solidFill>
                  <a:srgbClr val="444444"/>
                </a:solidFill>
                <a:latin typeface="Open Sans" charset="0"/>
              </a:rPr>
              <a:t> </a:t>
            </a:r>
            <a:r>
              <a:rPr lang="en-US" sz="1600" dirty="0" err="1">
                <a:solidFill>
                  <a:srgbClr val="444444"/>
                </a:solidFill>
                <a:latin typeface="Open Sans" charset="0"/>
              </a:rPr>
              <a:t>awal</a:t>
            </a:r>
            <a:r>
              <a:rPr lang="en-US" sz="1600" dirty="0">
                <a:solidFill>
                  <a:srgbClr val="444444"/>
                </a:solidFill>
                <a:latin typeface="Open Sans" charset="0"/>
              </a:rPr>
              <a:t>.</a:t>
            </a:r>
          </a:p>
          <a:p>
            <a:pPr algn="just"/>
            <a:r>
              <a:rPr lang="en-US" sz="1600" dirty="0">
                <a:solidFill>
                  <a:srgbClr val="444444"/>
                </a:solidFill>
                <a:latin typeface="Open Sans" charset="0"/>
              </a:rPr>
              <a:t>r = </a:t>
            </a:r>
            <a:r>
              <a:rPr lang="en-US" sz="1600" dirty="0" err="1">
                <a:solidFill>
                  <a:srgbClr val="444444"/>
                </a:solidFill>
                <a:latin typeface="Open Sans" charset="0"/>
              </a:rPr>
              <a:t>Angka</a:t>
            </a:r>
            <a:r>
              <a:rPr lang="en-US" sz="1600" dirty="0">
                <a:solidFill>
                  <a:srgbClr val="444444"/>
                </a:solidFill>
                <a:latin typeface="Open Sans" charset="0"/>
              </a:rPr>
              <a:t> </a:t>
            </a:r>
            <a:r>
              <a:rPr lang="en-US" sz="1600" dirty="0" err="1">
                <a:solidFill>
                  <a:srgbClr val="444444"/>
                </a:solidFill>
                <a:latin typeface="Open Sans" charset="0"/>
              </a:rPr>
              <a:t>pertumbuhan</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a:t>
            </a:r>
          </a:p>
          <a:p>
            <a:pPr algn="just"/>
            <a:r>
              <a:rPr lang="en-US" sz="1600" dirty="0">
                <a:solidFill>
                  <a:srgbClr val="444444"/>
                </a:solidFill>
                <a:latin typeface="Open Sans" charset="0"/>
              </a:rPr>
              <a:t>n = </a:t>
            </a:r>
            <a:r>
              <a:rPr lang="en-US" sz="1600" dirty="0" err="1">
                <a:solidFill>
                  <a:srgbClr val="444444"/>
                </a:solidFill>
                <a:latin typeface="Open Sans" charset="0"/>
              </a:rPr>
              <a:t>Jumlah</a:t>
            </a:r>
            <a:r>
              <a:rPr lang="en-US" sz="1600" dirty="0">
                <a:solidFill>
                  <a:srgbClr val="444444"/>
                </a:solidFill>
                <a:latin typeface="Open Sans" charset="0"/>
              </a:rPr>
              <a:t> </a:t>
            </a:r>
            <a:r>
              <a:rPr lang="en-US" sz="1600" dirty="0" err="1">
                <a:solidFill>
                  <a:srgbClr val="444444"/>
                </a:solidFill>
                <a:latin typeface="Open Sans" charset="0"/>
              </a:rPr>
              <a:t>waktu</a:t>
            </a:r>
            <a:r>
              <a:rPr lang="en-US" sz="1600" dirty="0">
                <a:solidFill>
                  <a:srgbClr val="444444"/>
                </a:solidFill>
                <a:latin typeface="Open Sans" charset="0"/>
              </a:rPr>
              <a:t> </a:t>
            </a:r>
            <a:r>
              <a:rPr lang="en-US" sz="1600" dirty="0" err="1">
                <a:solidFill>
                  <a:srgbClr val="444444"/>
                </a:solidFill>
                <a:latin typeface="Open Sans" charset="0"/>
              </a:rPr>
              <a:t>dalam</a:t>
            </a:r>
            <a:r>
              <a:rPr lang="en-US" sz="1600" dirty="0">
                <a:solidFill>
                  <a:srgbClr val="444444"/>
                </a:solidFill>
                <a:latin typeface="Open Sans" charset="0"/>
              </a:rPr>
              <a:t> </a:t>
            </a:r>
            <a:r>
              <a:rPr lang="en-US" sz="1600" dirty="0" err="1">
                <a:solidFill>
                  <a:srgbClr val="444444"/>
                </a:solidFill>
                <a:latin typeface="Open Sans" charset="0"/>
              </a:rPr>
              <a:t>tahun</a:t>
            </a:r>
            <a:r>
              <a:rPr lang="en-US" sz="1600" dirty="0">
                <a:solidFill>
                  <a:srgbClr val="444444"/>
                </a:solidFill>
                <a:latin typeface="Open Sans" charset="0"/>
              </a:rPr>
              <a:t>.</a:t>
            </a:r>
            <a:endParaRPr lang="en-US" sz="1600" dirty="0"/>
          </a:p>
        </p:txBody>
      </p:sp>
    </p:spTree>
    <p:extLst>
      <p:ext uri="{BB962C8B-B14F-4D97-AF65-F5344CB8AC3E}">
        <p14:creationId xmlns:p14="http://schemas.microsoft.com/office/powerpoint/2010/main" val="211626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409060"/>
            <a:ext cx="3765233" cy="840615"/>
          </a:xfrm>
          <a:prstGeom prst="rect">
            <a:avLst/>
          </a:prstGeom>
        </p:spPr>
        <p:txBody>
          <a:bodyPr vert="horz" wrap="square" lIns="0" tIns="9525" rIns="0" bIns="0" rtlCol="0" anchor="t">
            <a:spAutoFit/>
          </a:bodyPr>
          <a:lstStyle/>
          <a:p>
            <a:pPr marL="9525">
              <a:lnSpc>
                <a:spcPct val="100000"/>
              </a:lnSpc>
              <a:spcBef>
                <a:spcPts val="75"/>
              </a:spcBef>
            </a:pPr>
            <a:r>
              <a:rPr sz="2700" spc="-60" dirty="0"/>
              <a:t>PERSEBARAN</a:t>
            </a:r>
            <a:r>
              <a:rPr sz="2700" spc="-71" dirty="0"/>
              <a:t> </a:t>
            </a:r>
            <a:r>
              <a:rPr sz="2700" spc="-4" dirty="0"/>
              <a:t>PENDUDUK</a:t>
            </a:r>
            <a:endParaRPr sz="2700"/>
          </a:p>
        </p:txBody>
      </p:sp>
      <p:sp>
        <p:nvSpPr>
          <p:cNvPr id="3" name="object 3"/>
          <p:cNvSpPr txBox="1"/>
          <p:nvPr/>
        </p:nvSpPr>
        <p:spPr>
          <a:xfrm>
            <a:off x="632791" y="1497669"/>
            <a:ext cx="7878418" cy="2532040"/>
          </a:xfrm>
          <a:prstGeom prst="rect">
            <a:avLst/>
          </a:prstGeom>
        </p:spPr>
        <p:txBody>
          <a:bodyPr vert="horz" wrap="square" lIns="0" tIns="40958" rIns="0" bIns="0" rtlCol="0">
            <a:spAutoFit/>
          </a:bodyPr>
          <a:lstStyle/>
          <a:p>
            <a:pPr marL="296228" marR="3810" indent="-287179">
              <a:lnSpc>
                <a:spcPct val="90000"/>
              </a:lnSpc>
              <a:spcBef>
                <a:spcPts val="323"/>
              </a:spcBef>
              <a:tabLst>
                <a:tab pos="296228" algn="l"/>
              </a:tabLst>
            </a:pPr>
            <a:r>
              <a:rPr sz="1688" spc="-161" dirty="0">
                <a:solidFill>
                  <a:srgbClr val="FF0000"/>
                </a:solidFill>
                <a:latin typeface="Segoe UI Symbol"/>
                <a:cs typeface="Segoe UI Symbol"/>
              </a:rPr>
              <a:t>⦿	</a:t>
            </a:r>
            <a:r>
              <a:rPr sz="2100" spc="-8" dirty="0">
                <a:solidFill>
                  <a:srgbClr val="FF0000"/>
                </a:solidFill>
                <a:latin typeface="Arial MT"/>
                <a:cs typeface="Arial MT"/>
              </a:rPr>
              <a:t>SECARA GEOGRAFIS: </a:t>
            </a:r>
            <a:r>
              <a:rPr sz="2100" spc="-4" dirty="0">
                <a:solidFill>
                  <a:srgbClr val="FF0000"/>
                </a:solidFill>
                <a:latin typeface="Arial MT"/>
                <a:cs typeface="Arial MT"/>
              </a:rPr>
              <a:t>persebaran </a:t>
            </a:r>
            <a:r>
              <a:rPr sz="2100" dirty="0">
                <a:solidFill>
                  <a:srgbClr val="FF0000"/>
                </a:solidFill>
                <a:latin typeface="Arial MT"/>
                <a:cs typeface="Arial MT"/>
              </a:rPr>
              <a:t> </a:t>
            </a:r>
            <a:r>
              <a:rPr sz="2100" spc="-4" dirty="0">
                <a:solidFill>
                  <a:srgbClr val="FF0000"/>
                </a:solidFill>
                <a:latin typeface="Arial MT"/>
                <a:cs typeface="Arial MT"/>
              </a:rPr>
              <a:t>penduduk</a:t>
            </a:r>
            <a:r>
              <a:rPr sz="2100" spc="4" dirty="0">
                <a:solidFill>
                  <a:srgbClr val="FF0000"/>
                </a:solidFill>
                <a:latin typeface="Arial MT"/>
                <a:cs typeface="Arial MT"/>
              </a:rPr>
              <a:t> </a:t>
            </a:r>
            <a:r>
              <a:rPr sz="2100" spc="-4" dirty="0">
                <a:solidFill>
                  <a:srgbClr val="FF0000"/>
                </a:solidFill>
                <a:latin typeface="Arial MT"/>
                <a:cs typeface="Arial MT"/>
              </a:rPr>
              <a:t>menurut</a:t>
            </a:r>
            <a:r>
              <a:rPr sz="2100" spc="4" dirty="0">
                <a:solidFill>
                  <a:srgbClr val="FF0000"/>
                </a:solidFill>
                <a:latin typeface="Arial MT"/>
                <a:cs typeface="Arial MT"/>
              </a:rPr>
              <a:t> </a:t>
            </a:r>
            <a:r>
              <a:rPr sz="2100" spc="-4" dirty="0">
                <a:solidFill>
                  <a:srgbClr val="FF0000"/>
                </a:solidFill>
                <a:latin typeface="Arial MT"/>
                <a:cs typeface="Arial MT"/>
              </a:rPr>
              <a:t>pulau.</a:t>
            </a:r>
            <a:r>
              <a:rPr sz="2100" spc="4" dirty="0">
                <a:solidFill>
                  <a:srgbClr val="FF0000"/>
                </a:solidFill>
                <a:latin typeface="Arial MT"/>
                <a:cs typeface="Arial MT"/>
              </a:rPr>
              <a:t> </a:t>
            </a:r>
            <a:r>
              <a:rPr sz="2100" spc="-4" dirty="0">
                <a:solidFill>
                  <a:srgbClr val="FF0000"/>
                </a:solidFill>
                <a:latin typeface="Arial MT"/>
                <a:cs typeface="Arial MT"/>
              </a:rPr>
              <a:t>Penduduk </a:t>
            </a:r>
            <a:r>
              <a:rPr sz="2100" dirty="0">
                <a:solidFill>
                  <a:srgbClr val="FF0000"/>
                </a:solidFill>
                <a:latin typeface="Arial MT"/>
                <a:cs typeface="Arial MT"/>
              </a:rPr>
              <a:t> Indonesia tersebar secara tidak merata. </a:t>
            </a:r>
            <a:r>
              <a:rPr sz="2100" spc="4" dirty="0">
                <a:solidFill>
                  <a:srgbClr val="FF0000"/>
                </a:solidFill>
                <a:latin typeface="Arial MT"/>
                <a:cs typeface="Arial MT"/>
              </a:rPr>
              <a:t> </a:t>
            </a:r>
            <a:r>
              <a:rPr sz="2100" spc="-4" dirty="0">
                <a:solidFill>
                  <a:srgbClr val="FF0000"/>
                </a:solidFill>
                <a:latin typeface="Arial MT"/>
                <a:cs typeface="Arial MT"/>
              </a:rPr>
              <a:t>Sekitar</a:t>
            </a:r>
            <a:r>
              <a:rPr sz="2100" dirty="0">
                <a:solidFill>
                  <a:srgbClr val="FF0000"/>
                </a:solidFill>
                <a:latin typeface="Arial MT"/>
                <a:cs typeface="Arial MT"/>
              </a:rPr>
              <a:t> </a:t>
            </a:r>
            <a:r>
              <a:rPr sz="2100" spc="-4" dirty="0">
                <a:solidFill>
                  <a:srgbClr val="FF0000"/>
                </a:solidFill>
                <a:latin typeface="Arial MT"/>
                <a:cs typeface="Arial MT"/>
              </a:rPr>
              <a:t>62% penduduk</a:t>
            </a:r>
            <a:r>
              <a:rPr sz="2100" spc="11" dirty="0">
                <a:solidFill>
                  <a:srgbClr val="FF0000"/>
                </a:solidFill>
                <a:latin typeface="Arial MT"/>
                <a:cs typeface="Arial MT"/>
              </a:rPr>
              <a:t> </a:t>
            </a:r>
            <a:r>
              <a:rPr sz="2100" spc="-4" dirty="0">
                <a:solidFill>
                  <a:srgbClr val="FF0000"/>
                </a:solidFill>
                <a:latin typeface="Arial MT"/>
                <a:cs typeface="Arial MT"/>
              </a:rPr>
              <a:t>tinggak di</a:t>
            </a:r>
            <a:r>
              <a:rPr sz="2100" spc="4" dirty="0">
                <a:solidFill>
                  <a:srgbClr val="FF0000"/>
                </a:solidFill>
                <a:latin typeface="Arial MT"/>
                <a:cs typeface="Arial MT"/>
              </a:rPr>
              <a:t> </a:t>
            </a:r>
            <a:r>
              <a:rPr sz="2100" dirty="0">
                <a:solidFill>
                  <a:srgbClr val="FF0000"/>
                </a:solidFill>
                <a:latin typeface="Arial MT"/>
                <a:cs typeface="Arial MT"/>
              </a:rPr>
              <a:t>pulau </a:t>
            </a:r>
            <a:r>
              <a:rPr sz="2100" spc="4" dirty="0">
                <a:solidFill>
                  <a:srgbClr val="FF0000"/>
                </a:solidFill>
                <a:latin typeface="Arial MT"/>
                <a:cs typeface="Arial MT"/>
              </a:rPr>
              <a:t> </a:t>
            </a:r>
            <a:r>
              <a:rPr sz="2100" dirty="0">
                <a:solidFill>
                  <a:srgbClr val="FF0000"/>
                </a:solidFill>
                <a:latin typeface="Arial MT"/>
                <a:cs typeface="Arial MT"/>
              </a:rPr>
              <a:t>Jawa</a:t>
            </a:r>
            <a:r>
              <a:rPr sz="2100" spc="-19" dirty="0">
                <a:solidFill>
                  <a:srgbClr val="FF0000"/>
                </a:solidFill>
                <a:latin typeface="Arial MT"/>
                <a:cs typeface="Arial MT"/>
              </a:rPr>
              <a:t> </a:t>
            </a:r>
            <a:r>
              <a:rPr sz="2100" dirty="0">
                <a:solidFill>
                  <a:srgbClr val="FF0000"/>
                </a:solidFill>
                <a:latin typeface="Arial MT"/>
                <a:cs typeface="Arial MT"/>
              </a:rPr>
              <a:t>yang</a:t>
            </a:r>
            <a:r>
              <a:rPr sz="2100" spc="-4" dirty="0">
                <a:solidFill>
                  <a:srgbClr val="FF0000"/>
                </a:solidFill>
                <a:latin typeface="Arial MT"/>
                <a:cs typeface="Arial MT"/>
              </a:rPr>
              <a:t> </a:t>
            </a:r>
            <a:r>
              <a:rPr sz="2100" dirty="0">
                <a:solidFill>
                  <a:srgbClr val="FF0000"/>
                </a:solidFill>
                <a:latin typeface="Arial MT"/>
                <a:cs typeface="Arial MT"/>
              </a:rPr>
              <a:t>luas</a:t>
            </a:r>
            <a:r>
              <a:rPr sz="2100" spc="-4" dirty="0">
                <a:solidFill>
                  <a:srgbClr val="FF0000"/>
                </a:solidFill>
                <a:latin typeface="Arial MT"/>
                <a:cs typeface="Arial MT"/>
              </a:rPr>
              <a:t> </a:t>
            </a:r>
            <a:r>
              <a:rPr sz="2100" dirty="0">
                <a:solidFill>
                  <a:srgbClr val="FF0000"/>
                </a:solidFill>
                <a:latin typeface="Arial MT"/>
                <a:cs typeface="Arial MT"/>
              </a:rPr>
              <a:t>wilayahnya </a:t>
            </a:r>
            <a:r>
              <a:rPr sz="2100" spc="-4" dirty="0">
                <a:solidFill>
                  <a:srgbClr val="FF0000"/>
                </a:solidFill>
                <a:latin typeface="Arial MT"/>
                <a:cs typeface="Arial MT"/>
              </a:rPr>
              <a:t>hanya 7 %</a:t>
            </a:r>
            <a:r>
              <a:rPr sz="2100" spc="-8" dirty="0">
                <a:solidFill>
                  <a:srgbClr val="FF0000"/>
                </a:solidFill>
                <a:latin typeface="Arial MT"/>
                <a:cs typeface="Arial MT"/>
              </a:rPr>
              <a:t> </a:t>
            </a:r>
            <a:r>
              <a:rPr sz="2100" dirty="0">
                <a:solidFill>
                  <a:srgbClr val="FF0000"/>
                </a:solidFill>
                <a:latin typeface="Arial MT"/>
                <a:cs typeface="Arial MT"/>
              </a:rPr>
              <a:t>dari </a:t>
            </a:r>
            <a:r>
              <a:rPr sz="2100" spc="-574" dirty="0">
                <a:solidFill>
                  <a:srgbClr val="FF0000"/>
                </a:solidFill>
                <a:latin typeface="Arial MT"/>
                <a:cs typeface="Arial MT"/>
              </a:rPr>
              <a:t> </a:t>
            </a:r>
            <a:r>
              <a:rPr sz="2100" spc="-4" dirty="0">
                <a:solidFill>
                  <a:srgbClr val="FF0000"/>
                </a:solidFill>
                <a:latin typeface="Arial MT"/>
                <a:cs typeface="Arial MT"/>
              </a:rPr>
              <a:t>luas</a:t>
            </a:r>
            <a:r>
              <a:rPr sz="2100" spc="-8" dirty="0">
                <a:solidFill>
                  <a:srgbClr val="FF0000"/>
                </a:solidFill>
                <a:latin typeface="Arial MT"/>
                <a:cs typeface="Arial MT"/>
              </a:rPr>
              <a:t> </a:t>
            </a:r>
            <a:r>
              <a:rPr sz="2100" spc="-4" dirty="0">
                <a:solidFill>
                  <a:srgbClr val="FF0000"/>
                </a:solidFill>
                <a:latin typeface="Arial MT"/>
                <a:cs typeface="Arial MT"/>
              </a:rPr>
              <a:t>daratan</a:t>
            </a:r>
            <a:r>
              <a:rPr sz="2100" spc="8" dirty="0">
                <a:solidFill>
                  <a:srgbClr val="FF0000"/>
                </a:solidFill>
                <a:latin typeface="Arial MT"/>
                <a:cs typeface="Arial MT"/>
              </a:rPr>
              <a:t> </a:t>
            </a:r>
            <a:r>
              <a:rPr sz="2100" spc="-4" dirty="0">
                <a:solidFill>
                  <a:srgbClr val="FF0000"/>
                </a:solidFill>
                <a:latin typeface="Arial MT"/>
                <a:cs typeface="Arial MT"/>
              </a:rPr>
              <a:t>Indonesia.</a:t>
            </a:r>
            <a:endParaRPr sz="2100" dirty="0">
              <a:solidFill>
                <a:srgbClr val="FF0000"/>
              </a:solidFill>
              <a:latin typeface="Arial MT"/>
              <a:cs typeface="Arial MT"/>
            </a:endParaRPr>
          </a:p>
          <a:p>
            <a:pPr>
              <a:spcBef>
                <a:spcPts val="4"/>
              </a:spcBef>
            </a:pPr>
            <a:endParaRPr sz="2625" dirty="0">
              <a:solidFill>
                <a:srgbClr val="FF0000"/>
              </a:solidFill>
              <a:latin typeface="Arial MT"/>
              <a:cs typeface="Arial MT"/>
            </a:endParaRPr>
          </a:p>
          <a:p>
            <a:pPr marL="9525">
              <a:lnSpc>
                <a:spcPts val="2396"/>
              </a:lnSpc>
              <a:spcBef>
                <a:spcPts val="4"/>
              </a:spcBef>
              <a:tabLst>
                <a:tab pos="296228" algn="l"/>
              </a:tabLst>
            </a:pPr>
            <a:r>
              <a:rPr sz="1688" spc="-161" dirty="0">
                <a:solidFill>
                  <a:srgbClr val="FF0000"/>
                </a:solidFill>
                <a:latin typeface="Segoe UI Symbol"/>
                <a:cs typeface="Segoe UI Symbol"/>
              </a:rPr>
              <a:t>⦿	</a:t>
            </a:r>
            <a:r>
              <a:rPr sz="2100" spc="-4" dirty="0">
                <a:solidFill>
                  <a:srgbClr val="FF0000"/>
                </a:solidFill>
                <a:latin typeface="Arial MT"/>
                <a:cs typeface="Arial MT"/>
              </a:rPr>
              <a:t>S</a:t>
            </a:r>
            <a:r>
              <a:rPr sz="2100" spc="-15" dirty="0">
                <a:solidFill>
                  <a:srgbClr val="FF0000"/>
                </a:solidFill>
                <a:latin typeface="Arial MT"/>
                <a:cs typeface="Arial MT"/>
              </a:rPr>
              <a:t>E</a:t>
            </a:r>
            <a:r>
              <a:rPr sz="2100" spc="-4" dirty="0">
                <a:solidFill>
                  <a:srgbClr val="FF0000"/>
                </a:solidFill>
                <a:latin typeface="Arial MT"/>
                <a:cs typeface="Arial MT"/>
              </a:rPr>
              <a:t>CA</a:t>
            </a:r>
            <a:r>
              <a:rPr sz="2100" spc="-15" dirty="0">
                <a:solidFill>
                  <a:srgbClr val="FF0000"/>
                </a:solidFill>
                <a:latin typeface="Arial MT"/>
                <a:cs typeface="Arial MT"/>
              </a:rPr>
              <a:t>R</a:t>
            </a:r>
            <a:r>
              <a:rPr sz="2100" spc="-4" dirty="0">
                <a:solidFill>
                  <a:srgbClr val="FF0000"/>
                </a:solidFill>
                <a:latin typeface="Arial MT"/>
                <a:cs typeface="Arial MT"/>
              </a:rPr>
              <a:t>A</a:t>
            </a:r>
            <a:r>
              <a:rPr sz="2100" spc="-233" dirty="0">
                <a:solidFill>
                  <a:srgbClr val="FF0000"/>
                </a:solidFill>
                <a:latin typeface="Arial MT"/>
                <a:cs typeface="Arial MT"/>
              </a:rPr>
              <a:t> </a:t>
            </a:r>
            <a:r>
              <a:rPr sz="2100" spc="-4" dirty="0">
                <a:solidFill>
                  <a:srgbClr val="FF0000"/>
                </a:solidFill>
                <a:latin typeface="Arial MT"/>
                <a:cs typeface="Arial MT"/>
              </a:rPr>
              <a:t>AD</a:t>
            </a:r>
            <a:r>
              <a:rPr sz="2100" spc="-11" dirty="0">
                <a:solidFill>
                  <a:srgbClr val="FF0000"/>
                </a:solidFill>
                <a:latin typeface="Arial MT"/>
                <a:cs typeface="Arial MT"/>
              </a:rPr>
              <a:t>M</a:t>
            </a:r>
            <a:r>
              <a:rPr sz="2100" spc="-4" dirty="0">
                <a:solidFill>
                  <a:srgbClr val="FF0000"/>
                </a:solidFill>
                <a:latin typeface="Arial MT"/>
                <a:cs typeface="Arial MT"/>
              </a:rPr>
              <a:t>INIST</a:t>
            </a:r>
            <a:r>
              <a:rPr sz="2100" spc="-11" dirty="0">
                <a:solidFill>
                  <a:srgbClr val="FF0000"/>
                </a:solidFill>
                <a:latin typeface="Arial MT"/>
                <a:cs typeface="Arial MT"/>
              </a:rPr>
              <a:t>R</a:t>
            </a:r>
            <a:r>
              <a:rPr sz="2100" spc="-161" dirty="0">
                <a:solidFill>
                  <a:srgbClr val="FF0000"/>
                </a:solidFill>
                <a:latin typeface="Arial MT"/>
                <a:cs typeface="Arial MT"/>
              </a:rPr>
              <a:t>A</a:t>
            </a:r>
            <a:r>
              <a:rPr sz="2100" spc="-4" dirty="0">
                <a:solidFill>
                  <a:srgbClr val="FF0000"/>
                </a:solidFill>
                <a:latin typeface="Arial MT"/>
                <a:cs typeface="Arial MT"/>
              </a:rPr>
              <a:t>TIF</a:t>
            </a:r>
            <a:r>
              <a:rPr sz="2100" spc="30" dirty="0">
                <a:solidFill>
                  <a:srgbClr val="FF0000"/>
                </a:solidFill>
                <a:latin typeface="Arial MT"/>
                <a:cs typeface="Arial MT"/>
              </a:rPr>
              <a:t> </a:t>
            </a:r>
            <a:r>
              <a:rPr sz="2100" spc="-4" dirty="0">
                <a:solidFill>
                  <a:srgbClr val="FF0000"/>
                </a:solidFill>
                <a:latin typeface="Arial MT"/>
                <a:cs typeface="Arial MT"/>
              </a:rPr>
              <a:t>DAN POLITIS:</a:t>
            </a:r>
            <a:endParaRPr sz="2100" dirty="0">
              <a:solidFill>
                <a:srgbClr val="FF0000"/>
              </a:solidFill>
              <a:latin typeface="Arial MT"/>
              <a:cs typeface="Arial MT"/>
            </a:endParaRPr>
          </a:p>
          <a:p>
            <a:pPr marL="296228" marR="538639">
              <a:lnSpc>
                <a:spcPts val="2265"/>
              </a:lnSpc>
              <a:spcBef>
                <a:spcPts val="161"/>
              </a:spcBef>
            </a:pPr>
            <a:r>
              <a:rPr sz="2100" dirty="0">
                <a:solidFill>
                  <a:srgbClr val="FF0000"/>
                </a:solidFill>
                <a:latin typeface="Arial MT"/>
                <a:cs typeface="Arial MT"/>
              </a:rPr>
              <a:t>persebaran</a:t>
            </a:r>
            <a:r>
              <a:rPr sz="2100" spc="4" dirty="0">
                <a:solidFill>
                  <a:srgbClr val="FF0000"/>
                </a:solidFill>
                <a:latin typeface="Arial MT"/>
                <a:cs typeface="Arial MT"/>
              </a:rPr>
              <a:t> </a:t>
            </a:r>
            <a:r>
              <a:rPr sz="2100" dirty="0">
                <a:solidFill>
                  <a:srgbClr val="FF0000"/>
                </a:solidFill>
                <a:latin typeface="Arial MT"/>
                <a:cs typeface="Arial MT"/>
              </a:rPr>
              <a:t>penduduk</a:t>
            </a:r>
            <a:r>
              <a:rPr sz="2100" spc="4" dirty="0">
                <a:solidFill>
                  <a:srgbClr val="FF0000"/>
                </a:solidFill>
                <a:latin typeface="Arial MT"/>
                <a:cs typeface="Arial MT"/>
              </a:rPr>
              <a:t> </a:t>
            </a:r>
            <a:r>
              <a:rPr sz="2100" dirty="0">
                <a:solidFill>
                  <a:srgbClr val="FF0000"/>
                </a:solidFill>
                <a:latin typeface="Arial MT"/>
                <a:cs typeface="Arial MT"/>
              </a:rPr>
              <a:t>berdasarkan </a:t>
            </a:r>
            <a:r>
              <a:rPr sz="2100" spc="4" dirty="0">
                <a:solidFill>
                  <a:srgbClr val="FF0000"/>
                </a:solidFill>
                <a:latin typeface="Arial MT"/>
                <a:cs typeface="Arial MT"/>
              </a:rPr>
              <a:t> </a:t>
            </a:r>
            <a:r>
              <a:rPr sz="2100" dirty="0">
                <a:solidFill>
                  <a:srgbClr val="FF0000"/>
                </a:solidFill>
                <a:latin typeface="Arial MT"/>
                <a:cs typeface="Arial MT"/>
              </a:rPr>
              <a:t>propinsi,</a:t>
            </a:r>
            <a:r>
              <a:rPr sz="2100" spc="-23" dirty="0">
                <a:solidFill>
                  <a:srgbClr val="FF0000"/>
                </a:solidFill>
                <a:latin typeface="Arial MT"/>
                <a:cs typeface="Arial MT"/>
              </a:rPr>
              <a:t> </a:t>
            </a:r>
            <a:r>
              <a:rPr sz="2100" dirty="0">
                <a:solidFill>
                  <a:srgbClr val="FF0000"/>
                </a:solidFill>
                <a:latin typeface="Arial MT"/>
                <a:cs typeface="Arial MT"/>
              </a:rPr>
              <a:t>kkabupaten,</a:t>
            </a:r>
            <a:r>
              <a:rPr sz="2100" spc="-19" dirty="0">
                <a:solidFill>
                  <a:srgbClr val="FF0000"/>
                </a:solidFill>
                <a:latin typeface="Arial MT"/>
                <a:cs typeface="Arial MT"/>
              </a:rPr>
              <a:t> </a:t>
            </a:r>
            <a:r>
              <a:rPr sz="2100" dirty="0">
                <a:solidFill>
                  <a:srgbClr val="FF0000"/>
                </a:solidFill>
                <a:latin typeface="Arial MT"/>
                <a:cs typeface="Arial MT"/>
              </a:rPr>
              <a:t>daerah</a:t>
            </a:r>
            <a:r>
              <a:rPr sz="2100" spc="-19" dirty="0">
                <a:solidFill>
                  <a:srgbClr val="FF0000"/>
                </a:solidFill>
                <a:latin typeface="Arial MT"/>
                <a:cs typeface="Arial MT"/>
              </a:rPr>
              <a:t> </a:t>
            </a:r>
            <a:r>
              <a:rPr sz="2100" spc="-4" dirty="0">
                <a:solidFill>
                  <a:srgbClr val="FF0000"/>
                </a:solidFill>
                <a:latin typeface="Arial MT"/>
                <a:cs typeface="Arial MT"/>
              </a:rPr>
              <a:t>istimewa </a:t>
            </a:r>
            <a:r>
              <a:rPr sz="2100" spc="-570" dirty="0">
                <a:solidFill>
                  <a:srgbClr val="FF0000"/>
                </a:solidFill>
                <a:latin typeface="Arial MT"/>
                <a:cs typeface="Arial MT"/>
              </a:rPr>
              <a:t> </a:t>
            </a:r>
            <a:r>
              <a:rPr sz="2100" spc="-4" dirty="0">
                <a:solidFill>
                  <a:srgbClr val="FF0000"/>
                </a:solidFill>
                <a:latin typeface="Arial MT"/>
                <a:cs typeface="Arial MT"/>
              </a:rPr>
              <a:t>(Aceh,</a:t>
            </a:r>
            <a:r>
              <a:rPr sz="2100" spc="-53" dirty="0">
                <a:solidFill>
                  <a:srgbClr val="FF0000"/>
                </a:solidFill>
                <a:latin typeface="Arial MT"/>
                <a:cs typeface="Arial MT"/>
              </a:rPr>
              <a:t> </a:t>
            </a:r>
            <a:r>
              <a:rPr sz="2100" spc="-4" dirty="0">
                <a:solidFill>
                  <a:srgbClr val="FF0000"/>
                </a:solidFill>
                <a:latin typeface="Arial MT"/>
                <a:cs typeface="Arial MT"/>
              </a:rPr>
              <a:t>Ygyakarta</a:t>
            </a:r>
            <a:r>
              <a:rPr sz="2100" spc="8" dirty="0">
                <a:solidFill>
                  <a:srgbClr val="FF0000"/>
                </a:solidFill>
                <a:latin typeface="Arial MT"/>
                <a:cs typeface="Arial MT"/>
              </a:rPr>
              <a:t> </a:t>
            </a:r>
            <a:r>
              <a:rPr sz="2100" dirty="0">
                <a:solidFill>
                  <a:srgbClr val="FF0000"/>
                </a:solidFill>
                <a:latin typeface="Arial MT"/>
                <a:cs typeface="Arial MT"/>
              </a:rPr>
              <a:t>Jakarta)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0738" y="421119"/>
            <a:ext cx="6667996" cy="1077218"/>
          </a:xfrm>
          <a:prstGeom prst="rect">
            <a:avLst/>
          </a:prstGeom>
        </p:spPr>
        <p:txBody>
          <a:bodyPr wrap="square">
            <a:spAutoFit/>
          </a:bodyPr>
          <a:lstStyle/>
          <a:p>
            <a:pPr algn="just"/>
            <a:r>
              <a:rPr lang="en-US" sz="1600" b="1" dirty="0" err="1">
                <a:solidFill>
                  <a:schemeClr val="accent1"/>
                </a:solidFill>
                <a:latin typeface="Open Sans" charset="0"/>
              </a:rPr>
              <a:t>Skenario</a:t>
            </a:r>
            <a:endParaRPr lang="en-US" sz="1600" b="1" dirty="0">
              <a:solidFill>
                <a:schemeClr val="accent1"/>
              </a:solidFill>
              <a:latin typeface="Open Sans" charset="0"/>
            </a:endParaRPr>
          </a:p>
          <a:p>
            <a:pPr algn="just"/>
            <a:endParaRPr lang="en-US" sz="1600" dirty="0">
              <a:solidFill>
                <a:srgbClr val="444444"/>
              </a:solidFill>
              <a:latin typeface="Open Sans" charset="0"/>
            </a:endParaRPr>
          </a:p>
          <a:p>
            <a:pPr algn="just"/>
            <a:r>
              <a:rPr lang="en-US" sz="1600" dirty="0">
                <a:solidFill>
                  <a:srgbClr val="444444"/>
                </a:solidFill>
                <a:latin typeface="Open Sans" charset="0"/>
              </a:rPr>
              <a:t>Wilayah B </a:t>
            </a:r>
            <a:r>
              <a:rPr lang="en-US" sz="1600" dirty="0" err="1">
                <a:solidFill>
                  <a:srgbClr val="444444"/>
                </a:solidFill>
                <a:latin typeface="Open Sans" charset="0"/>
              </a:rPr>
              <a:t>berpenduduk</a:t>
            </a:r>
            <a:r>
              <a:rPr lang="en-US" sz="1600" dirty="0">
                <a:solidFill>
                  <a:srgbClr val="444444"/>
                </a:solidFill>
                <a:latin typeface="Open Sans" charset="0"/>
              </a:rPr>
              <a:t> 100.000 </a:t>
            </a:r>
            <a:r>
              <a:rPr lang="en-US" sz="1600" dirty="0" err="1">
                <a:solidFill>
                  <a:srgbClr val="444444"/>
                </a:solidFill>
                <a:latin typeface="Open Sans" charset="0"/>
              </a:rPr>
              <a:t>jiwa</a:t>
            </a:r>
            <a:r>
              <a:rPr lang="en-US" sz="1600" dirty="0">
                <a:solidFill>
                  <a:srgbClr val="444444"/>
                </a:solidFill>
                <a:latin typeface="Open Sans" charset="0"/>
              </a:rPr>
              <a:t> </a:t>
            </a:r>
            <a:r>
              <a:rPr lang="en-US" sz="1600" dirty="0" err="1">
                <a:solidFill>
                  <a:srgbClr val="444444"/>
                </a:solidFill>
                <a:latin typeface="Open Sans" charset="0"/>
              </a:rPr>
              <a:t>pada</a:t>
            </a:r>
            <a:r>
              <a:rPr lang="en-US" sz="1600" dirty="0">
                <a:solidFill>
                  <a:srgbClr val="444444"/>
                </a:solidFill>
                <a:latin typeface="Open Sans" charset="0"/>
              </a:rPr>
              <a:t> </a:t>
            </a:r>
            <a:r>
              <a:rPr lang="en-US" sz="1600" dirty="0" err="1">
                <a:solidFill>
                  <a:srgbClr val="444444"/>
                </a:solidFill>
                <a:latin typeface="Open Sans" charset="0"/>
              </a:rPr>
              <a:t>tahun</a:t>
            </a:r>
            <a:r>
              <a:rPr lang="en-US" sz="1600" dirty="0">
                <a:solidFill>
                  <a:srgbClr val="444444"/>
                </a:solidFill>
                <a:latin typeface="Open Sans" charset="0"/>
              </a:rPr>
              <a:t> 2021 </a:t>
            </a:r>
            <a:r>
              <a:rPr lang="en-US" sz="1600" dirty="0" err="1">
                <a:solidFill>
                  <a:srgbClr val="444444"/>
                </a:solidFill>
                <a:latin typeface="Open Sans" charset="0"/>
              </a:rPr>
              <a:t>dan</a:t>
            </a:r>
            <a:r>
              <a:rPr lang="en-US" sz="1600" dirty="0">
                <a:solidFill>
                  <a:srgbClr val="444444"/>
                </a:solidFill>
                <a:latin typeface="Open Sans" charset="0"/>
              </a:rPr>
              <a:t> </a:t>
            </a:r>
            <a:r>
              <a:rPr lang="en-US" sz="1600" dirty="0" err="1">
                <a:solidFill>
                  <a:srgbClr val="444444"/>
                </a:solidFill>
                <a:latin typeface="Open Sans" charset="0"/>
              </a:rPr>
              <a:t>pertumbuhan</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2% per </a:t>
            </a:r>
            <a:r>
              <a:rPr lang="en-US" sz="1600" dirty="0" err="1">
                <a:solidFill>
                  <a:srgbClr val="444444"/>
                </a:solidFill>
                <a:latin typeface="Open Sans" charset="0"/>
              </a:rPr>
              <a:t>tahun</a:t>
            </a:r>
            <a:r>
              <a:rPr lang="en-US" sz="1600" dirty="0">
                <a:solidFill>
                  <a:srgbClr val="444444"/>
                </a:solidFill>
                <a:latin typeface="Open Sans" charset="0"/>
              </a:rPr>
              <a:t>. </a:t>
            </a:r>
            <a:r>
              <a:rPr lang="en-US" sz="1600" dirty="0" err="1">
                <a:solidFill>
                  <a:srgbClr val="444444"/>
                </a:solidFill>
                <a:latin typeface="Open Sans" charset="0"/>
              </a:rPr>
              <a:t>Berapakah</a:t>
            </a:r>
            <a:r>
              <a:rPr lang="en-US" sz="1600" dirty="0">
                <a:solidFill>
                  <a:srgbClr val="444444"/>
                </a:solidFill>
                <a:latin typeface="Open Sans" charset="0"/>
              </a:rPr>
              <a:t> </a:t>
            </a:r>
            <a:r>
              <a:rPr lang="en-US" sz="1600" dirty="0" err="1">
                <a:solidFill>
                  <a:srgbClr val="444444"/>
                </a:solidFill>
                <a:latin typeface="Open Sans" charset="0"/>
              </a:rPr>
              <a:t>jumlah</a:t>
            </a:r>
            <a:r>
              <a:rPr lang="en-US" sz="1600" dirty="0">
                <a:solidFill>
                  <a:srgbClr val="444444"/>
                </a:solidFill>
                <a:latin typeface="Open Sans" charset="0"/>
              </a:rPr>
              <a:t> </a:t>
            </a:r>
            <a:r>
              <a:rPr lang="en-US" sz="1600" dirty="0" err="1">
                <a:solidFill>
                  <a:srgbClr val="444444"/>
                </a:solidFill>
                <a:latin typeface="Open Sans" charset="0"/>
              </a:rPr>
              <a:t>penduduk</a:t>
            </a:r>
            <a:r>
              <a:rPr lang="en-US" sz="1600" dirty="0">
                <a:solidFill>
                  <a:srgbClr val="444444"/>
                </a:solidFill>
                <a:latin typeface="Open Sans" charset="0"/>
              </a:rPr>
              <a:t> B </a:t>
            </a:r>
            <a:r>
              <a:rPr lang="en-US" sz="1600" dirty="0" err="1">
                <a:solidFill>
                  <a:srgbClr val="444444"/>
                </a:solidFill>
                <a:latin typeface="Open Sans" charset="0"/>
              </a:rPr>
              <a:t>setelah</a:t>
            </a:r>
            <a:r>
              <a:rPr lang="en-US" sz="1600" dirty="0">
                <a:solidFill>
                  <a:srgbClr val="444444"/>
                </a:solidFill>
                <a:latin typeface="Open Sans" charset="0"/>
              </a:rPr>
              <a:t> 10 </a:t>
            </a:r>
            <a:r>
              <a:rPr lang="en-US" sz="1600" dirty="0" err="1">
                <a:solidFill>
                  <a:srgbClr val="444444"/>
                </a:solidFill>
                <a:latin typeface="Open Sans" charset="0"/>
              </a:rPr>
              <a:t>tahun</a:t>
            </a:r>
            <a:r>
              <a:rPr lang="en-US" sz="1600" dirty="0">
                <a:solidFill>
                  <a:srgbClr val="444444"/>
                </a:solidFill>
                <a:latin typeface="Open Sans" charset="0"/>
              </a:rPr>
              <a: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232" y="1937254"/>
            <a:ext cx="3237840" cy="1362495"/>
          </a:xfrm>
          <a:prstGeom prst="rect">
            <a:avLst/>
          </a:prstGeom>
        </p:spPr>
      </p:pic>
    </p:spTree>
    <p:extLst>
      <p:ext uri="{BB962C8B-B14F-4D97-AF65-F5344CB8AC3E}">
        <p14:creationId xmlns:p14="http://schemas.microsoft.com/office/powerpoint/2010/main" val="133350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7"/>
        <p:cNvGrpSpPr/>
        <p:nvPr/>
      </p:nvGrpSpPr>
      <p:grpSpPr>
        <a:xfrm>
          <a:off x="0" y="0"/>
          <a:ext cx="0" cy="0"/>
          <a:chOff x="0" y="0"/>
          <a:chExt cx="0" cy="0"/>
        </a:xfrm>
      </p:grpSpPr>
      <p:sp>
        <p:nvSpPr>
          <p:cNvPr id="335" name="Google Shape;335;p34"/>
          <p:cNvSpPr txBox="1">
            <a:spLocks noGrp="1"/>
          </p:cNvSpPr>
          <p:nvPr>
            <p:ph type="body" idx="4294967295"/>
          </p:nvPr>
        </p:nvSpPr>
        <p:spPr>
          <a:xfrm>
            <a:off x="258417" y="185738"/>
            <a:ext cx="8885583" cy="2557462"/>
          </a:xfrm>
          <a:prstGeom prst="rect">
            <a:avLst/>
          </a:prstGeom>
        </p:spPr>
        <p:txBody>
          <a:bodyPr spcFirstLastPara="1" wrap="square" lIns="0" tIns="0" rIns="0" bIns="0" anchor="t" anchorCtr="0">
            <a:noAutofit/>
          </a:bodyPr>
          <a:lstStyle/>
          <a:p>
            <a:pPr marL="0" lvl="0" indent="0" algn="just">
              <a:buNone/>
            </a:pPr>
            <a:r>
              <a:rPr lang="en-US" sz="2000" b="1" dirty="0" err="1">
                <a:solidFill>
                  <a:schemeClr val="accent1"/>
                </a:solidFill>
              </a:rPr>
              <a:t>Rumus</a:t>
            </a:r>
            <a:r>
              <a:rPr lang="en-US" sz="2000" b="1" dirty="0">
                <a:solidFill>
                  <a:schemeClr val="accent1"/>
                </a:solidFill>
              </a:rPr>
              <a:t> </a:t>
            </a:r>
            <a:r>
              <a:rPr lang="en-US" sz="2000" b="1" dirty="0" err="1">
                <a:solidFill>
                  <a:schemeClr val="accent1"/>
                </a:solidFill>
              </a:rPr>
              <a:t>Eksponensial</a:t>
            </a:r>
            <a:endParaRPr lang="en-US" sz="2000" b="1" dirty="0">
              <a:solidFill>
                <a:schemeClr val="accent1"/>
              </a:solidFill>
            </a:endParaRPr>
          </a:p>
          <a:p>
            <a:pPr marL="0" lvl="0" indent="0" algn="just">
              <a:buNone/>
            </a:pPr>
            <a:endParaRPr lang="en-US" sz="1800" dirty="0">
              <a:solidFill>
                <a:schemeClr val="bg1"/>
              </a:solidFill>
            </a:endParaRPr>
          </a:p>
          <a:p>
            <a:pPr marL="0" lvl="0" indent="0" algn="just">
              <a:buNone/>
            </a:pPr>
            <a:r>
              <a:rPr lang="en-US" sz="1800" dirty="0" err="1">
                <a:solidFill>
                  <a:schemeClr val="bg1"/>
                </a:solidFill>
              </a:rPr>
              <a:t>Perhitungan</a:t>
            </a:r>
            <a:r>
              <a:rPr lang="en-US" sz="1800" dirty="0">
                <a:solidFill>
                  <a:schemeClr val="bg1"/>
                </a:solidFill>
              </a:rPr>
              <a:t>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rumus</a:t>
            </a:r>
            <a:r>
              <a:rPr lang="en-US" sz="1800" dirty="0">
                <a:solidFill>
                  <a:schemeClr val="bg1"/>
                </a:solidFill>
              </a:rPr>
              <a:t> ini </a:t>
            </a:r>
            <a:r>
              <a:rPr lang="en-US" sz="1800" dirty="0" err="1">
                <a:solidFill>
                  <a:schemeClr val="bg1"/>
                </a:solidFill>
              </a:rPr>
              <a:t>menganggap</a:t>
            </a:r>
            <a:r>
              <a:rPr lang="en-US" sz="1800" dirty="0">
                <a:solidFill>
                  <a:schemeClr val="bg1"/>
                </a:solidFill>
              </a:rPr>
              <a:t> </a:t>
            </a:r>
            <a:r>
              <a:rPr lang="en-US" sz="1800" dirty="0" err="1">
                <a:solidFill>
                  <a:schemeClr val="bg1"/>
                </a:solidFill>
              </a:rPr>
              <a:t>bahwa</a:t>
            </a:r>
            <a:r>
              <a:rPr lang="en-US" sz="1800" dirty="0">
                <a:solidFill>
                  <a:schemeClr val="bg1"/>
                </a:solidFill>
              </a:rPr>
              <a:t> </a:t>
            </a:r>
            <a:r>
              <a:rPr lang="en-US" sz="1800" dirty="0" err="1">
                <a:solidFill>
                  <a:schemeClr val="bg1"/>
                </a:solidFill>
              </a:rPr>
              <a:t>terjadi</a:t>
            </a:r>
            <a:r>
              <a:rPr lang="en-US" sz="1800" dirty="0">
                <a:solidFill>
                  <a:schemeClr val="bg1"/>
                </a:solidFill>
              </a:rPr>
              <a:t> </a:t>
            </a:r>
            <a:r>
              <a:rPr lang="en-US" sz="1800" dirty="0" err="1">
                <a:solidFill>
                  <a:schemeClr val="bg1"/>
                </a:solidFill>
              </a:rPr>
              <a:t>pertumbuhan</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konstan</a:t>
            </a:r>
            <a:r>
              <a:rPr lang="en-US" sz="1800" dirty="0">
                <a:solidFill>
                  <a:schemeClr val="bg1"/>
                </a:solidFill>
              </a:rPr>
              <a:t> dan </a:t>
            </a:r>
            <a:r>
              <a:rPr lang="en-US" sz="1800" dirty="0" err="1">
                <a:solidFill>
                  <a:schemeClr val="bg1"/>
                </a:solidFill>
              </a:rPr>
              <a:t>kontinu</a:t>
            </a:r>
            <a:r>
              <a:rPr lang="en-US" sz="1800" dirty="0">
                <a:solidFill>
                  <a:schemeClr val="bg1"/>
                </a:solidFill>
              </a:rPr>
              <a:t> </a:t>
            </a:r>
            <a:r>
              <a:rPr lang="en-US" sz="1800" dirty="0" err="1">
                <a:solidFill>
                  <a:schemeClr val="bg1"/>
                </a:solidFill>
              </a:rPr>
              <a:t>setiap</a:t>
            </a:r>
            <a:r>
              <a:rPr lang="en-US" sz="1800" dirty="0">
                <a:solidFill>
                  <a:schemeClr val="bg1"/>
                </a:solidFill>
              </a:rPr>
              <a:t> </a:t>
            </a:r>
            <a:r>
              <a:rPr lang="en-US" sz="1800" dirty="0" err="1">
                <a:solidFill>
                  <a:schemeClr val="bg1"/>
                </a:solidFill>
              </a:rPr>
              <a:t>hari</a:t>
            </a:r>
            <a:r>
              <a:rPr lang="en-US" sz="1800" dirty="0">
                <a:solidFill>
                  <a:schemeClr val="bg1"/>
                </a:solidFill>
              </a:rPr>
              <a:t>.</a:t>
            </a:r>
          </a:p>
          <a:p>
            <a:pPr marL="0" lvl="0" indent="0" algn="just">
              <a:buNone/>
            </a:pPr>
            <a:r>
              <a:rPr lang="en-US" sz="2000" b="1" dirty="0" err="1">
                <a:solidFill>
                  <a:schemeClr val="bg1"/>
                </a:solidFill>
              </a:rPr>
              <a:t>Pn</a:t>
            </a:r>
            <a:r>
              <a:rPr lang="en-US" sz="2000" b="1" dirty="0">
                <a:solidFill>
                  <a:schemeClr val="bg1"/>
                </a:solidFill>
              </a:rPr>
              <a:t> = P0.ern</a:t>
            </a:r>
            <a:endParaRPr lang="en-US" sz="1800" dirty="0">
              <a:solidFill>
                <a:schemeClr val="bg1"/>
              </a:solidFill>
            </a:endParaRPr>
          </a:p>
          <a:p>
            <a:pPr marL="0" lvl="0" indent="0" algn="just">
              <a:buNone/>
            </a:pPr>
            <a:r>
              <a:rPr lang="en-US" sz="1800" dirty="0" err="1">
                <a:solidFill>
                  <a:schemeClr val="bg1"/>
                </a:solidFill>
              </a:rPr>
              <a:t>Keterangan</a:t>
            </a:r>
            <a:r>
              <a:rPr lang="en-US" sz="1800" dirty="0">
                <a:solidFill>
                  <a:schemeClr val="bg1"/>
                </a:solidFill>
              </a:rPr>
              <a:t>:</a:t>
            </a:r>
          </a:p>
          <a:p>
            <a:pPr marL="0" lvl="0" indent="0" algn="just">
              <a:buNone/>
            </a:pPr>
            <a:r>
              <a:rPr lang="en-US" sz="1800" dirty="0" err="1">
                <a:solidFill>
                  <a:schemeClr val="bg1"/>
                </a:solidFill>
              </a:rPr>
              <a:t>Pn</a:t>
            </a:r>
            <a:r>
              <a:rPr lang="en-US" sz="1800" dirty="0">
                <a:solidFill>
                  <a:schemeClr val="bg1"/>
                </a:solidFill>
              </a:rPr>
              <a:t> =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setelah</a:t>
            </a:r>
            <a:r>
              <a:rPr lang="en-US" sz="1800" dirty="0">
                <a:solidFill>
                  <a:schemeClr val="bg1"/>
                </a:solidFill>
              </a:rPr>
              <a:t> n </a:t>
            </a:r>
            <a:r>
              <a:rPr lang="en-US" sz="1800" dirty="0" err="1">
                <a:solidFill>
                  <a:schemeClr val="bg1"/>
                </a:solidFill>
              </a:rPr>
              <a:t>tahun</a:t>
            </a:r>
            <a:r>
              <a:rPr lang="en-US" sz="1800" dirty="0">
                <a:solidFill>
                  <a:schemeClr val="bg1"/>
                </a:solidFill>
              </a:rPr>
              <a:t> </a:t>
            </a:r>
            <a:r>
              <a:rPr lang="en-US" sz="1800" dirty="0" err="1">
                <a:solidFill>
                  <a:schemeClr val="bg1"/>
                </a:solidFill>
              </a:rPr>
              <a:t>ke</a:t>
            </a:r>
            <a:r>
              <a:rPr lang="en-US" sz="1800" dirty="0">
                <a:solidFill>
                  <a:schemeClr val="bg1"/>
                </a:solidFill>
              </a:rPr>
              <a:t> </a:t>
            </a:r>
            <a:r>
              <a:rPr lang="en-US" sz="1800" dirty="0" err="1">
                <a:solidFill>
                  <a:schemeClr val="bg1"/>
                </a:solidFill>
              </a:rPr>
              <a:t>depan</a:t>
            </a:r>
            <a:r>
              <a:rPr lang="en-US" sz="1800" dirty="0">
                <a:solidFill>
                  <a:schemeClr val="bg1"/>
                </a:solidFill>
              </a:rPr>
              <a:t>.</a:t>
            </a:r>
          </a:p>
          <a:p>
            <a:pPr marL="0" lvl="0" indent="0" algn="just">
              <a:buNone/>
            </a:pPr>
            <a:r>
              <a:rPr lang="en-US" sz="1800" dirty="0">
                <a:solidFill>
                  <a:schemeClr val="bg1"/>
                </a:solidFill>
              </a:rPr>
              <a:t>Po = </a:t>
            </a: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pada</a:t>
            </a:r>
            <a:r>
              <a:rPr lang="en-US" sz="1800" dirty="0">
                <a:solidFill>
                  <a:schemeClr val="bg1"/>
                </a:solidFill>
              </a:rPr>
              <a:t> </a:t>
            </a:r>
            <a:r>
              <a:rPr lang="en-US" sz="1800" dirty="0" err="1">
                <a:solidFill>
                  <a:schemeClr val="bg1"/>
                </a:solidFill>
              </a:rPr>
              <a:t>tahun</a:t>
            </a:r>
            <a:r>
              <a:rPr lang="en-US" sz="1800" dirty="0">
                <a:solidFill>
                  <a:schemeClr val="bg1"/>
                </a:solidFill>
              </a:rPr>
              <a:t> </a:t>
            </a:r>
            <a:r>
              <a:rPr lang="en-US" sz="1800" dirty="0" err="1">
                <a:solidFill>
                  <a:schemeClr val="bg1"/>
                </a:solidFill>
              </a:rPr>
              <a:t>awal</a:t>
            </a:r>
            <a:r>
              <a:rPr lang="en-US" sz="1800" dirty="0">
                <a:solidFill>
                  <a:schemeClr val="bg1"/>
                </a:solidFill>
              </a:rPr>
              <a:t>.</a:t>
            </a:r>
          </a:p>
          <a:p>
            <a:pPr marL="0" lvl="0" indent="0" algn="just">
              <a:buNone/>
            </a:pPr>
            <a:r>
              <a:rPr lang="en-US" sz="1800" dirty="0">
                <a:solidFill>
                  <a:schemeClr val="bg1"/>
                </a:solidFill>
              </a:rPr>
              <a:t>r = </a:t>
            </a:r>
            <a:r>
              <a:rPr lang="en-US" sz="1800" dirty="0" err="1">
                <a:solidFill>
                  <a:schemeClr val="bg1"/>
                </a:solidFill>
              </a:rPr>
              <a:t>Angka</a:t>
            </a:r>
            <a:r>
              <a:rPr lang="en-US" sz="1800" dirty="0">
                <a:solidFill>
                  <a:schemeClr val="bg1"/>
                </a:solidFill>
              </a:rPr>
              <a:t> </a:t>
            </a:r>
            <a:r>
              <a:rPr lang="en-US" sz="1800" dirty="0" err="1">
                <a:solidFill>
                  <a:schemeClr val="bg1"/>
                </a:solidFill>
              </a:rPr>
              <a:t>pertumbuhan</a:t>
            </a:r>
            <a:r>
              <a:rPr lang="en-US" sz="1800" dirty="0">
                <a:solidFill>
                  <a:schemeClr val="bg1"/>
                </a:solidFill>
              </a:rPr>
              <a:t> </a:t>
            </a:r>
            <a:r>
              <a:rPr lang="en-US" sz="1800" dirty="0" err="1">
                <a:solidFill>
                  <a:schemeClr val="bg1"/>
                </a:solidFill>
              </a:rPr>
              <a:t>penduduk</a:t>
            </a:r>
            <a:r>
              <a:rPr lang="en-US" sz="1800" dirty="0">
                <a:solidFill>
                  <a:schemeClr val="bg1"/>
                </a:solidFill>
              </a:rPr>
              <a:t>.</a:t>
            </a:r>
          </a:p>
          <a:p>
            <a:pPr marL="0" lvl="0" indent="0" algn="just">
              <a:buNone/>
            </a:pPr>
            <a:r>
              <a:rPr lang="en-US" sz="1800" dirty="0">
                <a:solidFill>
                  <a:schemeClr val="bg1"/>
                </a:solidFill>
              </a:rPr>
              <a:t>n = </a:t>
            </a:r>
            <a:r>
              <a:rPr lang="en-US" sz="1800" dirty="0" err="1">
                <a:solidFill>
                  <a:schemeClr val="bg1"/>
                </a:solidFill>
              </a:rPr>
              <a:t>Jangka</a:t>
            </a:r>
            <a:r>
              <a:rPr lang="en-US" sz="1800" dirty="0">
                <a:solidFill>
                  <a:schemeClr val="bg1"/>
                </a:solidFill>
              </a:rPr>
              <a:t> </a:t>
            </a:r>
            <a:r>
              <a:rPr lang="en-US" sz="1800" dirty="0" err="1">
                <a:solidFill>
                  <a:schemeClr val="bg1"/>
                </a:solidFill>
              </a:rPr>
              <a:t>waktu</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tahun</a:t>
            </a:r>
            <a:r>
              <a:rPr lang="en-US" sz="1800" dirty="0">
                <a:solidFill>
                  <a:schemeClr val="bg1"/>
                </a:solidFill>
              </a:rPr>
              <a:t>.</a:t>
            </a:r>
          </a:p>
          <a:p>
            <a:pPr marL="0" lvl="0" indent="0" algn="just">
              <a:buNone/>
            </a:pPr>
            <a:r>
              <a:rPr lang="en-US" sz="1800" dirty="0">
                <a:solidFill>
                  <a:schemeClr val="bg1"/>
                </a:solidFill>
              </a:rPr>
              <a:t>e = </a:t>
            </a:r>
            <a:r>
              <a:rPr lang="en-US" sz="1800" dirty="0" err="1">
                <a:solidFill>
                  <a:schemeClr val="bg1"/>
                </a:solidFill>
              </a:rPr>
              <a:t>Bilangan</a:t>
            </a:r>
            <a:r>
              <a:rPr lang="en-US" sz="1800" dirty="0">
                <a:solidFill>
                  <a:schemeClr val="bg1"/>
                </a:solidFill>
              </a:rPr>
              <a:t> </a:t>
            </a:r>
            <a:r>
              <a:rPr lang="en-US" sz="1800" dirty="0" err="1">
                <a:solidFill>
                  <a:schemeClr val="bg1"/>
                </a:solidFill>
              </a:rPr>
              <a:t>eksponensial</a:t>
            </a:r>
            <a:r>
              <a:rPr lang="en-US" sz="1800" dirty="0">
                <a:solidFill>
                  <a:schemeClr val="bg1"/>
                </a:solidFill>
              </a:rPr>
              <a:t> = 2,7182818</a:t>
            </a:r>
            <a:endParaRPr sz="1800" dirty="0">
              <a:solidFill>
                <a:schemeClr val="bg1"/>
              </a:solidFill>
            </a:endParaRPr>
          </a:p>
        </p:txBody>
      </p:sp>
    </p:spTree>
    <p:extLst>
      <p:ext uri="{BB962C8B-B14F-4D97-AF65-F5344CB8AC3E}">
        <p14:creationId xmlns:p14="http://schemas.microsoft.com/office/powerpoint/2010/main" val="31474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7"/>
        <p:cNvGrpSpPr/>
        <p:nvPr/>
      </p:nvGrpSpPr>
      <p:grpSpPr>
        <a:xfrm>
          <a:off x="0" y="0"/>
          <a:ext cx="0" cy="0"/>
          <a:chOff x="0" y="0"/>
          <a:chExt cx="0" cy="0"/>
        </a:xfrm>
      </p:grpSpPr>
      <p:sp>
        <p:nvSpPr>
          <p:cNvPr id="335" name="Google Shape;335;p34"/>
          <p:cNvSpPr txBox="1">
            <a:spLocks noGrp="1"/>
          </p:cNvSpPr>
          <p:nvPr>
            <p:ph type="body" idx="4294967295"/>
          </p:nvPr>
        </p:nvSpPr>
        <p:spPr>
          <a:xfrm>
            <a:off x="2035175" y="179112"/>
            <a:ext cx="6042025" cy="2557462"/>
          </a:xfrm>
          <a:prstGeom prst="rect">
            <a:avLst/>
          </a:prstGeom>
        </p:spPr>
        <p:txBody>
          <a:bodyPr spcFirstLastPara="1" wrap="square" lIns="0" tIns="0" rIns="0" bIns="0" anchor="t" anchorCtr="0">
            <a:noAutofit/>
          </a:bodyPr>
          <a:lstStyle/>
          <a:p>
            <a:pPr marL="0" lvl="0" indent="0" algn="just">
              <a:buNone/>
            </a:pPr>
            <a:r>
              <a:rPr lang="en-US" sz="1800" b="1" dirty="0" err="1">
                <a:solidFill>
                  <a:schemeClr val="accent1"/>
                </a:solidFill>
              </a:rPr>
              <a:t>Skenario</a:t>
            </a:r>
            <a:endParaRPr lang="en-US" sz="1800" b="1" dirty="0">
              <a:solidFill>
                <a:schemeClr val="accent1"/>
              </a:solidFill>
            </a:endParaRPr>
          </a:p>
          <a:p>
            <a:pPr marL="0" lvl="0" indent="0" algn="just">
              <a:buNone/>
            </a:pPr>
            <a:endParaRPr lang="en-US" sz="1800" b="1" dirty="0">
              <a:solidFill>
                <a:schemeClr val="accent1"/>
              </a:solidFill>
            </a:endParaRPr>
          </a:p>
          <a:p>
            <a:pPr marL="0" lvl="0" indent="0" algn="just">
              <a:buNone/>
            </a:pPr>
            <a:r>
              <a:rPr lang="en-US" sz="1800" dirty="0" err="1">
                <a:solidFill>
                  <a:schemeClr val="bg1"/>
                </a:solidFill>
              </a:rPr>
              <a:t>Jumlah</a:t>
            </a:r>
            <a:r>
              <a:rPr lang="en-US" sz="1800" dirty="0">
                <a:solidFill>
                  <a:schemeClr val="bg1"/>
                </a:solidFill>
              </a:rPr>
              <a:t> </a:t>
            </a:r>
            <a:r>
              <a:rPr lang="en-US" sz="1800" dirty="0" err="1">
                <a:solidFill>
                  <a:schemeClr val="bg1"/>
                </a:solidFill>
              </a:rPr>
              <a:t>penduduk</a:t>
            </a:r>
            <a:r>
              <a:rPr lang="en-US" sz="1800" dirty="0">
                <a:solidFill>
                  <a:schemeClr val="bg1"/>
                </a:solidFill>
              </a:rPr>
              <a:t> </a:t>
            </a:r>
            <a:r>
              <a:rPr lang="en-US" sz="1800" dirty="0" err="1">
                <a:solidFill>
                  <a:schemeClr val="bg1"/>
                </a:solidFill>
              </a:rPr>
              <a:t>wilayah</a:t>
            </a:r>
            <a:r>
              <a:rPr lang="en-US" sz="1800" dirty="0">
                <a:solidFill>
                  <a:schemeClr val="bg1"/>
                </a:solidFill>
              </a:rPr>
              <a:t> C </a:t>
            </a:r>
            <a:r>
              <a:rPr lang="en-US" sz="1800" dirty="0" err="1">
                <a:solidFill>
                  <a:schemeClr val="bg1"/>
                </a:solidFill>
              </a:rPr>
              <a:t>pada</a:t>
            </a:r>
            <a:r>
              <a:rPr lang="en-US" sz="1800" dirty="0">
                <a:solidFill>
                  <a:schemeClr val="bg1"/>
                </a:solidFill>
              </a:rPr>
              <a:t> </a:t>
            </a:r>
            <a:r>
              <a:rPr lang="en-US" sz="1800" dirty="0" err="1">
                <a:solidFill>
                  <a:schemeClr val="bg1"/>
                </a:solidFill>
              </a:rPr>
              <a:t>tahun</a:t>
            </a:r>
            <a:r>
              <a:rPr lang="en-US" sz="1800" dirty="0">
                <a:solidFill>
                  <a:schemeClr val="bg1"/>
                </a:solidFill>
              </a:rPr>
              <a:t> 2021 </a:t>
            </a:r>
            <a:r>
              <a:rPr lang="en-US" sz="1800" dirty="0" err="1">
                <a:solidFill>
                  <a:schemeClr val="bg1"/>
                </a:solidFill>
              </a:rPr>
              <a:t>adalah</a:t>
            </a:r>
            <a:r>
              <a:rPr lang="en-US" sz="1800" dirty="0">
                <a:solidFill>
                  <a:schemeClr val="bg1"/>
                </a:solidFill>
              </a:rPr>
              <a:t> 20.000 </a:t>
            </a:r>
            <a:r>
              <a:rPr lang="en-US" sz="1800" dirty="0" err="1">
                <a:solidFill>
                  <a:schemeClr val="bg1"/>
                </a:solidFill>
              </a:rPr>
              <a:t>jiwa</a:t>
            </a:r>
            <a:r>
              <a:rPr lang="en-US" sz="1800" dirty="0">
                <a:solidFill>
                  <a:schemeClr val="bg1"/>
                </a:solidFill>
              </a:rPr>
              <a:t> </a:t>
            </a:r>
            <a:r>
              <a:rPr lang="en-US" sz="1800" dirty="0" err="1">
                <a:solidFill>
                  <a:schemeClr val="bg1"/>
                </a:solidFill>
              </a:rPr>
              <a:t>dan</a:t>
            </a:r>
            <a:r>
              <a:rPr lang="en-US" sz="1800" dirty="0">
                <a:solidFill>
                  <a:schemeClr val="bg1"/>
                </a:solidFill>
              </a:rPr>
              <a:t> </a:t>
            </a:r>
            <a:r>
              <a:rPr lang="en-US" sz="1800" dirty="0" err="1">
                <a:solidFill>
                  <a:schemeClr val="bg1"/>
                </a:solidFill>
              </a:rPr>
              <a:t>pertumbuhan</a:t>
            </a:r>
            <a:r>
              <a:rPr lang="en-US" sz="1800" dirty="0">
                <a:solidFill>
                  <a:schemeClr val="bg1"/>
                </a:solidFill>
              </a:rPr>
              <a:t> </a:t>
            </a:r>
            <a:r>
              <a:rPr lang="en-US" sz="1800" dirty="0" err="1">
                <a:solidFill>
                  <a:schemeClr val="bg1"/>
                </a:solidFill>
              </a:rPr>
              <a:t>penduduk</a:t>
            </a:r>
            <a:r>
              <a:rPr lang="en-US" sz="1800" dirty="0">
                <a:solidFill>
                  <a:schemeClr val="bg1"/>
                </a:solidFill>
              </a:rPr>
              <a:t> 2% per </a:t>
            </a:r>
            <a:r>
              <a:rPr lang="en-US" sz="1800" dirty="0" err="1">
                <a:solidFill>
                  <a:schemeClr val="bg1"/>
                </a:solidFill>
              </a:rPr>
              <a:t>tahun</a:t>
            </a:r>
            <a:r>
              <a:rPr lang="en-US" sz="1800" dirty="0">
                <a:solidFill>
                  <a:schemeClr val="bg1"/>
                </a:solidFill>
              </a:rPr>
              <a:t>. </a:t>
            </a:r>
            <a:r>
              <a:rPr lang="en-US" sz="1800" dirty="0" err="1">
                <a:solidFill>
                  <a:schemeClr val="bg1"/>
                </a:solidFill>
              </a:rPr>
              <a:t>Berapakah</a:t>
            </a:r>
            <a:r>
              <a:rPr lang="en-US" sz="1800" dirty="0">
                <a:solidFill>
                  <a:schemeClr val="bg1"/>
                </a:solidFill>
              </a:rPr>
              <a:t> </a:t>
            </a:r>
            <a:r>
              <a:rPr lang="en-US" sz="1800" dirty="0" err="1">
                <a:solidFill>
                  <a:schemeClr val="bg1"/>
                </a:solidFill>
              </a:rPr>
              <a:t>jumlah</a:t>
            </a:r>
            <a:r>
              <a:rPr lang="en-US" sz="1800" dirty="0">
                <a:solidFill>
                  <a:schemeClr val="bg1"/>
                </a:solidFill>
              </a:rPr>
              <a:t> </a:t>
            </a:r>
            <a:r>
              <a:rPr lang="en-US" sz="1800" dirty="0" err="1">
                <a:solidFill>
                  <a:schemeClr val="bg1"/>
                </a:solidFill>
              </a:rPr>
              <a:t>penduduknya</a:t>
            </a:r>
            <a:r>
              <a:rPr lang="en-US" sz="1800" dirty="0">
                <a:solidFill>
                  <a:schemeClr val="bg1"/>
                </a:solidFill>
              </a:rPr>
              <a:t> </a:t>
            </a:r>
            <a:r>
              <a:rPr lang="en-US" sz="1800" dirty="0" err="1">
                <a:solidFill>
                  <a:schemeClr val="bg1"/>
                </a:solidFill>
              </a:rPr>
              <a:t>pada</a:t>
            </a:r>
            <a:r>
              <a:rPr lang="en-US" sz="1800" dirty="0">
                <a:solidFill>
                  <a:schemeClr val="bg1"/>
                </a:solidFill>
              </a:rPr>
              <a:t> </a:t>
            </a:r>
            <a:r>
              <a:rPr lang="en-US" sz="1800" dirty="0" err="1">
                <a:solidFill>
                  <a:schemeClr val="bg1"/>
                </a:solidFill>
              </a:rPr>
              <a:t>tahun</a:t>
            </a:r>
            <a:r>
              <a:rPr lang="en-US" sz="1800" dirty="0">
                <a:solidFill>
                  <a:schemeClr val="bg1"/>
                </a:solidFill>
              </a:rPr>
              <a:t> 2027 ?</a:t>
            </a:r>
            <a:endParaRPr sz="18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691" y="2580574"/>
            <a:ext cx="4310397" cy="1433286"/>
          </a:xfrm>
          <a:prstGeom prst="rect">
            <a:avLst/>
          </a:prstGeom>
        </p:spPr>
      </p:pic>
    </p:spTree>
    <p:extLst>
      <p:ext uri="{BB962C8B-B14F-4D97-AF65-F5344CB8AC3E}">
        <p14:creationId xmlns:p14="http://schemas.microsoft.com/office/powerpoint/2010/main" val="20366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7"/>
        <p:cNvGrpSpPr/>
        <p:nvPr/>
      </p:nvGrpSpPr>
      <p:grpSpPr>
        <a:xfrm>
          <a:off x="0" y="0"/>
          <a:ext cx="0" cy="0"/>
          <a:chOff x="0" y="0"/>
          <a:chExt cx="0" cy="0"/>
        </a:xfrm>
      </p:grpSpPr>
      <p:sp>
        <p:nvSpPr>
          <p:cNvPr id="335" name="Google Shape;335;p34"/>
          <p:cNvSpPr txBox="1">
            <a:spLocks noGrp="1"/>
          </p:cNvSpPr>
          <p:nvPr>
            <p:ph type="body" idx="4294967295"/>
          </p:nvPr>
        </p:nvSpPr>
        <p:spPr>
          <a:xfrm>
            <a:off x="265044" y="542925"/>
            <a:ext cx="8613914" cy="2557463"/>
          </a:xfrm>
          <a:prstGeom prst="rect">
            <a:avLst/>
          </a:prstGeom>
        </p:spPr>
        <p:txBody>
          <a:bodyPr spcFirstLastPara="1" wrap="square" lIns="0" tIns="0" rIns="0" bIns="0" anchor="t" anchorCtr="0">
            <a:noAutofit/>
          </a:bodyPr>
          <a:lstStyle/>
          <a:p>
            <a:pPr marL="0" lvl="0" indent="0" algn="just">
              <a:buNone/>
            </a:pPr>
            <a:r>
              <a:rPr lang="en-US" sz="1800" b="1" dirty="0" err="1">
                <a:solidFill>
                  <a:schemeClr val="bg1"/>
                </a:solidFill>
              </a:rPr>
              <a:t>Kesimpulan</a:t>
            </a:r>
            <a:r>
              <a:rPr lang="en-US" sz="1800" b="1" dirty="0">
                <a:solidFill>
                  <a:schemeClr val="bg1"/>
                </a:solidFill>
              </a:rPr>
              <a:t> :</a:t>
            </a:r>
          </a:p>
          <a:p>
            <a:pPr marL="0" lvl="0" indent="0" algn="just">
              <a:buNone/>
            </a:pPr>
            <a:endParaRPr lang="en-US" sz="1800" b="1" dirty="0">
              <a:solidFill>
                <a:schemeClr val="bg1"/>
              </a:solidFill>
            </a:endParaRPr>
          </a:p>
          <a:p>
            <a:pPr marL="0" lvl="0" indent="0" algn="just">
              <a:buNone/>
            </a:pPr>
            <a:r>
              <a:rPr lang="en-US" sz="1800" b="1" dirty="0" err="1">
                <a:solidFill>
                  <a:schemeClr val="bg1"/>
                </a:solidFill>
              </a:rPr>
              <a:t>Mobilitas</a:t>
            </a:r>
            <a:r>
              <a:rPr lang="en-US" sz="1800" b="1" dirty="0">
                <a:solidFill>
                  <a:schemeClr val="bg1"/>
                </a:solidFill>
              </a:rPr>
              <a:t> </a:t>
            </a:r>
            <a:r>
              <a:rPr lang="en-US" sz="1800" b="1" dirty="0" err="1">
                <a:solidFill>
                  <a:schemeClr val="bg1"/>
                </a:solidFill>
              </a:rPr>
              <a:t>penduduk</a:t>
            </a:r>
            <a:r>
              <a:rPr lang="en-US" sz="1800" b="1" dirty="0">
                <a:solidFill>
                  <a:schemeClr val="bg1"/>
                </a:solidFill>
              </a:rPr>
              <a:t> </a:t>
            </a:r>
            <a:r>
              <a:rPr lang="en-US" sz="1800" b="1" dirty="0" err="1">
                <a:solidFill>
                  <a:schemeClr val="bg1"/>
                </a:solidFill>
              </a:rPr>
              <a:t>penting</a:t>
            </a:r>
            <a:r>
              <a:rPr lang="en-US" sz="1800" dirty="0">
                <a:solidFill>
                  <a:schemeClr val="bg1"/>
                </a:solidFill>
              </a:rPr>
              <a:t> </a:t>
            </a:r>
            <a:r>
              <a:rPr lang="en-US" sz="1800" dirty="0" err="1">
                <a:solidFill>
                  <a:schemeClr val="bg1"/>
                </a:solidFill>
              </a:rPr>
              <a:t>untuk</a:t>
            </a:r>
            <a:r>
              <a:rPr lang="en-US" sz="1800" dirty="0">
                <a:solidFill>
                  <a:schemeClr val="bg1"/>
                </a:solidFill>
              </a:rPr>
              <a:t> </a:t>
            </a:r>
            <a:r>
              <a:rPr lang="en-US" sz="1800" dirty="0" err="1">
                <a:solidFill>
                  <a:schemeClr val="bg1"/>
                </a:solidFill>
              </a:rPr>
              <a:t>diperhatikan</a:t>
            </a:r>
            <a:r>
              <a:rPr lang="en-US" sz="1800" dirty="0">
                <a:solidFill>
                  <a:schemeClr val="bg1"/>
                </a:solidFill>
              </a:rPr>
              <a:t> </a:t>
            </a:r>
            <a:r>
              <a:rPr lang="en-US" sz="1800" dirty="0" err="1">
                <a:solidFill>
                  <a:schemeClr val="bg1"/>
                </a:solidFill>
              </a:rPr>
              <a:t>jika</a:t>
            </a:r>
            <a:r>
              <a:rPr lang="en-US" sz="1800" dirty="0">
                <a:solidFill>
                  <a:schemeClr val="bg1"/>
                </a:solidFill>
              </a:rPr>
              <a:t> </a:t>
            </a:r>
            <a:r>
              <a:rPr lang="en-US" sz="1800" dirty="0" err="1">
                <a:solidFill>
                  <a:schemeClr val="bg1"/>
                </a:solidFill>
              </a:rPr>
              <a:t>menganalisis</a:t>
            </a:r>
            <a:r>
              <a:rPr lang="en-US" sz="1800" dirty="0">
                <a:solidFill>
                  <a:schemeClr val="bg1"/>
                </a:solidFill>
              </a:rPr>
              <a:t> </a:t>
            </a:r>
            <a:r>
              <a:rPr lang="en-US" sz="1800" dirty="0" err="1">
                <a:solidFill>
                  <a:schemeClr val="bg1"/>
                </a:solidFill>
              </a:rPr>
              <a:t>dinamika</a:t>
            </a:r>
            <a:r>
              <a:rPr lang="en-US" sz="1800" dirty="0">
                <a:solidFill>
                  <a:schemeClr val="bg1"/>
                </a:solidFill>
              </a:rPr>
              <a:t> </a:t>
            </a:r>
            <a:r>
              <a:rPr lang="en-US" sz="1800" dirty="0" err="1">
                <a:solidFill>
                  <a:schemeClr val="bg1"/>
                </a:solidFill>
              </a:rPr>
              <a:t>kependudukan</a:t>
            </a:r>
            <a:r>
              <a:rPr lang="en-US" sz="1800" dirty="0">
                <a:solidFill>
                  <a:schemeClr val="bg1"/>
                </a:solidFill>
              </a:rPr>
              <a:t> di </a:t>
            </a:r>
            <a:r>
              <a:rPr lang="en-US" sz="1800" dirty="0" err="1">
                <a:solidFill>
                  <a:schemeClr val="bg1"/>
                </a:solidFill>
              </a:rPr>
              <a:t>suatu</a:t>
            </a:r>
            <a:r>
              <a:rPr lang="en-US" sz="1800" dirty="0">
                <a:solidFill>
                  <a:schemeClr val="bg1"/>
                </a:solidFill>
              </a:rPr>
              <a:t> </a:t>
            </a:r>
            <a:r>
              <a:rPr lang="en-US" sz="1800" dirty="0" err="1">
                <a:solidFill>
                  <a:schemeClr val="bg1"/>
                </a:solidFill>
              </a:rPr>
              <a:t>wilayah</a:t>
            </a:r>
            <a:r>
              <a:rPr lang="en-US" sz="1800" dirty="0">
                <a:solidFill>
                  <a:schemeClr val="bg1"/>
                </a:solidFill>
              </a:rPr>
              <a:t> </a:t>
            </a:r>
            <a:r>
              <a:rPr lang="en-US" sz="1800" dirty="0" err="1">
                <a:solidFill>
                  <a:schemeClr val="bg1"/>
                </a:solidFill>
              </a:rPr>
              <a:t>adalah</a:t>
            </a:r>
            <a:r>
              <a:rPr lang="en-US" sz="1800" dirty="0">
                <a:solidFill>
                  <a:schemeClr val="bg1"/>
                </a:solidFill>
              </a:rPr>
              <a:t> </a:t>
            </a:r>
            <a:r>
              <a:rPr lang="en-US" sz="1800" b="1" dirty="0" err="1">
                <a:solidFill>
                  <a:schemeClr val="bg1"/>
                </a:solidFill>
              </a:rPr>
              <a:t>mobilitas</a:t>
            </a:r>
            <a:r>
              <a:rPr lang="en-US" sz="1800" b="1" dirty="0">
                <a:solidFill>
                  <a:schemeClr val="bg1"/>
                </a:solidFill>
              </a:rPr>
              <a:t> </a:t>
            </a:r>
            <a:r>
              <a:rPr lang="en-US" sz="1800" b="1" dirty="0" err="1">
                <a:solidFill>
                  <a:schemeClr val="bg1"/>
                </a:solidFill>
              </a:rPr>
              <a:t>penduduk</a:t>
            </a:r>
            <a:r>
              <a:rPr lang="en-US" sz="1800" dirty="0">
                <a:solidFill>
                  <a:schemeClr val="bg1"/>
                </a:solidFill>
              </a:rPr>
              <a:t> </a:t>
            </a:r>
            <a:r>
              <a:rPr lang="en-US" sz="1800" dirty="0" err="1">
                <a:solidFill>
                  <a:schemeClr val="bg1"/>
                </a:solidFill>
              </a:rPr>
              <a:t>semakin</a:t>
            </a:r>
            <a:r>
              <a:rPr lang="en-US" sz="1800" dirty="0">
                <a:solidFill>
                  <a:schemeClr val="bg1"/>
                </a:solidFill>
              </a:rPr>
              <a:t> </a:t>
            </a:r>
            <a:r>
              <a:rPr lang="en-US" sz="1800" dirty="0" err="1">
                <a:solidFill>
                  <a:schemeClr val="bg1"/>
                </a:solidFill>
              </a:rPr>
              <a:t>kompleks</a:t>
            </a:r>
            <a:r>
              <a:rPr lang="en-US" sz="1800" dirty="0">
                <a:solidFill>
                  <a:schemeClr val="bg1"/>
                </a:solidFill>
              </a:rPr>
              <a:t> </a:t>
            </a:r>
            <a:r>
              <a:rPr lang="en-US" sz="1800" dirty="0" err="1">
                <a:solidFill>
                  <a:schemeClr val="bg1"/>
                </a:solidFill>
              </a:rPr>
              <a:t>dan</a:t>
            </a:r>
            <a:r>
              <a:rPr lang="en-US" sz="1800" dirty="0">
                <a:solidFill>
                  <a:schemeClr val="bg1"/>
                </a:solidFill>
              </a:rPr>
              <a:t> </a:t>
            </a:r>
            <a:r>
              <a:rPr lang="en-US" sz="1800" dirty="0" err="1">
                <a:solidFill>
                  <a:schemeClr val="bg1"/>
                </a:solidFill>
              </a:rPr>
              <a:t>dinamis</a:t>
            </a:r>
            <a:r>
              <a:rPr lang="en-US" sz="1800" dirty="0">
                <a:solidFill>
                  <a:schemeClr val="bg1"/>
                </a:solidFill>
              </a:rPr>
              <a:t>, </a:t>
            </a:r>
            <a:r>
              <a:rPr lang="en-US" sz="1800" dirty="0" err="1">
                <a:solidFill>
                  <a:schemeClr val="bg1"/>
                </a:solidFill>
              </a:rPr>
              <a:t>karena</a:t>
            </a:r>
            <a:r>
              <a:rPr lang="en-US" sz="1800" dirty="0">
                <a:solidFill>
                  <a:schemeClr val="bg1"/>
                </a:solidFill>
              </a:rPr>
              <a:t> </a:t>
            </a:r>
            <a:r>
              <a:rPr lang="en-US" sz="1800" dirty="0" err="1">
                <a:solidFill>
                  <a:schemeClr val="bg1"/>
                </a:solidFill>
              </a:rPr>
              <a:t>perubahan</a:t>
            </a:r>
            <a:r>
              <a:rPr lang="en-US" sz="1800" dirty="0">
                <a:solidFill>
                  <a:schemeClr val="bg1"/>
                </a:solidFill>
              </a:rPr>
              <a:t> </a:t>
            </a:r>
            <a:r>
              <a:rPr lang="en-US" sz="1800" dirty="0" err="1">
                <a:solidFill>
                  <a:schemeClr val="bg1"/>
                </a:solidFill>
              </a:rPr>
              <a:t>demografi</a:t>
            </a:r>
            <a:r>
              <a:rPr lang="en-US" sz="1800" dirty="0">
                <a:solidFill>
                  <a:schemeClr val="bg1"/>
                </a:solidFill>
              </a:rPr>
              <a:t> </a:t>
            </a:r>
            <a:r>
              <a:rPr lang="en-US" sz="1800" dirty="0" err="1">
                <a:solidFill>
                  <a:schemeClr val="bg1"/>
                </a:solidFill>
              </a:rPr>
              <a:t>dan</a:t>
            </a:r>
            <a:r>
              <a:rPr lang="en-US" sz="1800" dirty="0">
                <a:solidFill>
                  <a:schemeClr val="bg1"/>
                </a:solidFill>
              </a:rPr>
              <a:t> proses </a:t>
            </a:r>
            <a:r>
              <a:rPr lang="en-US" sz="1800" dirty="0" err="1">
                <a:solidFill>
                  <a:schemeClr val="bg1"/>
                </a:solidFill>
              </a:rPr>
              <a:t>pembangunan</a:t>
            </a:r>
            <a:r>
              <a:rPr lang="en-US" sz="1800" dirty="0">
                <a:solidFill>
                  <a:schemeClr val="bg1"/>
                </a:solidFill>
              </a:rPr>
              <a:t> di </a:t>
            </a:r>
            <a:r>
              <a:rPr lang="en-US" sz="1800" dirty="0" err="1">
                <a:solidFill>
                  <a:schemeClr val="bg1"/>
                </a:solidFill>
              </a:rPr>
              <a:t>tengah</a:t>
            </a:r>
            <a:r>
              <a:rPr lang="en-US" sz="1800" dirty="0">
                <a:solidFill>
                  <a:schemeClr val="bg1"/>
                </a:solidFill>
              </a:rPr>
              <a:t> </a:t>
            </a:r>
            <a:r>
              <a:rPr lang="en-US" sz="1800" dirty="0" err="1">
                <a:solidFill>
                  <a:schemeClr val="bg1"/>
                </a:solidFill>
              </a:rPr>
              <a:t>globalisasi</a:t>
            </a:r>
            <a:r>
              <a:rPr lang="en-US" sz="1800" dirty="0">
                <a:solidFill>
                  <a:schemeClr val="bg1"/>
                </a:solidFill>
              </a:rPr>
              <a:t> </a:t>
            </a:r>
            <a:r>
              <a:rPr lang="en-US" sz="1800" dirty="0" err="1">
                <a:solidFill>
                  <a:schemeClr val="bg1"/>
                </a:solidFill>
              </a:rPr>
              <a:t>dan</a:t>
            </a:r>
            <a:r>
              <a:rPr lang="en-US" sz="1800" dirty="0">
                <a:solidFill>
                  <a:schemeClr val="bg1"/>
                </a:solidFill>
              </a:rPr>
              <a:t> </a:t>
            </a:r>
            <a:r>
              <a:rPr lang="en-US" sz="1800" dirty="0" err="1">
                <a:solidFill>
                  <a:schemeClr val="bg1"/>
                </a:solidFill>
              </a:rPr>
              <a:t>perubahan</a:t>
            </a:r>
            <a:r>
              <a:rPr lang="en-US" sz="1800" dirty="0">
                <a:solidFill>
                  <a:schemeClr val="bg1"/>
                </a:solidFill>
              </a:rPr>
              <a:t> </a:t>
            </a:r>
            <a:r>
              <a:rPr lang="en-US" sz="1800" dirty="0" err="1">
                <a:solidFill>
                  <a:schemeClr val="bg1"/>
                </a:solidFill>
              </a:rPr>
              <a:t>lingkungan</a:t>
            </a:r>
            <a:r>
              <a:rPr lang="en-US" sz="1800" b="1" dirty="0">
                <a:solidFill>
                  <a:schemeClr val="bg1"/>
                </a:solidFill>
              </a:rPr>
              <a:t> </a:t>
            </a:r>
            <a:r>
              <a:rPr lang="en-US" sz="1800" b="1" dirty="0" err="1">
                <a:solidFill>
                  <a:schemeClr val="bg1"/>
                </a:solidFill>
              </a:rPr>
              <a:t>baik</a:t>
            </a:r>
            <a:r>
              <a:rPr lang="en-US" sz="1800" b="1" dirty="0">
                <a:solidFill>
                  <a:schemeClr val="bg1"/>
                </a:solidFill>
              </a:rPr>
              <a:t> </a:t>
            </a:r>
            <a:r>
              <a:rPr lang="en-US" sz="1800" b="1" dirty="0" err="1">
                <a:solidFill>
                  <a:schemeClr val="bg1"/>
                </a:solidFill>
              </a:rPr>
              <a:t>dalam</a:t>
            </a:r>
            <a:r>
              <a:rPr lang="en-US" sz="1800" b="1" dirty="0">
                <a:solidFill>
                  <a:schemeClr val="bg1"/>
                </a:solidFill>
              </a:rPr>
              <a:t> </a:t>
            </a:r>
            <a:r>
              <a:rPr lang="en-US" sz="1800" b="1" dirty="0" err="1">
                <a:solidFill>
                  <a:schemeClr val="bg1"/>
                </a:solidFill>
              </a:rPr>
              <a:t>ataupun</a:t>
            </a:r>
            <a:r>
              <a:rPr lang="en-US" sz="1800" b="1" dirty="0">
                <a:solidFill>
                  <a:schemeClr val="bg1"/>
                </a:solidFill>
              </a:rPr>
              <a:t> </a:t>
            </a:r>
            <a:r>
              <a:rPr lang="en-US" sz="1800" b="1" dirty="0" err="1">
                <a:solidFill>
                  <a:schemeClr val="bg1"/>
                </a:solidFill>
              </a:rPr>
              <a:t>luar</a:t>
            </a:r>
            <a:r>
              <a:rPr lang="en-US" sz="1800" b="1" dirty="0">
                <a:solidFill>
                  <a:schemeClr val="bg1"/>
                </a:solidFill>
              </a:rPr>
              <a:t> </a:t>
            </a:r>
            <a:r>
              <a:rPr lang="en-US" sz="1800" b="1" dirty="0" err="1">
                <a:solidFill>
                  <a:schemeClr val="bg1"/>
                </a:solidFill>
              </a:rPr>
              <a:t>negeri</a:t>
            </a:r>
            <a:endParaRPr sz="1800" b="1" dirty="0">
              <a:solidFill>
                <a:schemeClr val="bg1"/>
              </a:solidFill>
            </a:endParaRPr>
          </a:p>
        </p:txBody>
      </p:sp>
    </p:spTree>
    <p:extLst>
      <p:ext uri="{BB962C8B-B14F-4D97-AF65-F5344CB8AC3E}">
        <p14:creationId xmlns:p14="http://schemas.microsoft.com/office/powerpoint/2010/main" val="75202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5" y="254699"/>
            <a:ext cx="1416367" cy="470802"/>
          </a:xfrm>
          <a:prstGeom prst="rect">
            <a:avLst/>
          </a:prstGeom>
        </p:spPr>
        <p:txBody>
          <a:bodyPr vert="horz" wrap="square" lIns="0" tIns="9049" rIns="0" bIns="0" rtlCol="0" anchor="t">
            <a:spAutoFit/>
          </a:bodyPr>
          <a:lstStyle/>
          <a:p>
            <a:pPr marL="9525">
              <a:lnSpc>
                <a:spcPct val="100000"/>
              </a:lnSpc>
              <a:spcBef>
                <a:spcPts val="71"/>
              </a:spcBef>
            </a:pPr>
            <a:r>
              <a:rPr sz="3000" spc="-60" dirty="0"/>
              <a:t>MIGRASI</a:t>
            </a:r>
            <a:endParaRPr sz="3000"/>
          </a:p>
        </p:txBody>
      </p:sp>
      <p:sp>
        <p:nvSpPr>
          <p:cNvPr id="3" name="object 3"/>
          <p:cNvSpPr txBox="1"/>
          <p:nvPr/>
        </p:nvSpPr>
        <p:spPr>
          <a:xfrm>
            <a:off x="106017" y="1546251"/>
            <a:ext cx="8620540" cy="2860527"/>
          </a:xfrm>
          <a:prstGeom prst="rect">
            <a:avLst/>
          </a:prstGeom>
        </p:spPr>
        <p:txBody>
          <a:bodyPr vert="horz" wrap="square" lIns="0" tIns="9525" rIns="0" bIns="0" rtlCol="0">
            <a:spAutoFit/>
          </a:bodyPr>
          <a:lstStyle/>
          <a:p>
            <a:pPr marL="9525" marR="3810">
              <a:spcBef>
                <a:spcPts val="75"/>
              </a:spcBef>
            </a:pPr>
            <a:r>
              <a:rPr spc="-8" dirty="0" err="1">
                <a:solidFill>
                  <a:srgbClr val="FF0000"/>
                </a:solidFill>
                <a:latin typeface="Verdana"/>
                <a:cs typeface="Verdana"/>
              </a:rPr>
              <a:t>Migrasi</a:t>
            </a:r>
            <a:r>
              <a:rPr spc="4" dirty="0">
                <a:solidFill>
                  <a:srgbClr val="FF0000"/>
                </a:solidFill>
                <a:latin typeface="Verdana"/>
                <a:cs typeface="Verdana"/>
              </a:rPr>
              <a:t> </a:t>
            </a:r>
            <a:r>
              <a:rPr dirty="0">
                <a:solidFill>
                  <a:srgbClr val="FF0000"/>
                </a:solidFill>
                <a:latin typeface="Verdana"/>
                <a:cs typeface="Verdana"/>
              </a:rPr>
              <a:t>adalah</a:t>
            </a:r>
            <a:r>
              <a:rPr spc="8" dirty="0">
                <a:solidFill>
                  <a:srgbClr val="FF0000"/>
                </a:solidFill>
                <a:latin typeface="Verdana"/>
                <a:cs typeface="Verdana"/>
              </a:rPr>
              <a:t> </a:t>
            </a:r>
            <a:r>
              <a:rPr spc="-4" dirty="0">
                <a:solidFill>
                  <a:srgbClr val="FF0000"/>
                </a:solidFill>
                <a:latin typeface="Verdana"/>
                <a:cs typeface="Verdana"/>
              </a:rPr>
              <a:t>perpindahan</a:t>
            </a:r>
            <a:r>
              <a:rPr spc="8" dirty="0">
                <a:solidFill>
                  <a:srgbClr val="FF0000"/>
                </a:solidFill>
                <a:latin typeface="Verdana"/>
                <a:cs typeface="Verdana"/>
              </a:rPr>
              <a:t> </a:t>
            </a:r>
            <a:r>
              <a:rPr spc="-4" dirty="0">
                <a:solidFill>
                  <a:srgbClr val="FF0000"/>
                </a:solidFill>
                <a:latin typeface="Verdana"/>
                <a:cs typeface="Verdana"/>
              </a:rPr>
              <a:t>penduduk </a:t>
            </a:r>
            <a:r>
              <a:rPr spc="-619" dirty="0">
                <a:solidFill>
                  <a:srgbClr val="FF0000"/>
                </a:solidFill>
                <a:latin typeface="Verdana"/>
                <a:cs typeface="Verdana"/>
              </a:rPr>
              <a:t> </a:t>
            </a:r>
            <a:r>
              <a:rPr spc="-4" dirty="0">
                <a:solidFill>
                  <a:srgbClr val="FF0000"/>
                </a:solidFill>
                <a:latin typeface="Verdana"/>
                <a:cs typeface="Verdana"/>
              </a:rPr>
              <a:t>dengan tujuan </a:t>
            </a:r>
            <a:r>
              <a:rPr dirty="0">
                <a:solidFill>
                  <a:srgbClr val="FF0000"/>
                </a:solidFill>
                <a:latin typeface="Verdana"/>
                <a:cs typeface="Verdana"/>
              </a:rPr>
              <a:t>untuk</a:t>
            </a:r>
            <a:r>
              <a:rPr spc="8" dirty="0">
                <a:solidFill>
                  <a:srgbClr val="FF0000"/>
                </a:solidFill>
                <a:latin typeface="Verdana"/>
                <a:cs typeface="Verdana"/>
              </a:rPr>
              <a:t> </a:t>
            </a:r>
            <a:r>
              <a:rPr dirty="0">
                <a:solidFill>
                  <a:srgbClr val="FF0000"/>
                </a:solidFill>
                <a:latin typeface="Verdana"/>
                <a:cs typeface="Verdana"/>
              </a:rPr>
              <a:t>menetap</a:t>
            </a:r>
            <a:r>
              <a:rPr spc="4" dirty="0">
                <a:solidFill>
                  <a:srgbClr val="FF0000"/>
                </a:solidFill>
                <a:latin typeface="Verdana"/>
                <a:cs typeface="Verdana"/>
              </a:rPr>
              <a:t> </a:t>
            </a:r>
            <a:r>
              <a:rPr spc="-4" dirty="0">
                <a:solidFill>
                  <a:srgbClr val="FF0000"/>
                </a:solidFill>
                <a:latin typeface="Verdana"/>
                <a:cs typeface="Verdana"/>
              </a:rPr>
              <a:t>dari</a:t>
            </a:r>
            <a:r>
              <a:rPr spc="4" dirty="0">
                <a:solidFill>
                  <a:srgbClr val="FF0000"/>
                </a:solidFill>
                <a:latin typeface="Verdana"/>
                <a:cs typeface="Verdana"/>
              </a:rPr>
              <a:t> </a:t>
            </a:r>
            <a:r>
              <a:rPr dirty="0">
                <a:solidFill>
                  <a:srgbClr val="FF0000"/>
                </a:solidFill>
                <a:latin typeface="Verdana"/>
                <a:cs typeface="Verdana"/>
              </a:rPr>
              <a:t>suatu</a:t>
            </a:r>
            <a:r>
              <a:rPr spc="4" dirty="0">
                <a:solidFill>
                  <a:srgbClr val="FF0000"/>
                </a:solidFill>
                <a:latin typeface="Verdana"/>
                <a:cs typeface="Verdana"/>
              </a:rPr>
              <a:t> </a:t>
            </a:r>
            <a:r>
              <a:rPr spc="-4" dirty="0">
                <a:solidFill>
                  <a:srgbClr val="FF0000"/>
                </a:solidFill>
                <a:latin typeface="Verdana"/>
                <a:cs typeface="Verdana"/>
              </a:rPr>
              <a:t>tempat </a:t>
            </a:r>
            <a:r>
              <a:rPr spc="-15" dirty="0">
                <a:solidFill>
                  <a:srgbClr val="FF0000"/>
                </a:solidFill>
                <a:latin typeface="Verdana"/>
                <a:cs typeface="Verdana"/>
              </a:rPr>
              <a:t>ke </a:t>
            </a:r>
            <a:r>
              <a:rPr spc="-11" dirty="0">
                <a:solidFill>
                  <a:srgbClr val="FF0000"/>
                </a:solidFill>
                <a:latin typeface="Verdana"/>
                <a:cs typeface="Verdana"/>
              </a:rPr>
              <a:t> </a:t>
            </a:r>
            <a:r>
              <a:rPr spc="-4" dirty="0">
                <a:solidFill>
                  <a:srgbClr val="FF0000"/>
                </a:solidFill>
                <a:latin typeface="Verdana"/>
                <a:cs typeface="Verdana"/>
              </a:rPr>
              <a:t>tempat</a:t>
            </a:r>
            <a:r>
              <a:rPr spc="34" dirty="0">
                <a:solidFill>
                  <a:srgbClr val="FF0000"/>
                </a:solidFill>
                <a:latin typeface="Verdana"/>
                <a:cs typeface="Verdana"/>
              </a:rPr>
              <a:t> </a:t>
            </a:r>
            <a:r>
              <a:rPr spc="-4" dirty="0">
                <a:solidFill>
                  <a:srgbClr val="FF0000"/>
                </a:solidFill>
                <a:latin typeface="Verdana"/>
                <a:cs typeface="Verdana"/>
              </a:rPr>
              <a:t>lain</a:t>
            </a:r>
            <a:r>
              <a:rPr spc="60" dirty="0">
                <a:solidFill>
                  <a:srgbClr val="FF0000"/>
                </a:solidFill>
                <a:latin typeface="Verdana"/>
                <a:cs typeface="Verdana"/>
              </a:rPr>
              <a:t> </a:t>
            </a:r>
            <a:r>
              <a:rPr dirty="0">
                <a:solidFill>
                  <a:srgbClr val="FF0000"/>
                </a:solidFill>
                <a:latin typeface="Verdana"/>
                <a:cs typeface="Verdana"/>
              </a:rPr>
              <a:t>melampaui</a:t>
            </a:r>
            <a:r>
              <a:rPr spc="45" dirty="0">
                <a:solidFill>
                  <a:srgbClr val="FF0000"/>
                </a:solidFill>
                <a:latin typeface="Verdana"/>
                <a:cs typeface="Verdana"/>
              </a:rPr>
              <a:t> </a:t>
            </a:r>
            <a:r>
              <a:rPr spc="-4" dirty="0">
                <a:solidFill>
                  <a:srgbClr val="FF0000"/>
                </a:solidFill>
                <a:latin typeface="Verdana"/>
                <a:cs typeface="Verdana"/>
              </a:rPr>
              <a:t>batas</a:t>
            </a:r>
            <a:r>
              <a:rPr spc="53" dirty="0">
                <a:solidFill>
                  <a:srgbClr val="FF0000"/>
                </a:solidFill>
                <a:latin typeface="Verdana"/>
                <a:cs typeface="Verdana"/>
              </a:rPr>
              <a:t> </a:t>
            </a:r>
            <a:r>
              <a:rPr spc="-8" dirty="0">
                <a:solidFill>
                  <a:srgbClr val="FF0000"/>
                </a:solidFill>
                <a:latin typeface="Verdana"/>
                <a:cs typeface="Verdana"/>
              </a:rPr>
              <a:t>politik/negara</a:t>
            </a:r>
            <a:r>
              <a:rPr spc="56" dirty="0">
                <a:solidFill>
                  <a:srgbClr val="FF0000"/>
                </a:solidFill>
                <a:latin typeface="Verdana"/>
                <a:cs typeface="Verdana"/>
              </a:rPr>
              <a:t> </a:t>
            </a:r>
            <a:r>
              <a:rPr dirty="0">
                <a:solidFill>
                  <a:srgbClr val="FF0000"/>
                </a:solidFill>
                <a:latin typeface="Verdana"/>
                <a:cs typeface="Verdana"/>
              </a:rPr>
              <a:t>atau </a:t>
            </a:r>
            <a:r>
              <a:rPr spc="4" dirty="0">
                <a:solidFill>
                  <a:srgbClr val="FF0000"/>
                </a:solidFill>
                <a:latin typeface="Verdana"/>
                <a:cs typeface="Verdana"/>
              </a:rPr>
              <a:t> </a:t>
            </a:r>
            <a:r>
              <a:rPr spc="-4" dirty="0">
                <a:solidFill>
                  <a:srgbClr val="FF0000"/>
                </a:solidFill>
                <a:latin typeface="Verdana"/>
                <a:cs typeface="Verdana"/>
              </a:rPr>
              <a:t>batas</a:t>
            </a:r>
            <a:r>
              <a:rPr spc="-8" dirty="0">
                <a:solidFill>
                  <a:srgbClr val="FF0000"/>
                </a:solidFill>
                <a:latin typeface="Verdana"/>
                <a:cs typeface="Verdana"/>
              </a:rPr>
              <a:t> </a:t>
            </a:r>
            <a:r>
              <a:rPr spc="-4" dirty="0">
                <a:solidFill>
                  <a:srgbClr val="FF0000"/>
                </a:solidFill>
                <a:latin typeface="Verdana"/>
                <a:cs typeface="Verdana"/>
              </a:rPr>
              <a:t>administratif/batas</a:t>
            </a:r>
            <a:r>
              <a:rPr spc="8" dirty="0">
                <a:solidFill>
                  <a:srgbClr val="FF0000"/>
                </a:solidFill>
                <a:latin typeface="Verdana"/>
                <a:cs typeface="Verdana"/>
              </a:rPr>
              <a:t> </a:t>
            </a:r>
            <a:r>
              <a:rPr spc="-4" dirty="0">
                <a:solidFill>
                  <a:srgbClr val="FF0000"/>
                </a:solidFill>
                <a:latin typeface="Verdana"/>
                <a:cs typeface="Verdana"/>
              </a:rPr>
              <a:t>bagian</a:t>
            </a:r>
            <a:r>
              <a:rPr spc="8" dirty="0">
                <a:solidFill>
                  <a:srgbClr val="FF0000"/>
                </a:solidFill>
                <a:latin typeface="Verdana"/>
                <a:cs typeface="Verdana"/>
              </a:rPr>
              <a:t> </a:t>
            </a:r>
            <a:r>
              <a:rPr dirty="0">
                <a:solidFill>
                  <a:srgbClr val="FF0000"/>
                </a:solidFill>
                <a:latin typeface="Verdana"/>
                <a:cs typeface="Verdana"/>
              </a:rPr>
              <a:t>dalam</a:t>
            </a:r>
            <a:r>
              <a:rPr spc="8" dirty="0">
                <a:solidFill>
                  <a:srgbClr val="FF0000"/>
                </a:solidFill>
                <a:latin typeface="Verdana"/>
                <a:cs typeface="Verdana"/>
              </a:rPr>
              <a:t> </a:t>
            </a:r>
            <a:r>
              <a:rPr dirty="0">
                <a:solidFill>
                  <a:srgbClr val="FF0000"/>
                </a:solidFill>
                <a:latin typeface="Verdana"/>
                <a:cs typeface="Verdana"/>
              </a:rPr>
              <a:t>suatu</a:t>
            </a:r>
            <a:r>
              <a:rPr spc="11" dirty="0">
                <a:solidFill>
                  <a:srgbClr val="FF0000"/>
                </a:solidFill>
                <a:latin typeface="Verdana"/>
                <a:cs typeface="Verdana"/>
              </a:rPr>
              <a:t> </a:t>
            </a:r>
            <a:r>
              <a:rPr spc="-8" dirty="0">
                <a:solidFill>
                  <a:srgbClr val="FF0000"/>
                </a:solidFill>
                <a:latin typeface="Verdana"/>
                <a:cs typeface="Verdana"/>
              </a:rPr>
              <a:t>negara. </a:t>
            </a:r>
            <a:r>
              <a:rPr spc="-623" dirty="0">
                <a:solidFill>
                  <a:srgbClr val="FF0000"/>
                </a:solidFill>
                <a:latin typeface="Verdana"/>
                <a:cs typeface="Verdana"/>
              </a:rPr>
              <a:t> </a:t>
            </a:r>
            <a:r>
              <a:rPr spc="-4" dirty="0">
                <a:solidFill>
                  <a:srgbClr val="FF0000"/>
                </a:solidFill>
                <a:latin typeface="Verdana"/>
                <a:cs typeface="Verdana"/>
              </a:rPr>
              <a:t>(batas</a:t>
            </a:r>
            <a:r>
              <a:rPr spc="-19" dirty="0">
                <a:solidFill>
                  <a:srgbClr val="FF0000"/>
                </a:solidFill>
                <a:latin typeface="Verdana"/>
                <a:cs typeface="Verdana"/>
              </a:rPr>
              <a:t> </a:t>
            </a:r>
            <a:r>
              <a:rPr spc="-11" dirty="0">
                <a:solidFill>
                  <a:srgbClr val="FF0000"/>
                </a:solidFill>
                <a:latin typeface="Verdana"/>
                <a:cs typeface="Verdana"/>
              </a:rPr>
              <a:t>waktunya</a:t>
            </a:r>
            <a:r>
              <a:rPr spc="11" dirty="0">
                <a:solidFill>
                  <a:srgbClr val="FF0000"/>
                </a:solidFill>
                <a:latin typeface="Verdana"/>
                <a:cs typeface="Verdana"/>
              </a:rPr>
              <a:t> </a:t>
            </a:r>
            <a:r>
              <a:rPr dirty="0">
                <a:solidFill>
                  <a:srgbClr val="FF0000"/>
                </a:solidFill>
                <a:latin typeface="Verdana"/>
                <a:cs typeface="Verdana"/>
              </a:rPr>
              <a:t>6 bulan)</a:t>
            </a:r>
          </a:p>
          <a:p>
            <a:pPr>
              <a:spcBef>
                <a:spcPts val="19"/>
              </a:spcBef>
            </a:pPr>
            <a:endParaRPr sz="1763" dirty="0">
              <a:solidFill>
                <a:srgbClr val="FF0000"/>
              </a:solidFill>
              <a:latin typeface="Verdana"/>
              <a:cs typeface="Verdana"/>
            </a:endParaRPr>
          </a:p>
          <a:p>
            <a:pPr marL="9525" marR="683895"/>
            <a:r>
              <a:rPr b="1" dirty="0">
                <a:solidFill>
                  <a:srgbClr val="FF0000"/>
                </a:solidFill>
                <a:latin typeface="Verdana"/>
                <a:cs typeface="Verdana"/>
              </a:rPr>
              <a:t>Migran</a:t>
            </a:r>
            <a:r>
              <a:rPr b="1" spc="4" dirty="0">
                <a:solidFill>
                  <a:srgbClr val="FF0000"/>
                </a:solidFill>
                <a:latin typeface="Verdana"/>
                <a:cs typeface="Verdana"/>
              </a:rPr>
              <a:t> </a:t>
            </a:r>
            <a:r>
              <a:rPr dirty="0">
                <a:solidFill>
                  <a:srgbClr val="FF0000"/>
                </a:solidFill>
                <a:latin typeface="Verdana"/>
                <a:cs typeface="Verdana"/>
              </a:rPr>
              <a:t>adalah</a:t>
            </a:r>
            <a:r>
              <a:rPr spc="-4" dirty="0">
                <a:solidFill>
                  <a:srgbClr val="FF0000"/>
                </a:solidFill>
                <a:latin typeface="Verdana"/>
                <a:cs typeface="Verdana"/>
              </a:rPr>
              <a:t> </a:t>
            </a:r>
            <a:r>
              <a:rPr spc="-8" dirty="0">
                <a:solidFill>
                  <a:srgbClr val="FF0000"/>
                </a:solidFill>
                <a:latin typeface="Verdana"/>
                <a:cs typeface="Verdana"/>
              </a:rPr>
              <a:t>orang</a:t>
            </a:r>
            <a:r>
              <a:rPr spc="15" dirty="0">
                <a:solidFill>
                  <a:srgbClr val="FF0000"/>
                </a:solidFill>
                <a:latin typeface="Verdana"/>
                <a:cs typeface="Verdana"/>
              </a:rPr>
              <a:t> </a:t>
            </a:r>
            <a:r>
              <a:rPr spc="-11" dirty="0">
                <a:solidFill>
                  <a:srgbClr val="FF0000"/>
                </a:solidFill>
                <a:latin typeface="Verdana"/>
                <a:cs typeface="Verdana"/>
              </a:rPr>
              <a:t>yang</a:t>
            </a:r>
            <a:r>
              <a:rPr spc="8" dirty="0">
                <a:solidFill>
                  <a:srgbClr val="FF0000"/>
                </a:solidFill>
                <a:latin typeface="Verdana"/>
                <a:cs typeface="Verdana"/>
              </a:rPr>
              <a:t> </a:t>
            </a:r>
            <a:r>
              <a:rPr spc="-4" dirty="0">
                <a:solidFill>
                  <a:srgbClr val="FF0000"/>
                </a:solidFill>
                <a:latin typeface="Verdana"/>
                <a:cs typeface="Verdana"/>
              </a:rPr>
              <a:t>pidah</a:t>
            </a:r>
            <a:r>
              <a:rPr spc="4" dirty="0">
                <a:solidFill>
                  <a:srgbClr val="FF0000"/>
                </a:solidFill>
                <a:latin typeface="Verdana"/>
                <a:cs typeface="Verdana"/>
              </a:rPr>
              <a:t> </a:t>
            </a:r>
            <a:r>
              <a:rPr spc="-4" dirty="0">
                <a:solidFill>
                  <a:srgbClr val="FF0000"/>
                </a:solidFill>
                <a:latin typeface="Verdana"/>
                <a:cs typeface="Verdana"/>
              </a:rPr>
              <a:t>tempat tinggal </a:t>
            </a:r>
            <a:r>
              <a:rPr spc="-623" dirty="0">
                <a:solidFill>
                  <a:srgbClr val="FF0000"/>
                </a:solidFill>
                <a:latin typeface="Verdana"/>
                <a:cs typeface="Verdana"/>
              </a:rPr>
              <a:t> </a:t>
            </a:r>
            <a:r>
              <a:rPr spc="-8" dirty="0">
                <a:solidFill>
                  <a:srgbClr val="FF0000"/>
                </a:solidFill>
                <a:latin typeface="Verdana"/>
                <a:cs typeface="Verdana"/>
              </a:rPr>
              <a:t>secara</a:t>
            </a:r>
            <a:r>
              <a:rPr spc="-19" dirty="0">
                <a:solidFill>
                  <a:srgbClr val="FF0000"/>
                </a:solidFill>
                <a:latin typeface="Verdana"/>
                <a:cs typeface="Verdana"/>
              </a:rPr>
              <a:t> </a:t>
            </a:r>
            <a:r>
              <a:rPr spc="-4" dirty="0">
                <a:solidFill>
                  <a:srgbClr val="FF0000"/>
                </a:solidFill>
                <a:latin typeface="Verdana"/>
                <a:cs typeface="Verdana"/>
              </a:rPr>
              <a:t>permanen</a:t>
            </a:r>
            <a:r>
              <a:rPr spc="8" dirty="0">
                <a:solidFill>
                  <a:srgbClr val="FF0000"/>
                </a:solidFill>
                <a:latin typeface="Verdana"/>
                <a:cs typeface="Verdana"/>
              </a:rPr>
              <a:t> </a:t>
            </a:r>
            <a:r>
              <a:rPr spc="-4" dirty="0">
                <a:solidFill>
                  <a:srgbClr val="FF0000"/>
                </a:solidFill>
                <a:latin typeface="Verdana"/>
                <a:cs typeface="Verdana"/>
              </a:rPr>
              <a:t>(menurut</a:t>
            </a:r>
            <a:r>
              <a:rPr spc="4" dirty="0">
                <a:solidFill>
                  <a:srgbClr val="FF0000"/>
                </a:solidFill>
                <a:latin typeface="Verdana"/>
                <a:cs typeface="Verdana"/>
              </a:rPr>
              <a:t> </a:t>
            </a:r>
            <a:r>
              <a:rPr spc="-4" dirty="0">
                <a:solidFill>
                  <a:srgbClr val="FF0000"/>
                </a:solidFill>
                <a:latin typeface="Verdana"/>
                <a:cs typeface="Verdana"/>
              </a:rPr>
              <a:t>PBB)</a:t>
            </a:r>
            <a:endParaRPr dirty="0">
              <a:solidFill>
                <a:srgbClr val="FF0000"/>
              </a:solidFill>
              <a:latin typeface="Verdana"/>
              <a:cs typeface="Verdana"/>
            </a:endParaRPr>
          </a:p>
          <a:p>
            <a:pPr>
              <a:spcBef>
                <a:spcPts val="19"/>
              </a:spcBef>
            </a:pPr>
            <a:endParaRPr sz="1763" dirty="0">
              <a:solidFill>
                <a:srgbClr val="FF0000"/>
              </a:solidFill>
              <a:latin typeface="Verdana"/>
              <a:cs typeface="Verdana"/>
            </a:endParaRPr>
          </a:p>
          <a:p>
            <a:pPr marL="9525" marR="243364"/>
            <a:r>
              <a:rPr b="1" dirty="0">
                <a:solidFill>
                  <a:srgbClr val="FF0000"/>
                </a:solidFill>
                <a:latin typeface="Verdana"/>
                <a:cs typeface="Verdana"/>
              </a:rPr>
              <a:t>Mover</a:t>
            </a:r>
            <a:r>
              <a:rPr b="1" spc="4" dirty="0">
                <a:solidFill>
                  <a:srgbClr val="FF0000"/>
                </a:solidFill>
                <a:latin typeface="Verdana"/>
                <a:cs typeface="Verdana"/>
              </a:rPr>
              <a:t> </a:t>
            </a:r>
            <a:r>
              <a:rPr dirty="0">
                <a:solidFill>
                  <a:srgbClr val="FF0000"/>
                </a:solidFill>
                <a:latin typeface="Verdana"/>
                <a:cs typeface="Verdana"/>
              </a:rPr>
              <a:t>adalah</a:t>
            </a:r>
            <a:r>
              <a:rPr spc="4" dirty="0">
                <a:solidFill>
                  <a:srgbClr val="FF0000"/>
                </a:solidFill>
                <a:latin typeface="Verdana"/>
                <a:cs typeface="Verdana"/>
              </a:rPr>
              <a:t> </a:t>
            </a:r>
            <a:r>
              <a:rPr spc="-8" dirty="0">
                <a:solidFill>
                  <a:srgbClr val="FF0000"/>
                </a:solidFill>
                <a:latin typeface="Verdana"/>
                <a:cs typeface="Verdana"/>
              </a:rPr>
              <a:t>orang</a:t>
            </a:r>
            <a:r>
              <a:rPr spc="4" dirty="0">
                <a:solidFill>
                  <a:srgbClr val="FF0000"/>
                </a:solidFill>
                <a:latin typeface="Verdana"/>
                <a:cs typeface="Verdana"/>
              </a:rPr>
              <a:t> </a:t>
            </a:r>
            <a:r>
              <a:rPr spc="-11" dirty="0">
                <a:solidFill>
                  <a:srgbClr val="FF0000"/>
                </a:solidFill>
                <a:latin typeface="Verdana"/>
                <a:cs typeface="Verdana"/>
              </a:rPr>
              <a:t>yang</a:t>
            </a:r>
            <a:r>
              <a:rPr spc="15" dirty="0">
                <a:solidFill>
                  <a:srgbClr val="FF0000"/>
                </a:solidFill>
                <a:latin typeface="Verdana"/>
                <a:cs typeface="Verdana"/>
              </a:rPr>
              <a:t> </a:t>
            </a:r>
            <a:r>
              <a:rPr spc="-4" dirty="0">
                <a:solidFill>
                  <a:srgbClr val="FF0000"/>
                </a:solidFill>
                <a:latin typeface="Verdana"/>
                <a:cs typeface="Verdana"/>
              </a:rPr>
              <a:t>berpindah-pindah</a:t>
            </a:r>
            <a:r>
              <a:rPr spc="4" dirty="0">
                <a:solidFill>
                  <a:srgbClr val="FF0000"/>
                </a:solidFill>
                <a:latin typeface="Verdana"/>
                <a:cs typeface="Verdana"/>
              </a:rPr>
              <a:t> </a:t>
            </a:r>
            <a:r>
              <a:rPr spc="-4" dirty="0">
                <a:solidFill>
                  <a:srgbClr val="FF0000"/>
                </a:solidFill>
                <a:latin typeface="Verdana"/>
                <a:cs typeface="Verdana"/>
              </a:rPr>
              <a:t>tempat </a:t>
            </a:r>
            <a:r>
              <a:rPr spc="-623" dirty="0">
                <a:solidFill>
                  <a:srgbClr val="FF0000"/>
                </a:solidFill>
                <a:latin typeface="Verdana"/>
                <a:cs typeface="Verdana"/>
              </a:rPr>
              <a:t> </a:t>
            </a:r>
            <a:r>
              <a:rPr spc="-4" dirty="0">
                <a:solidFill>
                  <a:srgbClr val="FF0000"/>
                </a:solidFill>
                <a:latin typeface="Verdana"/>
                <a:cs typeface="Verdana"/>
              </a:rPr>
              <a:t>melewati</a:t>
            </a:r>
            <a:r>
              <a:rPr spc="-11" dirty="0">
                <a:solidFill>
                  <a:srgbClr val="FF0000"/>
                </a:solidFill>
                <a:latin typeface="Verdana"/>
                <a:cs typeface="Verdana"/>
              </a:rPr>
              <a:t> </a:t>
            </a:r>
            <a:r>
              <a:rPr spc="-4" dirty="0">
                <a:solidFill>
                  <a:srgbClr val="FF0000"/>
                </a:solidFill>
                <a:latin typeface="Verdana"/>
                <a:cs typeface="Verdana"/>
              </a:rPr>
              <a:t>batas</a:t>
            </a:r>
            <a:r>
              <a:rPr dirty="0">
                <a:solidFill>
                  <a:srgbClr val="FF0000"/>
                </a:solidFill>
                <a:latin typeface="Verdana"/>
                <a:cs typeface="Verdana"/>
              </a:rPr>
              <a:t> </a:t>
            </a:r>
            <a:r>
              <a:rPr spc="-4" dirty="0">
                <a:solidFill>
                  <a:srgbClr val="FF0000"/>
                </a:solidFill>
                <a:latin typeface="Verdana"/>
                <a:cs typeface="Verdana"/>
              </a:rPr>
              <a:t>politik/administratif</a:t>
            </a:r>
            <a:r>
              <a:rPr spc="34" dirty="0">
                <a:solidFill>
                  <a:srgbClr val="FF0000"/>
                </a:solidFill>
                <a:latin typeface="Verdana"/>
                <a:cs typeface="Verdana"/>
              </a:rPr>
              <a:t> </a:t>
            </a:r>
            <a:r>
              <a:rPr dirty="0">
                <a:solidFill>
                  <a:srgbClr val="FF0000"/>
                </a:solidFill>
                <a:latin typeface="Verdana"/>
                <a:cs typeface="Verdana"/>
              </a:rPr>
              <a:t>suatu</a:t>
            </a:r>
            <a:r>
              <a:rPr spc="8" dirty="0">
                <a:solidFill>
                  <a:srgbClr val="FF0000"/>
                </a:solidFill>
                <a:latin typeface="Verdana"/>
                <a:cs typeface="Verdana"/>
              </a:rPr>
              <a:t> </a:t>
            </a:r>
            <a:r>
              <a:rPr spc="-8" dirty="0" err="1">
                <a:solidFill>
                  <a:srgbClr val="FF0000"/>
                </a:solidFill>
                <a:latin typeface="Verdana"/>
                <a:cs typeface="Verdana"/>
              </a:rPr>
              <a:t>daerah</a:t>
            </a:r>
            <a:r>
              <a:rPr sz="2100" spc="-8" dirty="0">
                <a:solidFill>
                  <a:srgbClr val="FF0000"/>
                </a:solidFill>
                <a:latin typeface="Verdana"/>
                <a:cs typeface="Verdana"/>
              </a:rPr>
              <a:t>.</a:t>
            </a:r>
            <a:r>
              <a:rPr lang="en-US" sz="2100" spc="-8" dirty="0">
                <a:solidFill>
                  <a:srgbClr val="FF0000"/>
                </a:solidFill>
                <a:latin typeface="Verdana"/>
                <a:cs typeface="Verdana"/>
              </a:rPr>
              <a:t> </a:t>
            </a:r>
            <a:r>
              <a:rPr sz="2100" spc="-4" dirty="0">
                <a:solidFill>
                  <a:srgbClr val="FF0000"/>
                </a:solidFill>
                <a:latin typeface="Verdana"/>
                <a:cs typeface="Verdana"/>
              </a:rPr>
              <a:t>Bila </a:t>
            </a:r>
            <a:r>
              <a:rPr sz="2100" spc="-15" dirty="0">
                <a:solidFill>
                  <a:srgbClr val="FF0000"/>
                </a:solidFill>
                <a:latin typeface="Verdana"/>
                <a:cs typeface="Verdana"/>
              </a:rPr>
              <a:t>waktunya</a:t>
            </a:r>
            <a:r>
              <a:rPr sz="2100" spc="30" dirty="0">
                <a:solidFill>
                  <a:srgbClr val="FF0000"/>
                </a:solidFill>
                <a:latin typeface="Verdana"/>
                <a:cs typeface="Verdana"/>
              </a:rPr>
              <a:t> </a:t>
            </a:r>
            <a:r>
              <a:rPr sz="2100" spc="-8" dirty="0">
                <a:solidFill>
                  <a:srgbClr val="FF0000"/>
                </a:solidFill>
                <a:latin typeface="Verdana"/>
                <a:cs typeface="Verdana"/>
              </a:rPr>
              <a:t>dalam</a:t>
            </a:r>
            <a:r>
              <a:rPr sz="2100" spc="11" dirty="0">
                <a:solidFill>
                  <a:srgbClr val="FF0000"/>
                </a:solidFill>
                <a:latin typeface="Verdana"/>
                <a:cs typeface="Verdana"/>
              </a:rPr>
              <a:t> </a:t>
            </a:r>
            <a:r>
              <a:rPr sz="2100" spc="-4" dirty="0">
                <a:solidFill>
                  <a:srgbClr val="FF0000"/>
                </a:solidFill>
                <a:latin typeface="Verdana"/>
                <a:cs typeface="Verdana"/>
              </a:rPr>
              <a:t>1</a:t>
            </a:r>
            <a:r>
              <a:rPr sz="2100" dirty="0">
                <a:solidFill>
                  <a:srgbClr val="FF0000"/>
                </a:solidFill>
                <a:latin typeface="Verdana"/>
                <a:cs typeface="Verdana"/>
              </a:rPr>
              <a:t> </a:t>
            </a:r>
            <a:r>
              <a:rPr sz="2100" spc="-4" dirty="0">
                <a:solidFill>
                  <a:srgbClr val="FF0000"/>
                </a:solidFill>
                <a:latin typeface="Verdana"/>
                <a:cs typeface="Verdana"/>
              </a:rPr>
              <a:t>hari</a:t>
            </a:r>
            <a:r>
              <a:rPr sz="2100" spc="15" dirty="0">
                <a:solidFill>
                  <a:srgbClr val="FF0000"/>
                </a:solidFill>
                <a:latin typeface="Verdana"/>
                <a:cs typeface="Verdana"/>
              </a:rPr>
              <a:t> </a:t>
            </a:r>
            <a:r>
              <a:rPr sz="2100" spc="-8" dirty="0">
                <a:solidFill>
                  <a:srgbClr val="FF0000"/>
                </a:solidFill>
                <a:latin typeface="Verdana"/>
                <a:cs typeface="Verdana"/>
              </a:rPr>
              <a:t>disebut</a:t>
            </a:r>
            <a:r>
              <a:rPr sz="2100" spc="11" dirty="0">
                <a:solidFill>
                  <a:srgbClr val="FF0000"/>
                </a:solidFill>
                <a:latin typeface="Verdana"/>
                <a:cs typeface="Verdana"/>
              </a:rPr>
              <a:t> </a:t>
            </a:r>
            <a:r>
              <a:rPr sz="2100" spc="-8" dirty="0">
                <a:solidFill>
                  <a:srgbClr val="FF0000"/>
                </a:solidFill>
                <a:latin typeface="Verdana"/>
                <a:cs typeface="Verdana"/>
              </a:rPr>
              <a:t>“mirgrasi </a:t>
            </a:r>
            <a:r>
              <a:rPr sz="2100" spc="-727" dirty="0">
                <a:solidFill>
                  <a:srgbClr val="FF0000"/>
                </a:solidFill>
                <a:latin typeface="Verdana"/>
                <a:cs typeface="Verdana"/>
              </a:rPr>
              <a:t> </a:t>
            </a:r>
            <a:r>
              <a:rPr sz="2100" spc="-8" dirty="0">
                <a:solidFill>
                  <a:srgbClr val="FF0000"/>
                </a:solidFill>
                <a:latin typeface="Verdana"/>
                <a:cs typeface="Verdana"/>
              </a:rPr>
              <a:t>pulang</a:t>
            </a:r>
            <a:r>
              <a:rPr sz="2100" spc="19" dirty="0">
                <a:solidFill>
                  <a:srgbClr val="FF0000"/>
                </a:solidFill>
                <a:latin typeface="Verdana"/>
                <a:cs typeface="Verdana"/>
              </a:rPr>
              <a:t> </a:t>
            </a:r>
            <a:r>
              <a:rPr sz="2100" spc="-8" dirty="0">
                <a:solidFill>
                  <a:srgbClr val="FF0000"/>
                </a:solidFill>
                <a:latin typeface="Verdana"/>
                <a:cs typeface="Verdana"/>
              </a:rPr>
              <a:t>pergi”</a:t>
            </a:r>
            <a:r>
              <a:rPr sz="2100" spc="11" dirty="0">
                <a:solidFill>
                  <a:srgbClr val="FF0000"/>
                </a:solidFill>
                <a:latin typeface="Verdana"/>
                <a:cs typeface="Verdana"/>
              </a:rPr>
              <a:t> </a:t>
            </a:r>
            <a:r>
              <a:rPr sz="2100" spc="-4" dirty="0">
                <a:solidFill>
                  <a:srgbClr val="FF0000"/>
                </a:solidFill>
                <a:latin typeface="Verdana"/>
                <a:cs typeface="Verdana"/>
              </a:rPr>
              <a:t>atau</a:t>
            </a:r>
            <a:r>
              <a:rPr sz="2100" spc="11" dirty="0">
                <a:solidFill>
                  <a:srgbClr val="FF0000"/>
                </a:solidFill>
                <a:latin typeface="Verdana"/>
                <a:cs typeface="Verdana"/>
              </a:rPr>
              <a:t> </a:t>
            </a:r>
            <a:r>
              <a:rPr sz="2100" spc="-4" dirty="0">
                <a:solidFill>
                  <a:srgbClr val="FF0000"/>
                </a:solidFill>
                <a:latin typeface="Verdana"/>
                <a:cs typeface="Verdana"/>
              </a:rPr>
              <a:t>“commuting”/’nglaju”</a:t>
            </a:r>
            <a:endParaRPr sz="2100" dirty="0">
              <a:solidFill>
                <a:srgbClr val="FF0000"/>
              </a:solidFill>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349625"/>
            <a:ext cx="3950970" cy="540052"/>
          </a:xfrm>
          <a:prstGeom prst="rect">
            <a:avLst/>
          </a:prstGeom>
        </p:spPr>
        <p:txBody>
          <a:bodyPr vert="horz" wrap="square" lIns="0" tIns="9049" rIns="0" bIns="0" rtlCol="0" anchor="t">
            <a:spAutoFit/>
          </a:bodyPr>
          <a:lstStyle/>
          <a:p>
            <a:pPr marL="9525">
              <a:lnSpc>
                <a:spcPct val="100000"/>
              </a:lnSpc>
              <a:spcBef>
                <a:spcPts val="71"/>
              </a:spcBef>
            </a:pPr>
            <a:r>
              <a:rPr sz="3450" dirty="0"/>
              <a:t>JENIS-JENIS</a:t>
            </a:r>
            <a:r>
              <a:rPr sz="3450" spc="-34" dirty="0"/>
              <a:t> </a:t>
            </a:r>
            <a:r>
              <a:rPr sz="3450" spc="-64" dirty="0"/>
              <a:t>MIGRASI</a:t>
            </a:r>
            <a:endParaRPr sz="3450"/>
          </a:p>
        </p:txBody>
      </p:sp>
      <p:sp>
        <p:nvSpPr>
          <p:cNvPr id="3" name="object 3"/>
          <p:cNvSpPr txBox="1"/>
          <p:nvPr/>
        </p:nvSpPr>
        <p:spPr>
          <a:xfrm>
            <a:off x="1001616" y="1707435"/>
            <a:ext cx="5995035" cy="2589235"/>
          </a:xfrm>
          <a:prstGeom prst="rect">
            <a:avLst/>
          </a:prstGeom>
        </p:spPr>
        <p:txBody>
          <a:bodyPr vert="horz" wrap="square" lIns="0" tIns="9525" rIns="0" bIns="0" rtlCol="0">
            <a:spAutoFit/>
          </a:bodyPr>
          <a:lstStyle/>
          <a:p>
            <a:pPr marL="466725" marR="3810" indent="-457676">
              <a:spcBef>
                <a:spcPts val="75"/>
              </a:spcBef>
              <a:tabLst>
                <a:tab pos="466725" algn="l"/>
              </a:tabLst>
            </a:pPr>
            <a:r>
              <a:rPr spc="-169" dirty="0">
                <a:solidFill>
                  <a:srgbClr val="FF0000"/>
                </a:solidFill>
                <a:latin typeface="Segoe UI Symbol"/>
                <a:cs typeface="Segoe UI Symbol"/>
              </a:rPr>
              <a:t>⦿	</a:t>
            </a:r>
            <a:r>
              <a:rPr sz="2250" dirty="0">
                <a:solidFill>
                  <a:srgbClr val="FF0000"/>
                </a:solidFill>
                <a:latin typeface="Arial MT"/>
                <a:cs typeface="Arial MT"/>
              </a:rPr>
              <a:t>Mobilitas</a:t>
            </a:r>
            <a:r>
              <a:rPr sz="2250" spc="-34" dirty="0">
                <a:solidFill>
                  <a:srgbClr val="FF0000"/>
                </a:solidFill>
                <a:latin typeface="Arial MT"/>
                <a:cs typeface="Arial MT"/>
              </a:rPr>
              <a:t> </a:t>
            </a:r>
            <a:r>
              <a:rPr sz="2250" spc="-4" dirty="0">
                <a:solidFill>
                  <a:srgbClr val="FF0000"/>
                </a:solidFill>
                <a:latin typeface="Arial MT"/>
                <a:cs typeface="Arial MT"/>
              </a:rPr>
              <a:t>horizontal:</a:t>
            </a:r>
            <a:r>
              <a:rPr sz="2250" spc="-15" dirty="0">
                <a:solidFill>
                  <a:srgbClr val="FF0000"/>
                </a:solidFill>
                <a:latin typeface="Arial MT"/>
                <a:cs typeface="Arial MT"/>
              </a:rPr>
              <a:t> </a:t>
            </a:r>
            <a:r>
              <a:rPr sz="2250" spc="-4" dirty="0">
                <a:solidFill>
                  <a:srgbClr val="FF0000"/>
                </a:solidFill>
                <a:latin typeface="Arial MT"/>
                <a:cs typeface="Arial MT"/>
              </a:rPr>
              <a:t>perpindahan</a:t>
            </a:r>
            <a:r>
              <a:rPr sz="2250" spc="-8" dirty="0">
                <a:solidFill>
                  <a:srgbClr val="FF0000"/>
                </a:solidFill>
                <a:latin typeface="Arial MT"/>
                <a:cs typeface="Arial MT"/>
              </a:rPr>
              <a:t> </a:t>
            </a:r>
            <a:r>
              <a:rPr sz="2250" spc="-4" dirty="0">
                <a:solidFill>
                  <a:srgbClr val="FF0000"/>
                </a:solidFill>
                <a:latin typeface="Arial MT"/>
                <a:cs typeface="Arial MT"/>
              </a:rPr>
              <a:t>penduduk </a:t>
            </a:r>
            <a:r>
              <a:rPr sz="2250" spc="-614" dirty="0">
                <a:solidFill>
                  <a:srgbClr val="FF0000"/>
                </a:solidFill>
                <a:latin typeface="Arial MT"/>
                <a:cs typeface="Arial MT"/>
              </a:rPr>
              <a:t> </a:t>
            </a:r>
            <a:r>
              <a:rPr sz="2250" spc="-4" dirty="0">
                <a:solidFill>
                  <a:srgbClr val="FF0000"/>
                </a:solidFill>
                <a:latin typeface="Arial MT"/>
                <a:cs typeface="Arial MT"/>
              </a:rPr>
              <a:t>secara</a:t>
            </a:r>
            <a:r>
              <a:rPr sz="2250" spc="-15" dirty="0">
                <a:solidFill>
                  <a:srgbClr val="FF0000"/>
                </a:solidFill>
                <a:latin typeface="Arial MT"/>
                <a:cs typeface="Arial MT"/>
              </a:rPr>
              <a:t> </a:t>
            </a:r>
            <a:r>
              <a:rPr sz="2250" spc="-4" dirty="0">
                <a:solidFill>
                  <a:srgbClr val="FF0000"/>
                </a:solidFill>
                <a:latin typeface="Arial MT"/>
                <a:cs typeface="Arial MT"/>
              </a:rPr>
              <a:t>teritorial,</a:t>
            </a:r>
            <a:r>
              <a:rPr sz="2250" spc="-8" dirty="0">
                <a:solidFill>
                  <a:srgbClr val="FF0000"/>
                </a:solidFill>
                <a:latin typeface="Arial MT"/>
                <a:cs typeface="Arial MT"/>
              </a:rPr>
              <a:t> </a:t>
            </a:r>
            <a:r>
              <a:rPr sz="2250" spc="-4" dirty="0">
                <a:solidFill>
                  <a:srgbClr val="FF0000"/>
                </a:solidFill>
                <a:latin typeface="Arial MT"/>
                <a:cs typeface="Arial MT"/>
              </a:rPr>
              <a:t>spasial</a:t>
            </a:r>
            <a:r>
              <a:rPr sz="2250" spc="-11" dirty="0">
                <a:solidFill>
                  <a:srgbClr val="FF0000"/>
                </a:solidFill>
                <a:latin typeface="Arial MT"/>
                <a:cs typeface="Arial MT"/>
              </a:rPr>
              <a:t> </a:t>
            </a:r>
            <a:r>
              <a:rPr sz="2250" spc="-4" dirty="0">
                <a:solidFill>
                  <a:srgbClr val="FF0000"/>
                </a:solidFill>
                <a:latin typeface="Arial MT"/>
                <a:cs typeface="Arial MT"/>
              </a:rPr>
              <a:t>atau</a:t>
            </a:r>
            <a:r>
              <a:rPr sz="2250" spc="-8" dirty="0">
                <a:solidFill>
                  <a:srgbClr val="FF0000"/>
                </a:solidFill>
                <a:latin typeface="Arial MT"/>
                <a:cs typeface="Arial MT"/>
              </a:rPr>
              <a:t> </a:t>
            </a:r>
            <a:r>
              <a:rPr sz="2250" spc="-4" dirty="0">
                <a:solidFill>
                  <a:srgbClr val="FF0000"/>
                </a:solidFill>
                <a:latin typeface="Arial MT"/>
                <a:cs typeface="Arial MT"/>
              </a:rPr>
              <a:t>geografis.</a:t>
            </a:r>
            <a:endParaRPr sz="2250" dirty="0">
              <a:solidFill>
                <a:srgbClr val="FF0000"/>
              </a:solidFill>
              <a:latin typeface="Arial MT"/>
              <a:cs typeface="Arial MT"/>
            </a:endParaRPr>
          </a:p>
          <a:p>
            <a:pPr>
              <a:spcBef>
                <a:spcPts val="30"/>
              </a:spcBef>
            </a:pPr>
            <a:endParaRPr sz="3263" dirty="0">
              <a:solidFill>
                <a:srgbClr val="FF0000"/>
              </a:solidFill>
              <a:latin typeface="Arial MT"/>
              <a:cs typeface="Arial MT"/>
            </a:endParaRPr>
          </a:p>
          <a:p>
            <a:pPr marL="466725" marR="223838" indent="-457676">
              <a:tabLst>
                <a:tab pos="466725" algn="l"/>
                <a:tab pos="1749743" algn="l"/>
              </a:tabLst>
            </a:pPr>
            <a:r>
              <a:rPr spc="-169" dirty="0">
                <a:solidFill>
                  <a:srgbClr val="FF0000"/>
                </a:solidFill>
                <a:latin typeface="Segoe UI Symbol"/>
                <a:cs typeface="Segoe UI Symbol"/>
              </a:rPr>
              <a:t>⦿	</a:t>
            </a:r>
            <a:r>
              <a:rPr sz="2250" dirty="0">
                <a:solidFill>
                  <a:srgbClr val="FF0000"/>
                </a:solidFill>
                <a:latin typeface="Arial MT"/>
                <a:cs typeface="Arial MT"/>
              </a:rPr>
              <a:t>Mobilitas </a:t>
            </a:r>
            <a:r>
              <a:rPr sz="2250" spc="-4" dirty="0">
                <a:solidFill>
                  <a:srgbClr val="FF0000"/>
                </a:solidFill>
                <a:latin typeface="Arial MT"/>
                <a:cs typeface="Arial MT"/>
              </a:rPr>
              <a:t>vertikal: perpindahan </a:t>
            </a:r>
            <a:r>
              <a:rPr sz="2250" dirty="0">
                <a:solidFill>
                  <a:srgbClr val="FF0000"/>
                </a:solidFill>
                <a:latin typeface="Arial MT"/>
                <a:cs typeface="Arial MT"/>
              </a:rPr>
              <a:t>yang </a:t>
            </a:r>
            <a:r>
              <a:rPr sz="2250" spc="4" dirty="0">
                <a:solidFill>
                  <a:srgbClr val="FF0000"/>
                </a:solidFill>
                <a:latin typeface="Arial MT"/>
                <a:cs typeface="Arial MT"/>
              </a:rPr>
              <a:t> </a:t>
            </a:r>
            <a:r>
              <a:rPr sz="2250" dirty="0">
                <a:solidFill>
                  <a:srgbClr val="FF0000"/>
                </a:solidFill>
                <a:latin typeface="Arial MT"/>
                <a:cs typeface="Arial MT"/>
              </a:rPr>
              <a:t>dikaitkan </a:t>
            </a:r>
            <a:r>
              <a:rPr sz="2250" spc="-4" dirty="0">
                <a:solidFill>
                  <a:srgbClr val="FF0000"/>
                </a:solidFill>
                <a:latin typeface="Arial MT"/>
                <a:cs typeface="Arial MT"/>
              </a:rPr>
              <a:t>dengan perubahan status </a:t>
            </a:r>
            <a:r>
              <a:rPr sz="2250" dirty="0">
                <a:solidFill>
                  <a:srgbClr val="FF0000"/>
                </a:solidFill>
                <a:latin typeface="Arial MT"/>
                <a:cs typeface="Arial MT"/>
              </a:rPr>
              <a:t>sosial </a:t>
            </a:r>
            <a:r>
              <a:rPr sz="2250" spc="-614" dirty="0">
                <a:solidFill>
                  <a:srgbClr val="FF0000"/>
                </a:solidFill>
                <a:latin typeface="Arial MT"/>
                <a:cs typeface="Arial MT"/>
              </a:rPr>
              <a:t> </a:t>
            </a:r>
            <a:r>
              <a:rPr sz="2250" spc="-4" dirty="0">
                <a:solidFill>
                  <a:srgbClr val="FF0000"/>
                </a:solidFill>
                <a:latin typeface="Arial MT"/>
                <a:cs typeface="Arial MT"/>
              </a:rPr>
              <a:t>dengan </a:t>
            </a:r>
            <a:r>
              <a:rPr sz="2250" dirty="0">
                <a:solidFill>
                  <a:srgbClr val="FF0000"/>
                </a:solidFill>
                <a:latin typeface="Arial MT"/>
                <a:cs typeface="Arial MT"/>
              </a:rPr>
              <a:t>melihat </a:t>
            </a:r>
            <a:r>
              <a:rPr sz="2250" spc="-4" dirty="0">
                <a:solidFill>
                  <a:srgbClr val="FF0000"/>
                </a:solidFill>
                <a:latin typeface="Arial MT"/>
                <a:cs typeface="Arial MT"/>
              </a:rPr>
              <a:t>kedudukan generasi </a:t>
            </a:r>
            <a:r>
              <a:rPr sz="2250" dirty="0">
                <a:solidFill>
                  <a:srgbClr val="FF0000"/>
                </a:solidFill>
                <a:latin typeface="Arial MT"/>
                <a:cs typeface="Arial MT"/>
              </a:rPr>
              <a:t> misalnya	melihat</a:t>
            </a:r>
            <a:r>
              <a:rPr sz="2250" spc="-38" dirty="0">
                <a:solidFill>
                  <a:srgbClr val="FF0000"/>
                </a:solidFill>
                <a:latin typeface="Arial MT"/>
                <a:cs typeface="Arial MT"/>
              </a:rPr>
              <a:t> </a:t>
            </a:r>
            <a:r>
              <a:rPr sz="2250" spc="-4" dirty="0">
                <a:solidFill>
                  <a:srgbClr val="FF0000"/>
                </a:solidFill>
                <a:latin typeface="Arial MT"/>
                <a:cs typeface="Arial MT"/>
              </a:rPr>
              <a:t>status</a:t>
            </a:r>
            <a:r>
              <a:rPr sz="2250" spc="-19" dirty="0">
                <a:solidFill>
                  <a:srgbClr val="FF0000"/>
                </a:solidFill>
                <a:latin typeface="Arial MT"/>
                <a:cs typeface="Arial MT"/>
              </a:rPr>
              <a:t> </a:t>
            </a:r>
            <a:r>
              <a:rPr sz="2250" dirty="0">
                <a:solidFill>
                  <a:srgbClr val="FF0000"/>
                </a:solidFill>
                <a:latin typeface="Arial MT"/>
                <a:cs typeface="Arial MT"/>
              </a:rPr>
              <a:t>kedudukan</a:t>
            </a:r>
            <a:r>
              <a:rPr sz="2250" spc="-38" dirty="0">
                <a:solidFill>
                  <a:srgbClr val="FF0000"/>
                </a:solidFill>
                <a:latin typeface="Arial MT"/>
                <a:cs typeface="Arial MT"/>
              </a:rPr>
              <a:t> </a:t>
            </a:r>
            <a:r>
              <a:rPr sz="2250" dirty="0">
                <a:solidFill>
                  <a:srgbClr val="FF0000"/>
                </a:solidFill>
                <a:latin typeface="Arial MT"/>
                <a:cs typeface="Arial MT"/>
              </a:rPr>
              <a:t>ayah.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349625"/>
            <a:ext cx="3950970" cy="540052"/>
          </a:xfrm>
          <a:prstGeom prst="rect">
            <a:avLst/>
          </a:prstGeom>
        </p:spPr>
        <p:txBody>
          <a:bodyPr vert="horz" wrap="square" lIns="0" tIns="9049" rIns="0" bIns="0" rtlCol="0" anchor="t">
            <a:spAutoFit/>
          </a:bodyPr>
          <a:lstStyle/>
          <a:p>
            <a:pPr marL="9525">
              <a:lnSpc>
                <a:spcPct val="100000"/>
              </a:lnSpc>
              <a:spcBef>
                <a:spcPts val="71"/>
              </a:spcBef>
            </a:pPr>
            <a:r>
              <a:rPr sz="3450" dirty="0"/>
              <a:t>JENIS-JENIS</a:t>
            </a:r>
            <a:r>
              <a:rPr sz="3450" spc="-34" dirty="0"/>
              <a:t> </a:t>
            </a:r>
            <a:r>
              <a:rPr sz="3450" spc="-64" dirty="0"/>
              <a:t>MIGRASI</a:t>
            </a:r>
            <a:endParaRPr sz="3450"/>
          </a:p>
        </p:txBody>
      </p:sp>
      <p:sp>
        <p:nvSpPr>
          <p:cNvPr id="3" name="object 3"/>
          <p:cNvSpPr txBox="1"/>
          <p:nvPr/>
        </p:nvSpPr>
        <p:spPr>
          <a:xfrm>
            <a:off x="937841" y="1516567"/>
            <a:ext cx="7238750" cy="2445862"/>
          </a:xfrm>
          <a:prstGeom prst="rect">
            <a:avLst/>
          </a:prstGeom>
        </p:spPr>
        <p:txBody>
          <a:bodyPr vert="horz" wrap="square" lIns="0" tIns="75248" rIns="0" bIns="0" rtlCol="0">
            <a:spAutoFit/>
          </a:bodyPr>
          <a:lstStyle/>
          <a:p>
            <a:pPr marL="752475" marR="320516" indent="-400526">
              <a:spcBef>
                <a:spcPts val="446"/>
              </a:spcBef>
              <a:buClr>
                <a:srgbClr val="6D9FAF"/>
              </a:buClr>
              <a:buSzPct val="89583"/>
              <a:buAutoNum type="arabicPeriod"/>
              <a:tabLst>
                <a:tab pos="752475" algn="l"/>
                <a:tab pos="752951" algn="l"/>
              </a:tabLst>
            </a:pPr>
            <a:r>
              <a:rPr spc="-4" dirty="0" err="1">
                <a:solidFill>
                  <a:srgbClr val="FF0000"/>
                </a:solidFill>
                <a:latin typeface="Arial MT"/>
                <a:cs typeface="Arial MT"/>
              </a:rPr>
              <a:t>Migrasi</a:t>
            </a:r>
            <a:r>
              <a:rPr spc="11" dirty="0">
                <a:solidFill>
                  <a:srgbClr val="FF0000"/>
                </a:solidFill>
                <a:latin typeface="Arial MT"/>
                <a:cs typeface="Arial MT"/>
              </a:rPr>
              <a:t> </a:t>
            </a:r>
            <a:r>
              <a:rPr spc="-4" dirty="0">
                <a:solidFill>
                  <a:srgbClr val="FF0000"/>
                </a:solidFill>
                <a:latin typeface="Arial MT"/>
                <a:cs typeface="Arial MT"/>
              </a:rPr>
              <a:t>masuk</a:t>
            </a:r>
            <a:r>
              <a:rPr spc="11" dirty="0">
                <a:solidFill>
                  <a:srgbClr val="FF0000"/>
                </a:solidFill>
                <a:latin typeface="Arial MT"/>
                <a:cs typeface="Arial MT"/>
              </a:rPr>
              <a:t> </a:t>
            </a:r>
            <a:r>
              <a:rPr spc="-4" dirty="0">
                <a:solidFill>
                  <a:srgbClr val="FF0000"/>
                </a:solidFill>
                <a:latin typeface="Arial MT"/>
                <a:cs typeface="Arial MT"/>
              </a:rPr>
              <a:t>(in-migration)</a:t>
            </a:r>
            <a:r>
              <a:rPr spc="23" dirty="0">
                <a:solidFill>
                  <a:srgbClr val="FF0000"/>
                </a:solidFill>
                <a:latin typeface="Arial MT"/>
                <a:cs typeface="Arial MT"/>
              </a:rPr>
              <a:t> </a:t>
            </a:r>
            <a:r>
              <a:rPr spc="-4" dirty="0">
                <a:solidFill>
                  <a:srgbClr val="FF0000"/>
                </a:solidFill>
                <a:latin typeface="Arial MT"/>
                <a:cs typeface="Arial MT"/>
              </a:rPr>
              <a:t>adalah</a:t>
            </a:r>
            <a:r>
              <a:rPr spc="41" dirty="0">
                <a:solidFill>
                  <a:srgbClr val="FF0000"/>
                </a:solidFill>
                <a:latin typeface="Arial MT"/>
                <a:cs typeface="Arial MT"/>
              </a:rPr>
              <a:t> </a:t>
            </a:r>
            <a:r>
              <a:rPr spc="-4" dirty="0">
                <a:solidFill>
                  <a:srgbClr val="FF0000"/>
                </a:solidFill>
                <a:latin typeface="Arial MT"/>
                <a:cs typeface="Arial MT"/>
              </a:rPr>
              <a:t>masuknya </a:t>
            </a:r>
            <a:r>
              <a:rPr spc="-491" dirty="0">
                <a:solidFill>
                  <a:srgbClr val="FF0000"/>
                </a:solidFill>
                <a:latin typeface="Arial MT"/>
                <a:cs typeface="Arial MT"/>
              </a:rPr>
              <a:t> </a:t>
            </a:r>
            <a:r>
              <a:rPr spc="-4" dirty="0">
                <a:solidFill>
                  <a:srgbClr val="FF0000"/>
                </a:solidFill>
                <a:latin typeface="Arial MT"/>
                <a:cs typeface="Arial MT"/>
              </a:rPr>
              <a:t>penduduk</a:t>
            </a:r>
            <a:r>
              <a:rPr spc="4" dirty="0">
                <a:solidFill>
                  <a:srgbClr val="FF0000"/>
                </a:solidFill>
                <a:latin typeface="Arial MT"/>
                <a:cs typeface="Arial MT"/>
              </a:rPr>
              <a:t> </a:t>
            </a:r>
            <a:r>
              <a:rPr spc="-4" dirty="0">
                <a:solidFill>
                  <a:srgbClr val="FF0000"/>
                </a:solidFill>
                <a:latin typeface="Arial MT"/>
                <a:cs typeface="Arial MT"/>
              </a:rPr>
              <a:t>ke suatu daerah</a:t>
            </a:r>
            <a:r>
              <a:rPr spc="4" dirty="0">
                <a:solidFill>
                  <a:srgbClr val="FF0000"/>
                </a:solidFill>
                <a:latin typeface="Arial MT"/>
                <a:cs typeface="Arial MT"/>
              </a:rPr>
              <a:t> </a:t>
            </a:r>
            <a:r>
              <a:rPr spc="-4" dirty="0">
                <a:solidFill>
                  <a:srgbClr val="FF0000"/>
                </a:solidFill>
                <a:latin typeface="Arial MT"/>
                <a:cs typeface="Arial MT"/>
              </a:rPr>
              <a:t>tempat tujuan</a:t>
            </a:r>
            <a:endParaRPr dirty="0">
              <a:solidFill>
                <a:srgbClr val="FF0000"/>
              </a:solidFill>
              <a:latin typeface="Arial MT"/>
              <a:cs typeface="Arial MT"/>
            </a:endParaRPr>
          </a:p>
          <a:p>
            <a:pPr marL="752475" marR="3810" indent="-400526">
              <a:spcBef>
                <a:spcPts val="431"/>
              </a:spcBef>
              <a:buClr>
                <a:srgbClr val="6D9FAF"/>
              </a:buClr>
              <a:buSzPct val="89583"/>
              <a:buAutoNum type="arabicPeriod"/>
              <a:tabLst>
                <a:tab pos="752475" algn="l"/>
                <a:tab pos="752951" algn="l"/>
              </a:tabLst>
            </a:pPr>
            <a:r>
              <a:rPr spc="-4" dirty="0">
                <a:solidFill>
                  <a:srgbClr val="FF0000"/>
                </a:solidFill>
                <a:latin typeface="Arial MT"/>
                <a:cs typeface="Arial MT"/>
              </a:rPr>
              <a:t>Migrasi</a:t>
            </a:r>
            <a:r>
              <a:rPr dirty="0">
                <a:solidFill>
                  <a:srgbClr val="FF0000"/>
                </a:solidFill>
                <a:latin typeface="Arial MT"/>
                <a:cs typeface="Arial MT"/>
              </a:rPr>
              <a:t> </a:t>
            </a:r>
            <a:r>
              <a:rPr spc="-4" dirty="0">
                <a:solidFill>
                  <a:srgbClr val="FF0000"/>
                </a:solidFill>
                <a:latin typeface="Arial MT"/>
                <a:cs typeface="Arial MT"/>
              </a:rPr>
              <a:t>keluar</a:t>
            </a:r>
            <a:r>
              <a:rPr spc="8" dirty="0">
                <a:solidFill>
                  <a:srgbClr val="FF0000"/>
                </a:solidFill>
                <a:latin typeface="Arial MT"/>
                <a:cs typeface="Arial MT"/>
              </a:rPr>
              <a:t> </a:t>
            </a:r>
            <a:r>
              <a:rPr dirty="0">
                <a:solidFill>
                  <a:srgbClr val="FF0000"/>
                </a:solidFill>
                <a:latin typeface="Arial MT"/>
                <a:cs typeface="Arial MT"/>
              </a:rPr>
              <a:t>(out-migration)</a:t>
            </a:r>
            <a:r>
              <a:rPr spc="4" dirty="0">
                <a:solidFill>
                  <a:srgbClr val="FF0000"/>
                </a:solidFill>
                <a:latin typeface="Arial MT"/>
                <a:cs typeface="Arial MT"/>
              </a:rPr>
              <a:t> </a:t>
            </a:r>
            <a:r>
              <a:rPr spc="-4" dirty="0">
                <a:solidFill>
                  <a:srgbClr val="FF0000"/>
                </a:solidFill>
                <a:latin typeface="Arial MT"/>
                <a:cs typeface="Arial MT"/>
              </a:rPr>
              <a:t>adalah</a:t>
            </a:r>
            <a:r>
              <a:rPr spc="23" dirty="0">
                <a:solidFill>
                  <a:srgbClr val="FF0000"/>
                </a:solidFill>
                <a:latin typeface="Arial MT"/>
                <a:cs typeface="Arial MT"/>
              </a:rPr>
              <a:t> </a:t>
            </a:r>
            <a:r>
              <a:rPr spc="-4" dirty="0">
                <a:solidFill>
                  <a:srgbClr val="FF0000"/>
                </a:solidFill>
                <a:latin typeface="Arial MT"/>
                <a:cs typeface="Arial MT"/>
              </a:rPr>
              <a:t>perpindahan </a:t>
            </a:r>
            <a:r>
              <a:rPr spc="-488" dirty="0">
                <a:solidFill>
                  <a:srgbClr val="FF0000"/>
                </a:solidFill>
                <a:latin typeface="Arial MT"/>
                <a:cs typeface="Arial MT"/>
              </a:rPr>
              <a:t> </a:t>
            </a:r>
            <a:r>
              <a:rPr spc="-4" dirty="0">
                <a:solidFill>
                  <a:srgbClr val="FF0000"/>
                </a:solidFill>
                <a:latin typeface="Arial MT"/>
                <a:cs typeface="Arial MT"/>
              </a:rPr>
              <a:t>penduduk</a:t>
            </a:r>
            <a:r>
              <a:rPr spc="4" dirty="0">
                <a:solidFill>
                  <a:srgbClr val="FF0000"/>
                </a:solidFill>
                <a:latin typeface="Arial MT"/>
                <a:cs typeface="Arial MT"/>
              </a:rPr>
              <a:t> </a:t>
            </a:r>
            <a:r>
              <a:rPr spc="-4" dirty="0">
                <a:solidFill>
                  <a:srgbClr val="FF0000"/>
                </a:solidFill>
                <a:latin typeface="Arial MT"/>
                <a:cs typeface="Arial MT"/>
              </a:rPr>
              <a:t>keluar</a:t>
            </a:r>
            <a:r>
              <a:rPr spc="11" dirty="0">
                <a:solidFill>
                  <a:srgbClr val="FF0000"/>
                </a:solidFill>
                <a:latin typeface="Arial MT"/>
                <a:cs typeface="Arial MT"/>
              </a:rPr>
              <a:t> </a:t>
            </a:r>
            <a:r>
              <a:rPr spc="-4" dirty="0">
                <a:solidFill>
                  <a:srgbClr val="FF0000"/>
                </a:solidFill>
                <a:latin typeface="Arial MT"/>
                <a:cs typeface="Arial MT"/>
              </a:rPr>
              <a:t>dari</a:t>
            </a:r>
            <a:r>
              <a:rPr spc="8" dirty="0">
                <a:solidFill>
                  <a:srgbClr val="FF0000"/>
                </a:solidFill>
                <a:latin typeface="Arial MT"/>
                <a:cs typeface="Arial MT"/>
              </a:rPr>
              <a:t> </a:t>
            </a:r>
            <a:r>
              <a:rPr spc="-4" dirty="0">
                <a:solidFill>
                  <a:srgbClr val="FF0000"/>
                </a:solidFill>
                <a:latin typeface="Arial MT"/>
                <a:cs typeface="Arial MT"/>
              </a:rPr>
              <a:t>suatu</a:t>
            </a:r>
            <a:r>
              <a:rPr spc="-8" dirty="0">
                <a:solidFill>
                  <a:srgbClr val="FF0000"/>
                </a:solidFill>
                <a:latin typeface="Arial MT"/>
                <a:cs typeface="Arial MT"/>
              </a:rPr>
              <a:t> </a:t>
            </a:r>
            <a:r>
              <a:rPr spc="-4" dirty="0">
                <a:solidFill>
                  <a:srgbClr val="FF0000"/>
                </a:solidFill>
                <a:latin typeface="Arial MT"/>
                <a:cs typeface="Arial MT"/>
              </a:rPr>
              <a:t>daerah.</a:t>
            </a:r>
            <a:endParaRPr dirty="0">
              <a:solidFill>
                <a:srgbClr val="FF0000"/>
              </a:solidFill>
              <a:latin typeface="Arial MT"/>
              <a:cs typeface="Arial MT"/>
            </a:endParaRPr>
          </a:p>
          <a:p>
            <a:pPr marL="752475" marR="117158" indent="-400526">
              <a:spcBef>
                <a:spcPts val="435"/>
              </a:spcBef>
              <a:buClr>
                <a:srgbClr val="6D9FAF"/>
              </a:buClr>
              <a:buSzPct val="89583"/>
              <a:buAutoNum type="arabicPeriod"/>
              <a:tabLst>
                <a:tab pos="752475" algn="l"/>
                <a:tab pos="752951" algn="l"/>
              </a:tabLst>
            </a:pPr>
            <a:r>
              <a:rPr spc="-4" dirty="0">
                <a:solidFill>
                  <a:srgbClr val="FF0000"/>
                </a:solidFill>
                <a:latin typeface="Arial MT"/>
                <a:cs typeface="Arial MT"/>
              </a:rPr>
              <a:t>Migrasi</a:t>
            </a:r>
            <a:r>
              <a:rPr spc="8" dirty="0">
                <a:solidFill>
                  <a:srgbClr val="FF0000"/>
                </a:solidFill>
                <a:latin typeface="Arial MT"/>
                <a:cs typeface="Arial MT"/>
              </a:rPr>
              <a:t> </a:t>
            </a:r>
            <a:r>
              <a:rPr spc="-4" dirty="0">
                <a:solidFill>
                  <a:srgbClr val="FF0000"/>
                </a:solidFill>
                <a:latin typeface="Arial MT"/>
                <a:cs typeface="Arial MT"/>
              </a:rPr>
              <a:t>neto</a:t>
            </a:r>
            <a:r>
              <a:rPr spc="8" dirty="0">
                <a:solidFill>
                  <a:srgbClr val="FF0000"/>
                </a:solidFill>
                <a:latin typeface="Arial MT"/>
                <a:cs typeface="Arial MT"/>
              </a:rPr>
              <a:t> </a:t>
            </a:r>
            <a:r>
              <a:rPr spc="-4" dirty="0">
                <a:solidFill>
                  <a:srgbClr val="FF0000"/>
                </a:solidFill>
                <a:latin typeface="Arial MT"/>
                <a:cs typeface="Arial MT"/>
              </a:rPr>
              <a:t>adalah</a:t>
            </a:r>
            <a:r>
              <a:rPr spc="23" dirty="0">
                <a:solidFill>
                  <a:srgbClr val="FF0000"/>
                </a:solidFill>
                <a:latin typeface="Arial MT"/>
                <a:cs typeface="Arial MT"/>
              </a:rPr>
              <a:t> </a:t>
            </a:r>
            <a:r>
              <a:rPr spc="-4" dirty="0">
                <a:solidFill>
                  <a:srgbClr val="FF0000"/>
                </a:solidFill>
                <a:latin typeface="Arial MT"/>
                <a:cs typeface="Arial MT"/>
              </a:rPr>
              <a:t>selisih</a:t>
            </a:r>
            <a:r>
              <a:rPr spc="34" dirty="0">
                <a:solidFill>
                  <a:srgbClr val="FF0000"/>
                </a:solidFill>
                <a:latin typeface="Arial MT"/>
                <a:cs typeface="Arial MT"/>
              </a:rPr>
              <a:t> </a:t>
            </a:r>
            <a:r>
              <a:rPr spc="-4" dirty="0">
                <a:solidFill>
                  <a:srgbClr val="FF0000"/>
                </a:solidFill>
                <a:latin typeface="Arial MT"/>
                <a:cs typeface="Arial MT"/>
              </a:rPr>
              <a:t>antara</a:t>
            </a:r>
            <a:r>
              <a:rPr spc="8" dirty="0">
                <a:solidFill>
                  <a:srgbClr val="FF0000"/>
                </a:solidFill>
                <a:latin typeface="Arial MT"/>
                <a:cs typeface="Arial MT"/>
              </a:rPr>
              <a:t> </a:t>
            </a:r>
            <a:r>
              <a:rPr spc="-4" dirty="0">
                <a:solidFill>
                  <a:srgbClr val="FF0000"/>
                </a:solidFill>
                <a:latin typeface="Arial MT"/>
                <a:cs typeface="Arial MT"/>
              </a:rPr>
              <a:t>migrasi</a:t>
            </a:r>
            <a:r>
              <a:rPr spc="15" dirty="0">
                <a:solidFill>
                  <a:srgbClr val="FF0000"/>
                </a:solidFill>
                <a:latin typeface="Arial MT"/>
                <a:cs typeface="Arial MT"/>
              </a:rPr>
              <a:t> </a:t>
            </a:r>
            <a:r>
              <a:rPr spc="-4" dirty="0">
                <a:solidFill>
                  <a:srgbClr val="FF0000"/>
                </a:solidFill>
                <a:latin typeface="Arial MT"/>
                <a:cs typeface="Arial MT"/>
              </a:rPr>
              <a:t>masuk </a:t>
            </a:r>
            <a:r>
              <a:rPr spc="-488" dirty="0">
                <a:solidFill>
                  <a:srgbClr val="FF0000"/>
                </a:solidFill>
                <a:latin typeface="Arial MT"/>
                <a:cs typeface="Arial MT"/>
              </a:rPr>
              <a:t> </a:t>
            </a:r>
            <a:r>
              <a:rPr spc="-4" dirty="0">
                <a:solidFill>
                  <a:srgbClr val="FF0000"/>
                </a:solidFill>
                <a:latin typeface="Arial MT"/>
                <a:cs typeface="Arial MT"/>
              </a:rPr>
              <a:t>dengan</a:t>
            </a:r>
            <a:r>
              <a:rPr dirty="0">
                <a:solidFill>
                  <a:srgbClr val="FF0000"/>
                </a:solidFill>
                <a:latin typeface="Arial MT"/>
                <a:cs typeface="Arial MT"/>
              </a:rPr>
              <a:t> </a:t>
            </a:r>
            <a:r>
              <a:rPr spc="-4" dirty="0">
                <a:solidFill>
                  <a:srgbClr val="FF0000"/>
                </a:solidFill>
                <a:latin typeface="Arial MT"/>
                <a:cs typeface="Arial MT"/>
              </a:rPr>
              <a:t>migrasi</a:t>
            </a:r>
            <a:r>
              <a:rPr spc="8" dirty="0">
                <a:solidFill>
                  <a:srgbClr val="FF0000"/>
                </a:solidFill>
                <a:latin typeface="Arial MT"/>
                <a:cs typeface="Arial MT"/>
              </a:rPr>
              <a:t> </a:t>
            </a:r>
            <a:r>
              <a:rPr spc="-19" dirty="0">
                <a:solidFill>
                  <a:srgbClr val="FF0000"/>
                </a:solidFill>
                <a:latin typeface="Arial MT"/>
                <a:cs typeface="Arial MT"/>
              </a:rPr>
              <a:t>keluar.</a:t>
            </a:r>
            <a:endParaRPr dirty="0">
              <a:solidFill>
                <a:srgbClr val="FF0000"/>
              </a:solidFill>
              <a:latin typeface="Arial MT"/>
              <a:cs typeface="Arial MT"/>
            </a:endParaRPr>
          </a:p>
          <a:p>
            <a:pPr marL="752475" marR="270986" indent="-400526">
              <a:spcBef>
                <a:spcPts val="431"/>
              </a:spcBef>
              <a:buClr>
                <a:srgbClr val="6D9FAF"/>
              </a:buClr>
              <a:buSzPct val="89583"/>
              <a:buAutoNum type="arabicPeriod"/>
              <a:tabLst>
                <a:tab pos="752475" algn="l"/>
                <a:tab pos="752951" algn="l"/>
              </a:tabLst>
            </a:pPr>
            <a:r>
              <a:rPr spc="-4" dirty="0">
                <a:solidFill>
                  <a:srgbClr val="FF0000"/>
                </a:solidFill>
                <a:latin typeface="Arial MT"/>
                <a:cs typeface="Arial MT"/>
              </a:rPr>
              <a:t>Migrasi</a:t>
            </a:r>
            <a:r>
              <a:rPr spc="8" dirty="0">
                <a:solidFill>
                  <a:srgbClr val="FF0000"/>
                </a:solidFill>
                <a:latin typeface="Arial MT"/>
                <a:cs typeface="Arial MT"/>
              </a:rPr>
              <a:t> </a:t>
            </a:r>
            <a:r>
              <a:rPr spc="-4" dirty="0">
                <a:solidFill>
                  <a:srgbClr val="FF0000"/>
                </a:solidFill>
                <a:latin typeface="Arial MT"/>
                <a:cs typeface="Arial MT"/>
              </a:rPr>
              <a:t>bruto</a:t>
            </a:r>
            <a:r>
              <a:rPr spc="11" dirty="0">
                <a:solidFill>
                  <a:srgbClr val="FF0000"/>
                </a:solidFill>
                <a:latin typeface="Arial MT"/>
                <a:cs typeface="Arial MT"/>
              </a:rPr>
              <a:t> </a:t>
            </a:r>
            <a:r>
              <a:rPr spc="-4" dirty="0">
                <a:solidFill>
                  <a:srgbClr val="FF0000"/>
                </a:solidFill>
                <a:latin typeface="Arial MT"/>
                <a:cs typeface="Arial MT"/>
              </a:rPr>
              <a:t>adalah</a:t>
            </a:r>
            <a:r>
              <a:rPr spc="23" dirty="0">
                <a:solidFill>
                  <a:srgbClr val="FF0000"/>
                </a:solidFill>
                <a:latin typeface="Arial MT"/>
                <a:cs typeface="Arial MT"/>
              </a:rPr>
              <a:t> </a:t>
            </a:r>
            <a:r>
              <a:rPr spc="-4" dirty="0">
                <a:solidFill>
                  <a:srgbClr val="FF0000"/>
                </a:solidFill>
                <a:latin typeface="Arial MT"/>
                <a:cs typeface="Arial MT"/>
              </a:rPr>
              <a:t>jumlah</a:t>
            </a:r>
            <a:r>
              <a:rPr spc="11" dirty="0">
                <a:solidFill>
                  <a:srgbClr val="FF0000"/>
                </a:solidFill>
                <a:latin typeface="Arial MT"/>
                <a:cs typeface="Arial MT"/>
              </a:rPr>
              <a:t> </a:t>
            </a:r>
            <a:r>
              <a:rPr spc="-4" dirty="0">
                <a:solidFill>
                  <a:srgbClr val="FF0000"/>
                </a:solidFill>
                <a:latin typeface="Arial MT"/>
                <a:cs typeface="Arial MT"/>
              </a:rPr>
              <a:t>migrasi</a:t>
            </a:r>
            <a:r>
              <a:rPr spc="15" dirty="0">
                <a:solidFill>
                  <a:srgbClr val="FF0000"/>
                </a:solidFill>
                <a:latin typeface="Arial MT"/>
                <a:cs typeface="Arial MT"/>
              </a:rPr>
              <a:t> </a:t>
            </a:r>
            <a:r>
              <a:rPr spc="-4" dirty="0">
                <a:solidFill>
                  <a:srgbClr val="FF0000"/>
                </a:solidFill>
                <a:latin typeface="Arial MT"/>
                <a:cs typeface="Arial MT"/>
              </a:rPr>
              <a:t>masuk</a:t>
            </a:r>
            <a:r>
              <a:rPr dirty="0">
                <a:solidFill>
                  <a:srgbClr val="FF0000"/>
                </a:solidFill>
                <a:latin typeface="Arial MT"/>
                <a:cs typeface="Arial MT"/>
              </a:rPr>
              <a:t> </a:t>
            </a:r>
            <a:r>
              <a:rPr spc="-4" dirty="0">
                <a:solidFill>
                  <a:srgbClr val="FF0000"/>
                </a:solidFill>
                <a:latin typeface="Arial MT"/>
                <a:cs typeface="Arial MT"/>
              </a:rPr>
              <a:t>dan </a:t>
            </a:r>
            <a:r>
              <a:rPr spc="-488" dirty="0">
                <a:solidFill>
                  <a:srgbClr val="FF0000"/>
                </a:solidFill>
                <a:latin typeface="Arial MT"/>
                <a:cs typeface="Arial MT"/>
              </a:rPr>
              <a:t> </a:t>
            </a:r>
            <a:r>
              <a:rPr spc="-4" dirty="0">
                <a:solidFill>
                  <a:srgbClr val="FF0000"/>
                </a:solidFill>
                <a:latin typeface="Arial MT"/>
                <a:cs typeface="Arial MT"/>
              </a:rPr>
              <a:t>migrasi </a:t>
            </a:r>
            <a:r>
              <a:rPr spc="-19" dirty="0">
                <a:solidFill>
                  <a:srgbClr val="FF0000"/>
                </a:solidFill>
                <a:latin typeface="Arial MT"/>
                <a:cs typeface="Arial MT"/>
              </a:rPr>
              <a:t>keluar.</a:t>
            </a:r>
            <a:endParaRPr dirty="0">
              <a:solidFill>
                <a:srgbClr val="FF0000"/>
              </a:solidFill>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349625"/>
            <a:ext cx="3950970" cy="540052"/>
          </a:xfrm>
          <a:prstGeom prst="rect">
            <a:avLst/>
          </a:prstGeom>
        </p:spPr>
        <p:txBody>
          <a:bodyPr vert="horz" wrap="square" lIns="0" tIns="9049" rIns="0" bIns="0" rtlCol="0" anchor="t">
            <a:spAutoFit/>
          </a:bodyPr>
          <a:lstStyle/>
          <a:p>
            <a:pPr marL="9525">
              <a:lnSpc>
                <a:spcPct val="100000"/>
              </a:lnSpc>
              <a:spcBef>
                <a:spcPts val="71"/>
              </a:spcBef>
            </a:pPr>
            <a:r>
              <a:rPr sz="3450" dirty="0"/>
              <a:t>JENIS-JENIS</a:t>
            </a:r>
            <a:r>
              <a:rPr sz="3450" spc="-34" dirty="0"/>
              <a:t> </a:t>
            </a:r>
            <a:r>
              <a:rPr sz="3450" spc="-64" dirty="0"/>
              <a:t>MIGRASI</a:t>
            </a:r>
            <a:endParaRPr sz="3450"/>
          </a:p>
        </p:txBody>
      </p:sp>
      <p:sp>
        <p:nvSpPr>
          <p:cNvPr id="3" name="object 3"/>
          <p:cNvSpPr txBox="1"/>
          <p:nvPr/>
        </p:nvSpPr>
        <p:spPr>
          <a:xfrm>
            <a:off x="549966" y="1442151"/>
            <a:ext cx="7533860" cy="2774573"/>
          </a:xfrm>
          <a:prstGeom prst="rect">
            <a:avLst/>
          </a:prstGeom>
        </p:spPr>
        <p:txBody>
          <a:bodyPr vert="horz" wrap="square" lIns="0" tIns="128111" rIns="0" bIns="0" rtlCol="0">
            <a:spAutoFit/>
          </a:bodyPr>
          <a:lstStyle/>
          <a:p>
            <a:pPr marL="640556" marR="3810" indent="-174308" algn="just">
              <a:lnSpc>
                <a:spcPct val="121700"/>
              </a:lnSpc>
              <a:spcBef>
                <a:spcPts val="338"/>
              </a:spcBef>
              <a:buAutoNum type="arabicPeriod" startAt="5"/>
              <a:tabLst>
                <a:tab pos="719614" algn="l"/>
              </a:tabLst>
            </a:pPr>
            <a:r>
              <a:rPr dirty="0" err="1">
                <a:solidFill>
                  <a:srgbClr val="FF0000"/>
                </a:solidFill>
                <a:latin typeface="Arial MT"/>
                <a:cs typeface="Arial MT"/>
              </a:rPr>
              <a:t>Migrasi</a:t>
            </a:r>
            <a:r>
              <a:rPr dirty="0">
                <a:solidFill>
                  <a:srgbClr val="FF0000"/>
                </a:solidFill>
                <a:latin typeface="Arial MT"/>
                <a:cs typeface="Arial MT"/>
              </a:rPr>
              <a:t> total </a:t>
            </a:r>
            <a:r>
              <a:rPr spc="-4" dirty="0">
                <a:solidFill>
                  <a:srgbClr val="FF0000"/>
                </a:solidFill>
                <a:latin typeface="Arial MT"/>
                <a:cs typeface="Arial MT"/>
              </a:rPr>
              <a:t>adalah seluruh kejadian migrasi, </a:t>
            </a:r>
            <a:r>
              <a:rPr spc="-491" dirty="0">
                <a:solidFill>
                  <a:srgbClr val="FF0000"/>
                </a:solidFill>
                <a:latin typeface="Arial MT"/>
                <a:cs typeface="Arial MT"/>
              </a:rPr>
              <a:t> </a:t>
            </a:r>
            <a:r>
              <a:rPr spc="-4" dirty="0">
                <a:solidFill>
                  <a:srgbClr val="FF0000"/>
                </a:solidFill>
                <a:latin typeface="Arial MT"/>
                <a:cs typeface="Arial MT"/>
              </a:rPr>
              <a:t>mencakup migrasi semasa hidup dan migrasi </a:t>
            </a:r>
            <a:r>
              <a:rPr dirty="0">
                <a:solidFill>
                  <a:srgbClr val="FF0000"/>
                </a:solidFill>
                <a:latin typeface="Arial MT"/>
                <a:cs typeface="Arial MT"/>
              </a:rPr>
              <a:t> </a:t>
            </a:r>
            <a:r>
              <a:rPr spc="-4" dirty="0">
                <a:solidFill>
                  <a:srgbClr val="FF0000"/>
                </a:solidFill>
                <a:latin typeface="Arial MT"/>
                <a:cs typeface="Arial MT"/>
              </a:rPr>
              <a:t>pulang</a:t>
            </a:r>
            <a:r>
              <a:rPr spc="4" dirty="0">
                <a:solidFill>
                  <a:srgbClr val="FF0000"/>
                </a:solidFill>
                <a:latin typeface="Arial MT"/>
                <a:cs typeface="Arial MT"/>
              </a:rPr>
              <a:t> </a:t>
            </a:r>
            <a:r>
              <a:rPr spc="-4" dirty="0">
                <a:solidFill>
                  <a:srgbClr val="FF0000"/>
                </a:solidFill>
                <a:latin typeface="Arial MT"/>
                <a:cs typeface="Arial MT"/>
              </a:rPr>
              <a:t>(semua</a:t>
            </a:r>
            <a:r>
              <a:rPr dirty="0">
                <a:solidFill>
                  <a:srgbClr val="FF0000"/>
                </a:solidFill>
                <a:latin typeface="Arial MT"/>
                <a:cs typeface="Arial MT"/>
              </a:rPr>
              <a:t> </a:t>
            </a:r>
            <a:r>
              <a:rPr spc="-4" dirty="0">
                <a:solidFill>
                  <a:srgbClr val="FF0000"/>
                </a:solidFill>
                <a:latin typeface="Arial MT"/>
                <a:cs typeface="Arial MT"/>
              </a:rPr>
              <a:t>orang</a:t>
            </a:r>
            <a:r>
              <a:rPr spc="11" dirty="0">
                <a:solidFill>
                  <a:srgbClr val="FF0000"/>
                </a:solidFill>
                <a:latin typeface="Arial MT"/>
                <a:cs typeface="Arial MT"/>
              </a:rPr>
              <a:t> </a:t>
            </a:r>
            <a:r>
              <a:rPr spc="-4" dirty="0">
                <a:solidFill>
                  <a:srgbClr val="FF0000"/>
                </a:solidFill>
                <a:latin typeface="Arial MT"/>
                <a:cs typeface="Arial MT"/>
              </a:rPr>
              <a:t>yang</a:t>
            </a:r>
            <a:r>
              <a:rPr spc="15" dirty="0">
                <a:solidFill>
                  <a:srgbClr val="FF0000"/>
                </a:solidFill>
                <a:latin typeface="Arial MT"/>
                <a:cs typeface="Arial MT"/>
              </a:rPr>
              <a:t> </a:t>
            </a:r>
            <a:r>
              <a:rPr spc="-4" dirty="0">
                <a:solidFill>
                  <a:srgbClr val="FF0000"/>
                </a:solidFill>
                <a:latin typeface="Arial MT"/>
                <a:cs typeface="Arial MT"/>
              </a:rPr>
              <a:t>pernah</a:t>
            </a:r>
            <a:r>
              <a:rPr spc="8" dirty="0">
                <a:solidFill>
                  <a:srgbClr val="FF0000"/>
                </a:solidFill>
                <a:latin typeface="Arial MT"/>
                <a:cs typeface="Arial MT"/>
              </a:rPr>
              <a:t> </a:t>
            </a:r>
            <a:r>
              <a:rPr spc="-4" dirty="0">
                <a:solidFill>
                  <a:srgbClr val="FF0000"/>
                </a:solidFill>
                <a:latin typeface="Arial MT"/>
                <a:cs typeface="Arial MT"/>
              </a:rPr>
              <a:t>pindah)</a:t>
            </a:r>
            <a:endParaRPr dirty="0">
              <a:solidFill>
                <a:srgbClr val="FF0000"/>
              </a:solidFill>
              <a:latin typeface="Arial MT"/>
              <a:cs typeface="Arial MT"/>
            </a:endParaRPr>
          </a:p>
          <a:p>
            <a:pPr marL="576263" marR="313373" indent="-252889">
              <a:lnSpc>
                <a:spcPct val="120000"/>
              </a:lnSpc>
              <a:buAutoNum type="arabicPeriod" startAt="5"/>
              <a:tabLst>
                <a:tab pos="577691" algn="l"/>
                <a:tab pos="3554254" algn="l"/>
              </a:tabLst>
            </a:pPr>
            <a:r>
              <a:rPr dirty="0">
                <a:solidFill>
                  <a:srgbClr val="FF0000"/>
                </a:solidFill>
                <a:latin typeface="Arial MT"/>
                <a:cs typeface="Arial MT"/>
              </a:rPr>
              <a:t>Migrasi</a:t>
            </a:r>
            <a:r>
              <a:rPr spc="15" dirty="0">
                <a:solidFill>
                  <a:srgbClr val="FF0000"/>
                </a:solidFill>
                <a:latin typeface="Arial MT"/>
                <a:cs typeface="Arial MT"/>
              </a:rPr>
              <a:t> </a:t>
            </a:r>
            <a:r>
              <a:rPr spc="-4" dirty="0">
                <a:solidFill>
                  <a:srgbClr val="FF0000"/>
                </a:solidFill>
                <a:latin typeface="Arial MT"/>
                <a:cs typeface="Arial MT"/>
              </a:rPr>
              <a:t>internasional</a:t>
            </a:r>
            <a:r>
              <a:rPr spc="45" dirty="0">
                <a:solidFill>
                  <a:srgbClr val="FF0000"/>
                </a:solidFill>
                <a:latin typeface="Arial MT"/>
                <a:cs typeface="Arial MT"/>
              </a:rPr>
              <a:t> </a:t>
            </a:r>
            <a:r>
              <a:rPr spc="-4" dirty="0">
                <a:solidFill>
                  <a:srgbClr val="FF0000"/>
                </a:solidFill>
                <a:latin typeface="Arial MT"/>
                <a:cs typeface="Arial MT"/>
              </a:rPr>
              <a:t>adalah	perpindahan </a:t>
            </a:r>
            <a:r>
              <a:rPr dirty="0">
                <a:solidFill>
                  <a:srgbClr val="FF0000"/>
                </a:solidFill>
                <a:latin typeface="Arial MT"/>
                <a:cs typeface="Arial MT"/>
              </a:rPr>
              <a:t> </a:t>
            </a:r>
            <a:r>
              <a:rPr spc="-4" dirty="0">
                <a:solidFill>
                  <a:srgbClr val="FF0000"/>
                </a:solidFill>
                <a:latin typeface="Arial MT"/>
                <a:cs typeface="Arial MT"/>
              </a:rPr>
              <a:t>penduduk</a:t>
            </a:r>
            <a:r>
              <a:rPr spc="15" dirty="0">
                <a:solidFill>
                  <a:srgbClr val="FF0000"/>
                </a:solidFill>
                <a:latin typeface="Arial MT"/>
                <a:cs typeface="Arial MT"/>
              </a:rPr>
              <a:t> </a:t>
            </a:r>
            <a:r>
              <a:rPr spc="-4" dirty="0">
                <a:solidFill>
                  <a:srgbClr val="FF0000"/>
                </a:solidFill>
                <a:latin typeface="Arial MT"/>
                <a:cs typeface="Arial MT"/>
              </a:rPr>
              <a:t>dari</a:t>
            </a:r>
            <a:r>
              <a:rPr spc="4" dirty="0">
                <a:solidFill>
                  <a:srgbClr val="FF0000"/>
                </a:solidFill>
                <a:latin typeface="Arial MT"/>
                <a:cs typeface="Arial MT"/>
              </a:rPr>
              <a:t> </a:t>
            </a:r>
            <a:r>
              <a:rPr spc="-4" dirty="0">
                <a:solidFill>
                  <a:srgbClr val="FF0000"/>
                </a:solidFill>
                <a:latin typeface="Arial MT"/>
                <a:cs typeface="Arial MT"/>
              </a:rPr>
              <a:t>suatu</a:t>
            </a:r>
            <a:r>
              <a:rPr spc="-8" dirty="0">
                <a:solidFill>
                  <a:srgbClr val="FF0000"/>
                </a:solidFill>
                <a:latin typeface="Arial MT"/>
                <a:cs typeface="Arial MT"/>
              </a:rPr>
              <a:t> </a:t>
            </a:r>
            <a:r>
              <a:rPr spc="-4" dirty="0">
                <a:solidFill>
                  <a:srgbClr val="FF0000"/>
                </a:solidFill>
                <a:latin typeface="Arial MT"/>
                <a:cs typeface="Arial MT"/>
              </a:rPr>
              <a:t>negara</a:t>
            </a:r>
            <a:r>
              <a:rPr spc="4" dirty="0">
                <a:solidFill>
                  <a:srgbClr val="FF0000"/>
                </a:solidFill>
                <a:latin typeface="Arial MT"/>
                <a:cs typeface="Arial MT"/>
              </a:rPr>
              <a:t> </a:t>
            </a:r>
            <a:r>
              <a:rPr spc="-4" dirty="0">
                <a:solidFill>
                  <a:srgbClr val="FF0000"/>
                </a:solidFill>
                <a:latin typeface="Arial MT"/>
                <a:cs typeface="Arial MT"/>
              </a:rPr>
              <a:t>ke negara</a:t>
            </a:r>
            <a:r>
              <a:rPr spc="4" dirty="0">
                <a:solidFill>
                  <a:srgbClr val="FF0000"/>
                </a:solidFill>
                <a:latin typeface="Arial MT"/>
                <a:cs typeface="Arial MT"/>
              </a:rPr>
              <a:t> </a:t>
            </a:r>
            <a:r>
              <a:rPr spc="-8" dirty="0">
                <a:solidFill>
                  <a:srgbClr val="FF0000"/>
                </a:solidFill>
                <a:latin typeface="Arial MT"/>
                <a:cs typeface="Arial MT"/>
              </a:rPr>
              <a:t>lain. </a:t>
            </a:r>
            <a:r>
              <a:rPr spc="-491" dirty="0">
                <a:solidFill>
                  <a:srgbClr val="FF0000"/>
                </a:solidFill>
                <a:latin typeface="Arial MT"/>
                <a:cs typeface="Arial MT"/>
              </a:rPr>
              <a:t> </a:t>
            </a:r>
            <a:r>
              <a:rPr spc="-4" dirty="0">
                <a:solidFill>
                  <a:srgbClr val="FF0000"/>
                </a:solidFill>
                <a:latin typeface="Arial MT"/>
                <a:cs typeface="Arial MT"/>
              </a:rPr>
              <a:t>Inmigration</a:t>
            </a:r>
            <a:r>
              <a:rPr spc="11" dirty="0">
                <a:solidFill>
                  <a:srgbClr val="FF0000"/>
                </a:solidFill>
                <a:latin typeface="Arial MT"/>
                <a:cs typeface="Arial MT"/>
              </a:rPr>
              <a:t> </a:t>
            </a:r>
            <a:r>
              <a:rPr spc="-4" dirty="0">
                <a:solidFill>
                  <a:srgbClr val="FF0000"/>
                </a:solidFill>
                <a:latin typeface="Arial MT"/>
                <a:cs typeface="Arial MT"/>
              </a:rPr>
              <a:t>(yang</a:t>
            </a:r>
            <a:r>
              <a:rPr spc="4" dirty="0">
                <a:solidFill>
                  <a:srgbClr val="FF0000"/>
                </a:solidFill>
                <a:latin typeface="Arial MT"/>
                <a:cs typeface="Arial MT"/>
              </a:rPr>
              <a:t> </a:t>
            </a:r>
            <a:r>
              <a:rPr spc="-4" dirty="0">
                <a:solidFill>
                  <a:srgbClr val="FF0000"/>
                </a:solidFill>
                <a:latin typeface="Arial MT"/>
                <a:cs typeface="Arial MT"/>
              </a:rPr>
              <a:t>masuk)</a:t>
            </a:r>
            <a:r>
              <a:rPr spc="4" dirty="0">
                <a:solidFill>
                  <a:srgbClr val="FF0000"/>
                </a:solidFill>
                <a:latin typeface="Arial MT"/>
                <a:cs typeface="Arial MT"/>
              </a:rPr>
              <a:t> </a:t>
            </a:r>
            <a:r>
              <a:rPr spc="-4" dirty="0">
                <a:solidFill>
                  <a:srgbClr val="FF0000"/>
                </a:solidFill>
                <a:latin typeface="Arial MT"/>
                <a:cs typeface="Arial MT"/>
              </a:rPr>
              <a:t>dan</a:t>
            </a:r>
            <a:r>
              <a:rPr spc="15" dirty="0">
                <a:solidFill>
                  <a:srgbClr val="FF0000"/>
                </a:solidFill>
                <a:latin typeface="Arial MT"/>
                <a:cs typeface="Arial MT"/>
              </a:rPr>
              <a:t> </a:t>
            </a:r>
            <a:r>
              <a:rPr spc="-4" dirty="0">
                <a:solidFill>
                  <a:srgbClr val="FF0000"/>
                </a:solidFill>
                <a:latin typeface="Arial MT"/>
                <a:cs typeface="Arial MT"/>
              </a:rPr>
              <a:t>Emigration </a:t>
            </a:r>
            <a:r>
              <a:rPr dirty="0">
                <a:solidFill>
                  <a:srgbClr val="FF0000"/>
                </a:solidFill>
                <a:latin typeface="Arial MT"/>
                <a:cs typeface="Arial MT"/>
              </a:rPr>
              <a:t> </a:t>
            </a:r>
            <a:r>
              <a:rPr spc="-4" dirty="0">
                <a:solidFill>
                  <a:srgbClr val="FF0000"/>
                </a:solidFill>
                <a:latin typeface="Arial MT"/>
                <a:cs typeface="Arial MT"/>
              </a:rPr>
              <a:t>(keluar)</a:t>
            </a:r>
            <a:endParaRPr dirty="0">
              <a:solidFill>
                <a:srgbClr val="FF0000"/>
              </a:solidFill>
              <a:latin typeface="Arial MT"/>
              <a:cs typeface="Arial MT"/>
            </a:endParaRPr>
          </a:p>
          <a:p>
            <a:pPr marL="576263" marR="83344" indent="-252889">
              <a:lnSpc>
                <a:spcPct val="120000"/>
              </a:lnSpc>
              <a:buAutoNum type="arabicPeriod" startAt="5"/>
              <a:tabLst>
                <a:tab pos="578168" algn="l"/>
              </a:tabLst>
            </a:pPr>
            <a:r>
              <a:rPr spc="-4" dirty="0">
                <a:solidFill>
                  <a:srgbClr val="FF0000"/>
                </a:solidFill>
                <a:latin typeface="Arial MT"/>
                <a:cs typeface="Arial MT"/>
              </a:rPr>
              <a:t>Migrasi</a:t>
            </a:r>
            <a:r>
              <a:rPr spc="4" dirty="0">
                <a:solidFill>
                  <a:srgbClr val="FF0000"/>
                </a:solidFill>
                <a:latin typeface="Arial MT"/>
                <a:cs typeface="Arial MT"/>
              </a:rPr>
              <a:t> </a:t>
            </a:r>
            <a:r>
              <a:rPr spc="-4" dirty="0">
                <a:solidFill>
                  <a:srgbClr val="FF0000"/>
                </a:solidFill>
                <a:latin typeface="Arial MT"/>
                <a:cs typeface="Arial MT"/>
              </a:rPr>
              <a:t>semasa</a:t>
            </a:r>
            <a:r>
              <a:rPr spc="4" dirty="0">
                <a:solidFill>
                  <a:srgbClr val="FF0000"/>
                </a:solidFill>
                <a:latin typeface="Arial MT"/>
                <a:cs typeface="Arial MT"/>
              </a:rPr>
              <a:t> </a:t>
            </a:r>
            <a:r>
              <a:rPr spc="-4" dirty="0">
                <a:solidFill>
                  <a:srgbClr val="FF0000"/>
                </a:solidFill>
                <a:latin typeface="Arial MT"/>
                <a:cs typeface="Arial MT"/>
              </a:rPr>
              <a:t>hidup:</a:t>
            </a:r>
            <a:r>
              <a:rPr spc="11" dirty="0">
                <a:solidFill>
                  <a:srgbClr val="FF0000"/>
                </a:solidFill>
                <a:latin typeface="Arial MT"/>
                <a:cs typeface="Arial MT"/>
              </a:rPr>
              <a:t> </a:t>
            </a:r>
            <a:r>
              <a:rPr spc="-4" dirty="0">
                <a:solidFill>
                  <a:srgbClr val="FF0000"/>
                </a:solidFill>
                <a:latin typeface="Arial MT"/>
                <a:cs typeface="Arial MT"/>
              </a:rPr>
              <a:t>mereka</a:t>
            </a:r>
            <a:r>
              <a:rPr dirty="0">
                <a:solidFill>
                  <a:srgbClr val="FF0000"/>
                </a:solidFill>
                <a:latin typeface="Arial MT"/>
                <a:cs typeface="Arial MT"/>
              </a:rPr>
              <a:t> </a:t>
            </a:r>
            <a:r>
              <a:rPr spc="-4" dirty="0">
                <a:solidFill>
                  <a:srgbClr val="FF0000"/>
                </a:solidFill>
                <a:latin typeface="Arial MT"/>
                <a:cs typeface="Arial MT"/>
              </a:rPr>
              <a:t>yang</a:t>
            </a:r>
            <a:r>
              <a:rPr spc="8" dirty="0">
                <a:solidFill>
                  <a:srgbClr val="FF0000"/>
                </a:solidFill>
                <a:latin typeface="Arial MT"/>
                <a:cs typeface="Arial MT"/>
              </a:rPr>
              <a:t> </a:t>
            </a:r>
            <a:r>
              <a:rPr spc="-4" dirty="0">
                <a:solidFill>
                  <a:srgbClr val="FF0000"/>
                </a:solidFill>
                <a:latin typeface="Arial MT"/>
                <a:cs typeface="Arial MT"/>
              </a:rPr>
              <a:t>pada </a:t>
            </a:r>
            <a:r>
              <a:rPr dirty="0">
                <a:solidFill>
                  <a:srgbClr val="FF0000"/>
                </a:solidFill>
                <a:latin typeface="Arial MT"/>
                <a:cs typeface="Arial MT"/>
              </a:rPr>
              <a:t> </a:t>
            </a:r>
            <a:r>
              <a:rPr spc="-4" dirty="0">
                <a:solidFill>
                  <a:srgbClr val="FF0000"/>
                </a:solidFill>
                <a:latin typeface="Arial MT"/>
                <a:cs typeface="Arial MT"/>
              </a:rPr>
              <a:t>waktu</a:t>
            </a:r>
            <a:r>
              <a:rPr dirty="0">
                <a:solidFill>
                  <a:srgbClr val="FF0000"/>
                </a:solidFill>
                <a:latin typeface="Arial MT"/>
                <a:cs typeface="Arial MT"/>
              </a:rPr>
              <a:t> </a:t>
            </a:r>
            <a:r>
              <a:rPr spc="-4" dirty="0">
                <a:solidFill>
                  <a:srgbClr val="FF0000"/>
                </a:solidFill>
                <a:latin typeface="Arial MT"/>
                <a:cs typeface="Arial MT"/>
              </a:rPr>
              <a:t>pencacahan</a:t>
            </a:r>
            <a:r>
              <a:rPr spc="23" dirty="0">
                <a:solidFill>
                  <a:srgbClr val="FF0000"/>
                </a:solidFill>
                <a:latin typeface="Arial MT"/>
                <a:cs typeface="Arial MT"/>
              </a:rPr>
              <a:t> </a:t>
            </a:r>
            <a:r>
              <a:rPr dirty="0">
                <a:solidFill>
                  <a:srgbClr val="FF0000"/>
                </a:solidFill>
                <a:latin typeface="Arial MT"/>
                <a:cs typeface="Arial MT"/>
              </a:rPr>
              <a:t>bertempat</a:t>
            </a:r>
            <a:r>
              <a:rPr spc="-4" dirty="0">
                <a:solidFill>
                  <a:srgbClr val="FF0000"/>
                </a:solidFill>
                <a:latin typeface="Arial MT"/>
                <a:cs typeface="Arial MT"/>
              </a:rPr>
              <a:t> tinggal</a:t>
            </a:r>
            <a:r>
              <a:rPr spc="11" dirty="0">
                <a:solidFill>
                  <a:srgbClr val="FF0000"/>
                </a:solidFill>
                <a:latin typeface="Arial MT"/>
                <a:cs typeface="Arial MT"/>
              </a:rPr>
              <a:t> </a:t>
            </a:r>
            <a:r>
              <a:rPr spc="-4" dirty="0">
                <a:solidFill>
                  <a:srgbClr val="FF0000"/>
                </a:solidFill>
                <a:latin typeface="Arial MT"/>
                <a:cs typeface="Arial MT"/>
              </a:rPr>
              <a:t>berbeda </a:t>
            </a:r>
            <a:r>
              <a:rPr spc="-488" dirty="0">
                <a:solidFill>
                  <a:srgbClr val="FF0000"/>
                </a:solidFill>
                <a:latin typeface="Arial MT"/>
                <a:cs typeface="Arial MT"/>
              </a:rPr>
              <a:t> </a:t>
            </a:r>
            <a:r>
              <a:rPr spc="-4" dirty="0">
                <a:solidFill>
                  <a:srgbClr val="FF0000"/>
                </a:solidFill>
                <a:latin typeface="Arial MT"/>
                <a:cs typeface="Arial MT"/>
              </a:rPr>
              <a:t>dengan</a:t>
            </a:r>
            <a:r>
              <a:rPr spc="8" dirty="0">
                <a:solidFill>
                  <a:srgbClr val="FF0000"/>
                </a:solidFill>
                <a:latin typeface="Arial MT"/>
                <a:cs typeface="Arial MT"/>
              </a:rPr>
              <a:t> </a:t>
            </a:r>
            <a:r>
              <a:rPr dirty="0">
                <a:solidFill>
                  <a:srgbClr val="FF0000"/>
                </a:solidFill>
                <a:latin typeface="Arial MT"/>
                <a:cs typeface="Arial MT"/>
              </a:rPr>
              <a:t>tempat</a:t>
            </a:r>
            <a:r>
              <a:rPr spc="-8" dirty="0">
                <a:solidFill>
                  <a:srgbClr val="FF0000"/>
                </a:solidFill>
                <a:latin typeface="Arial MT"/>
                <a:cs typeface="Arial MT"/>
              </a:rPr>
              <a:t> </a:t>
            </a:r>
            <a:r>
              <a:rPr spc="-4" dirty="0">
                <a:solidFill>
                  <a:srgbClr val="FF0000"/>
                </a:solidFill>
                <a:latin typeface="Arial MT"/>
                <a:cs typeface="Arial MT"/>
              </a:rPr>
              <a:t>lahir</a:t>
            </a:r>
            <a:endParaRPr dirty="0">
              <a:solidFill>
                <a:srgbClr val="FF0000"/>
              </a:solidFill>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349625"/>
            <a:ext cx="3950970" cy="540052"/>
          </a:xfrm>
          <a:prstGeom prst="rect">
            <a:avLst/>
          </a:prstGeom>
        </p:spPr>
        <p:txBody>
          <a:bodyPr vert="horz" wrap="square" lIns="0" tIns="9049" rIns="0" bIns="0" rtlCol="0" anchor="t">
            <a:spAutoFit/>
          </a:bodyPr>
          <a:lstStyle/>
          <a:p>
            <a:pPr marL="9525">
              <a:lnSpc>
                <a:spcPct val="100000"/>
              </a:lnSpc>
              <a:spcBef>
                <a:spcPts val="71"/>
              </a:spcBef>
            </a:pPr>
            <a:r>
              <a:rPr sz="3450" dirty="0"/>
              <a:t>JENIS-JENIS</a:t>
            </a:r>
            <a:r>
              <a:rPr sz="3450" spc="-34" dirty="0"/>
              <a:t> </a:t>
            </a:r>
            <a:r>
              <a:rPr sz="3450" spc="-64" dirty="0"/>
              <a:t>MIGRASI</a:t>
            </a:r>
            <a:endParaRPr sz="3450"/>
          </a:p>
        </p:txBody>
      </p:sp>
      <p:sp>
        <p:nvSpPr>
          <p:cNvPr id="3" name="object 3"/>
          <p:cNvSpPr txBox="1"/>
          <p:nvPr/>
        </p:nvSpPr>
        <p:spPr>
          <a:xfrm>
            <a:off x="600738" y="1501790"/>
            <a:ext cx="7304184" cy="2780152"/>
          </a:xfrm>
          <a:prstGeom prst="rect">
            <a:avLst/>
          </a:prstGeom>
        </p:spPr>
        <p:txBody>
          <a:bodyPr vert="horz" wrap="square" lIns="0" tIns="128111" rIns="0" bIns="0" rtlCol="0">
            <a:spAutoFit/>
          </a:bodyPr>
          <a:lstStyle/>
          <a:p>
            <a:pPr marL="640556" marR="3810" indent="-174308">
              <a:lnSpc>
                <a:spcPct val="121100"/>
              </a:lnSpc>
              <a:spcBef>
                <a:spcPts val="349"/>
              </a:spcBef>
              <a:buAutoNum type="arabicPeriod" startAt="8"/>
              <a:tabLst>
                <a:tab pos="719614" algn="l"/>
              </a:tabLst>
            </a:pPr>
            <a:r>
              <a:rPr spc="-4" dirty="0" err="1">
                <a:solidFill>
                  <a:srgbClr val="FF0000"/>
                </a:solidFill>
                <a:latin typeface="Arial MT"/>
                <a:cs typeface="Arial MT"/>
              </a:rPr>
              <a:t>Urbanisasi</a:t>
            </a:r>
            <a:r>
              <a:rPr spc="23" dirty="0">
                <a:solidFill>
                  <a:srgbClr val="FF0000"/>
                </a:solidFill>
                <a:latin typeface="Arial MT"/>
                <a:cs typeface="Arial MT"/>
              </a:rPr>
              <a:t> </a:t>
            </a:r>
            <a:r>
              <a:rPr dirty="0">
                <a:solidFill>
                  <a:srgbClr val="FF0000"/>
                </a:solidFill>
                <a:latin typeface="Arial MT"/>
                <a:cs typeface="Arial MT"/>
              </a:rPr>
              <a:t>:</a:t>
            </a:r>
            <a:r>
              <a:rPr spc="-11" dirty="0">
                <a:solidFill>
                  <a:srgbClr val="FF0000"/>
                </a:solidFill>
                <a:latin typeface="Arial MT"/>
                <a:cs typeface="Arial MT"/>
              </a:rPr>
              <a:t> </a:t>
            </a:r>
            <a:r>
              <a:rPr spc="-4" dirty="0">
                <a:solidFill>
                  <a:srgbClr val="FF0000"/>
                </a:solidFill>
                <a:latin typeface="Arial MT"/>
                <a:cs typeface="Arial MT"/>
              </a:rPr>
              <a:t>bertambahnya</a:t>
            </a:r>
            <a:r>
              <a:rPr spc="23" dirty="0">
                <a:solidFill>
                  <a:srgbClr val="FF0000"/>
                </a:solidFill>
                <a:latin typeface="Arial MT"/>
                <a:cs typeface="Arial MT"/>
              </a:rPr>
              <a:t> </a:t>
            </a:r>
            <a:r>
              <a:rPr spc="-4" dirty="0">
                <a:solidFill>
                  <a:srgbClr val="FF0000"/>
                </a:solidFill>
                <a:latin typeface="Arial MT"/>
                <a:cs typeface="Arial MT"/>
              </a:rPr>
              <a:t>proporsi</a:t>
            </a:r>
            <a:r>
              <a:rPr spc="11" dirty="0">
                <a:solidFill>
                  <a:srgbClr val="FF0000"/>
                </a:solidFill>
                <a:latin typeface="Arial MT"/>
                <a:cs typeface="Arial MT"/>
              </a:rPr>
              <a:t> </a:t>
            </a:r>
            <a:r>
              <a:rPr spc="-4" dirty="0">
                <a:solidFill>
                  <a:srgbClr val="FF0000"/>
                </a:solidFill>
                <a:latin typeface="Arial MT"/>
                <a:cs typeface="Arial MT"/>
              </a:rPr>
              <a:t>pendududk </a:t>
            </a:r>
            <a:r>
              <a:rPr spc="-488" dirty="0">
                <a:solidFill>
                  <a:srgbClr val="FF0000"/>
                </a:solidFill>
                <a:latin typeface="Arial MT"/>
                <a:cs typeface="Arial MT"/>
              </a:rPr>
              <a:t> </a:t>
            </a:r>
            <a:r>
              <a:rPr spc="-4" dirty="0">
                <a:solidFill>
                  <a:srgbClr val="FF0000"/>
                </a:solidFill>
                <a:latin typeface="Arial MT"/>
                <a:cs typeface="Arial MT"/>
              </a:rPr>
              <a:t>yang</a:t>
            </a:r>
            <a:r>
              <a:rPr spc="-8" dirty="0">
                <a:solidFill>
                  <a:srgbClr val="FF0000"/>
                </a:solidFill>
                <a:latin typeface="Arial MT"/>
                <a:cs typeface="Arial MT"/>
              </a:rPr>
              <a:t> </a:t>
            </a:r>
            <a:r>
              <a:rPr spc="-4" dirty="0">
                <a:solidFill>
                  <a:srgbClr val="FF0000"/>
                </a:solidFill>
                <a:latin typeface="Arial MT"/>
                <a:cs typeface="Arial MT"/>
              </a:rPr>
              <a:t>berdiam</a:t>
            </a:r>
            <a:r>
              <a:rPr spc="11" dirty="0">
                <a:solidFill>
                  <a:srgbClr val="FF0000"/>
                </a:solidFill>
                <a:latin typeface="Arial MT"/>
                <a:cs typeface="Arial MT"/>
              </a:rPr>
              <a:t> </a:t>
            </a:r>
            <a:r>
              <a:rPr spc="-4" dirty="0">
                <a:solidFill>
                  <a:srgbClr val="FF0000"/>
                </a:solidFill>
                <a:latin typeface="Arial MT"/>
                <a:cs typeface="Arial MT"/>
              </a:rPr>
              <a:t>di</a:t>
            </a:r>
            <a:r>
              <a:rPr dirty="0">
                <a:solidFill>
                  <a:srgbClr val="FF0000"/>
                </a:solidFill>
                <a:latin typeface="Arial MT"/>
                <a:cs typeface="Arial MT"/>
              </a:rPr>
              <a:t> </a:t>
            </a:r>
            <a:r>
              <a:rPr spc="-4" dirty="0">
                <a:solidFill>
                  <a:srgbClr val="FF0000"/>
                </a:solidFill>
                <a:latin typeface="Arial MT"/>
                <a:cs typeface="Arial MT"/>
              </a:rPr>
              <a:t>daerah</a:t>
            </a:r>
            <a:r>
              <a:rPr spc="11" dirty="0">
                <a:solidFill>
                  <a:srgbClr val="FF0000"/>
                </a:solidFill>
                <a:latin typeface="Arial MT"/>
                <a:cs typeface="Arial MT"/>
              </a:rPr>
              <a:t> </a:t>
            </a:r>
            <a:r>
              <a:rPr dirty="0">
                <a:solidFill>
                  <a:srgbClr val="FF0000"/>
                </a:solidFill>
                <a:latin typeface="Arial MT"/>
                <a:cs typeface="Arial MT"/>
              </a:rPr>
              <a:t>kota </a:t>
            </a:r>
            <a:r>
              <a:rPr spc="-4" dirty="0">
                <a:solidFill>
                  <a:srgbClr val="FF0000"/>
                </a:solidFill>
                <a:latin typeface="Arial MT"/>
                <a:cs typeface="Arial MT"/>
              </a:rPr>
              <a:t>yang</a:t>
            </a:r>
            <a:r>
              <a:rPr spc="4" dirty="0">
                <a:solidFill>
                  <a:srgbClr val="FF0000"/>
                </a:solidFill>
                <a:latin typeface="Arial MT"/>
                <a:cs typeface="Arial MT"/>
              </a:rPr>
              <a:t> </a:t>
            </a:r>
            <a:r>
              <a:rPr spc="-4" dirty="0">
                <a:solidFill>
                  <a:srgbClr val="FF0000"/>
                </a:solidFill>
                <a:latin typeface="Arial MT"/>
                <a:cs typeface="Arial MT"/>
              </a:rPr>
              <a:t>disebabkan </a:t>
            </a:r>
            <a:r>
              <a:rPr dirty="0">
                <a:solidFill>
                  <a:srgbClr val="FF0000"/>
                </a:solidFill>
                <a:latin typeface="Arial MT"/>
                <a:cs typeface="Arial MT"/>
              </a:rPr>
              <a:t> </a:t>
            </a:r>
            <a:r>
              <a:rPr spc="-4" dirty="0">
                <a:solidFill>
                  <a:srgbClr val="FF0000"/>
                </a:solidFill>
                <a:latin typeface="Arial MT"/>
                <a:cs typeface="Arial MT"/>
              </a:rPr>
              <a:t>oleh</a:t>
            </a:r>
            <a:r>
              <a:rPr dirty="0">
                <a:solidFill>
                  <a:srgbClr val="FF0000"/>
                </a:solidFill>
                <a:latin typeface="Arial MT"/>
                <a:cs typeface="Arial MT"/>
              </a:rPr>
              <a:t> </a:t>
            </a:r>
            <a:r>
              <a:rPr spc="-4" dirty="0">
                <a:solidFill>
                  <a:srgbClr val="FF0000"/>
                </a:solidFill>
                <a:latin typeface="Arial MT"/>
                <a:cs typeface="Arial MT"/>
              </a:rPr>
              <a:t>proses</a:t>
            </a:r>
            <a:r>
              <a:rPr spc="8" dirty="0">
                <a:solidFill>
                  <a:srgbClr val="FF0000"/>
                </a:solidFill>
                <a:latin typeface="Arial MT"/>
                <a:cs typeface="Arial MT"/>
              </a:rPr>
              <a:t> </a:t>
            </a:r>
            <a:r>
              <a:rPr spc="-4" dirty="0">
                <a:solidFill>
                  <a:srgbClr val="FF0000"/>
                </a:solidFill>
                <a:latin typeface="Arial MT"/>
                <a:cs typeface="Arial MT"/>
              </a:rPr>
              <a:t>pindahan</a:t>
            </a:r>
            <a:r>
              <a:rPr spc="23" dirty="0">
                <a:solidFill>
                  <a:srgbClr val="FF0000"/>
                </a:solidFill>
                <a:latin typeface="Arial MT"/>
                <a:cs typeface="Arial MT"/>
              </a:rPr>
              <a:t> </a:t>
            </a:r>
            <a:r>
              <a:rPr spc="-4" dirty="0">
                <a:solidFill>
                  <a:srgbClr val="FF0000"/>
                </a:solidFill>
                <a:latin typeface="Arial MT"/>
                <a:cs typeface="Arial MT"/>
              </a:rPr>
              <a:t>penduduk</a:t>
            </a:r>
            <a:r>
              <a:rPr spc="19" dirty="0">
                <a:solidFill>
                  <a:srgbClr val="FF0000"/>
                </a:solidFill>
                <a:latin typeface="Arial MT"/>
                <a:cs typeface="Arial MT"/>
              </a:rPr>
              <a:t> </a:t>
            </a:r>
            <a:r>
              <a:rPr spc="-4" dirty="0">
                <a:solidFill>
                  <a:srgbClr val="FF0000"/>
                </a:solidFill>
                <a:latin typeface="Arial MT"/>
                <a:cs typeface="Arial MT"/>
              </a:rPr>
              <a:t>ke</a:t>
            </a:r>
            <a:r>
              <a:rPr dirty="0">
                <a:solidFill>
                  <a:srgbClr val="FF0000"/>
                </a:solidFill>
                <a:latin typeface="Arial MT"/>
                <a:cs typeface="Arial MT"/>
              </a:rPr>
              <a:t> kota </a:t>
            </a:r>
            <a:r>
              <a:rPr spc="-4" dirty="0">
                <a:solidFill>
                  <a:srgbClr val="FF0000"/>
                </a:solidFill>
                <a:latin typeface="Arial MT"/>
                <a:cs typeface="Arial MT"/>
              </a:rPr>
              <a:t>atau</a:t>
            </a:r>
            <a:r>
              <a:rPr dirty="0">
                <a:solidFill>
                  <a:srgbClr val="FF0000"/>
                </a:solidFill>
                <a:latin typeface="Arial MT"/>
                <a:cs typeface="Arial MT"/>
              </a:rPr>
              <a:t> </a:t>
            </a:r>
            <a:r>
              <a:rPr spc="-4" dirty="0">
                <a:solidFill>
                  <a:srgbClr val="FF0000"/>
                </a:solidFill>
                <a:latin typeface="Arial MT"/>
                <a:cs typeface="Arial MT"/>
              </a:rPr>
              <a:t>ke </a:t>
            </a:r>
            <a:r>
              <a:rPr spc="-488" dirty="0">
                <a:solidFill>
                  <a:srgbClr val="FF0000"/>
                </a:solidFill>
                <a:latin typeface="Arial MT"/>
                <a:cs typeface="Arial MT"/>
              </a:rPr>
              <a:t> </a:t>
            </a:r>
            <a:r>
              <a:rPr dirty="0">
                <a:solidFill>
                  <a:srgbClr val="FF0000"/>
                </a:solidFill>
                <a:latin typeface="Arial MT"/>
                <a:cs typeface="Arial MT"/>
              </a:rPr>
              <a:t>tempat</a:t>
            </a:r>
            <a:r>
              <a:rPr spc="-19" dirty="0">
                <a:solidFill>
                  <a:srgbClr val="FF0000"/>
                </a:solidFill>
                <a:latin typeface="Arial MT"/>
                <a:cs typeface="Arial MT"/>
              </a:rPr>
              <a:t> </a:t>
            </a:r>
            <a:r>
              <a:rPr spc="-4" dirty="0">
                <a:solidFill>
                  <a:srgbClr val="FF0000"/>
                </a:solidFill>
                <a:latin typeface="Arial MT"/>
                <a:cs typeface="Arial MT"/>
              </a:rPr>
              <a:t>pemukiman</a:t>
            </a:r>
            <a:r>
              <a:rPr spc="8" dirty="0">
                <a:solidFill>
                  <a:srgbClr val="FF0000"/>
                </a:solidFill>
                <a:latin typeface="Arial MT"/>
                <a:cs typeface="Arial MT"/>
              </a:rPr>
              <a:t> </a:t>
            </a:r>
            <a:r>
              <a:rPr spc="-4" dirty="0">
                <a:solidFill>
                  <a:srgbClr val="FF0000"/>
                </a:solidFill>
                <a:latin typeface="Arial MT"/>
                <a:cs typeface="Arial MT"/>
              </a:rPr>
              <a:t>yang</a:t>
            </a:r>
            <a:r>
              <a:rPr spc="8" dirty="0">
                <a:solidFill>
                  <a:srgbClr val="FF0000"/>
                </a:solidFill>
                <a:latin typeface="Arial MT"/>
                <a:cs typeface="Arial MT"/>
              </a:rPr>
              <a:t> </a:t>
            </a:r>
            <a:r>
              <a:rPr spc="-4" dirty="0">
                <a:solidFill>
                  <a:srgbClr val="FF0000"/>
                </a:solidFill>
                <a:latin typeface="Arial MT"/>
                <a:cs typeface="Arial MT"/>
              </a:rPr>
              <a:t>lebih</a:t>
            </a:r>
            <a:r>
              <a:rPr spc="15" dirty="0">
                <a:solidFill>
                  <a:srgbClr val="FF0000"/>
                </a:solidFill>
                <a:latin typeface="Arial MT"/>
                <a:cs typeface="Arial MT"/>
              </a:rPr>
              <a:t> </a:t>
            </a:r>
            <a:r>
              <a:rPr spc="-4" dirty="0">
                <a:solidFill>
                  <a:srgbClr val="FF0000"/>
                </a:solidFill>
                <a:latin typeface="Arial MT"/>
                <a:cs typeface="Arial MT"/>
              </a:rPr>
              <a:t>padat</a:t>
            </a:r>
            <a:r>
              <a:rPr spc="4" dirty="0">
                <a:solidFill>
                  <a:srgbClr val="FF0000"/>
                </a:solidFill>
                <a:latin typeface="Arial MT"/>
                <a:cs typeface="Arial MT"/>
              </a:rPr>
              <a:t> </a:t>
            </a:r>
            <a:r>
              <a:rPr spc="-4" dirty="0">
                <a:solidFill>
                  <a:srgbClr val="FF0000"/>
                </a:solidFill>
                <a:latin typeface="Arial MT"/>
                <a:cs typeface="Arial MT"/>
              </a:rPr>
              <a:t>penduduk.</a:t>
            </a:r>
            <a:endParaRPr dirty="0">
              <a:solidFill>
                <a:srgbClr val="FF0000"/>
              </a:solidFill>
              <a:latin typeface="Arial MT"/>
              <a:cs typeface="Arial MT"/>
            </a:endParaRPr>
          </a:p>
          <a:p>
            <a:pPr>
              <a:spcBef>
                <a:spcPts val="4"/>
              </a:spcBef>
              <a:buClr>
                <a:srgbClr val="FFFFFF"/>
              </a:buClr>
              <a:buFont typeface="Arial MT"/>
              <a:buAutoNum type="arabicPeriod" startAt="8"/>
            </a:pPr>
            <a:endParaRPr sz="2250" dirty="0">
              <a:solidFill>
                <a:srgbClr val="FF0000"/>
              </a:solidFill>
              <a:latin typeface="Arial MT"/>
              <a:cs typeface="Arial MT"/>
            </a:endParaRPr>
          </a:p>
          <a:p>
            <a:pPr marL="640556" marR="115253" indent="-174308">
              <a:lnSpc>
                <a:spcPct val="120000"/>
              </a:lnSpc>
              <a:buAutoNum type="arabicPeriod" startAt="8"/>
              <a:tabLst>
                <a:tab pos="714851" algn="l"/>
                <a:tab pos="3298031" algn="l"/>
              </a:tabLst>
            </a:pPr>
            <a:r>
              <a:rPr spc="-8" dirty="0">
                <a:solidFill>
                  <a:srgbClr val="FF0000"/>
                </a:solidFill>
                <a:latin typeface="Arial MT"/>
                <a:cs typeface="Arial MT"/>
              </a:rPr>
              <a:t>Transimigrasi</a:t>
            </a:r>
            <a:r>
              <a:rPr spc="11" dirty="0">
                <a:solidFill>
                  <a:srgbClr val="FF0000"/>
                </a:solidFill>
                <a:latin typeface="Arial MT"/>
                <a:cs typeface="Arial MT"/>
              </a:rPr>
              <a:t> </a:t>
            </a:r>
            <a:r>
              <a:rPr spc="-4" dirty="0">
                <a:solidFill>
                  <a:srgbClr val="FF0000"/>
                </a:solidFill>
                <a:latin typeface="Arial MT"/>
                <a:cs typeface="Arial MT"/>
              </a:rPr>
              <a:t>(resttlement</a:t>
            </a:r>
            <a:r>
              <a:rPr dirty="0">
                <a:solidFill>
                  <a:srgbClr val="FF0000"/>
                </a:solidFill>
                <a:latin typeface="Arial MT"/>
                <a:cs typeface="Arial MT"/>
              </a:rPr>
              <a:t> </a:t>
            </a:r>
            <a:r>
              <a:rPr spc="-4" dirty="0">
                <a:solidFill>
                  <a:srgbClr val="FF0000"/>
                </a:solidFill>
                <a:latin typeface="Arial MT"/>
                <a:cs typeface="Arial MT"/>
              </a:rPr>
              <a:t>atau</a:t>
            </a:r>
            <a:r>
              <a:rPr spc="-8" dirty="0">
                <a:solidFill>
                  <a:srgbClr val="FF0000"/>
                </a:solidFill>
                <a:latin typeface="Arial MT"/>
                <a:cs typeface="Arial MT"/>
              </a:rPr>
              <a:t> </a:t>
            </a:r>
            <a:r>
              <a:rPr dirty="0">
                <a:solidFill>
                  <a:srgbClr val="FF0000"/>
                </a:solidFill>
                <a:latin typeface="Arial MT"/>
                <a:cs typeface="Arial MT"/>
              </a:rPr>
              <a:t>settlement): </a:t>
            </a:r>
            <a:r>
              <a:rPr spc="4" dirty="0">
                <a:solidFill>
                  <a:srgbClr val="FF0000"/>
                </a:solidFill>
                <a:latin typeface="Arial MT"/>
                <a:cs typeface="Arial MT"/>
              </a:rPr>
              <a:t> </a:t>
            </a:r>
            <a:r>
              <a:rPr spc="-4" dirty="0">
                <a:solidFill>
                  <a:srgbClr val="FF0000"/>
                </a:solidFill>
                <a:latin typeface="Arial MT"/>
                <a:cs typeface="Arial MT"/>
              </a:rPr>
              <a:t>Perpindahan</a:t>
            </a:r>
            <a:r>
              <a:rPr spc="23" dirty="0">
                <a:solidFill>
                  <a:srgbClr val="FF0000"/>
                </a:solidFill>
                <a:latin typeface="Arial MT"/>
                <a:cs typeface="Arial MT"/>
              </a:rPr>
              <a:t> </a:t>
            </a:r>
            <a:r>
              <a:rPr spc="-4" dirty="0">
                <a:solidFill>
                  <a:srgbClr val="FF0000"/>
                </a:solidFill>
                <a:latin typeface="Arial MT"/>
                <a:cs typeface="Arial MT"/>
              </a:rPr>
              <a:t>penduduk</a:t>
            </a:r>
            <a:r>
              <a:rPr spc="15" dirty="0">
                <a:solidFill>
                  <a:srgbClr val="FF0000"/>
                </a:solidFill>
                <a:latin typeface="Arial MT"/>
                <a:cs typeface="Arial MT"/>
              </a:rPr>
              <a:t> </a:t>
            </a:r>
            <a:r>
              <a:rPr spc="-4" dirty="0">
                <a:solidFill>
                  <a:srgbClr val="FF0000"/>
                </a:solidFill>
                <a:latin typeface="Arial MT"/>
                <a:cs typeface="Arial MT"/>
              </a:rPr>
              <a:t>dari</a:t>
            </a:r>
            <a:r>
              <a:rPr spc="8" dirty="0">
                <a:solidFill>
                  <a:srgbClr val="FF0000"/>
                </a:solidFill>
                <a:latin typeface="Arial MT"/>
                <a:cs typeface="Arial MT"/>
              </a:rPr>
              <a:t> </a:t>
            </a:r>
            <a:r>
              <a:rPr dirty="0">
                <a:solidFill>
                  <a:srgbClr val="FF0000"/>
                </a:solidFill>
                <a:latin typeface="Arial MT"/>
                <a:cs typeface="Arial MT"/>
              </a:rPr>
              <a:t>satu</a:t>
            </a:r>
            <a:r>
              <a:rPr spc="-11" dirty="0">
                <a:solidFill>
                  <a:srgbClr val="FF0000"/>
                </a:solidFill>
                <a:latin typeface="Arial MT"/>
                <a:cs typeface="Arial MT"/>
              </a:rPr>
              <a:t> </a:t>
            </a:r>
            <a:r>
              <a:rPr spc="-4" dirty="0">
                <a:solidFill>
                  <a:srgbClr val="FF0000"/>
                </a:solidFill>
                <a:latin typeface="Arial MT"/>
                <a:cs typeface="Arial MT"/>
              </a:rPr>
              <a:t>daerah</a:t>
            </a:r>
            <a:r>
              <a:rPr spc="4" dirty="0">
                <a:solidFill>
                  <a:srgbClr val="FF0000"/>
                </a:solidFill>
                <a:latin typeface="Arial MT"/>
                <a:cs typeface="Arial MT"/>
              </a:rPr>
              <a:t> </a:t>
            </a:r>
            <a:r>
              <a:rPr spc="-4" dirty="0">
                <a:solidFill>
                  <a:srgbClr val="FF0000"/>
                </a:solidFill>
                <a:latin typeface="Arial MT"/>
                <a:cs typeface="Arial MT"/>
              </a:rPr>
              <a:t>untuk </a:t>
            </a:r>
            <a:r>
              <a:rPr dirty="0">
                <a:solidFill>
                  <a:srgbClr val="FF0000"/>
                </a:solidFill>
                <a:latin typeface="Arial MT"/>
                <a:cs typeface="Arial MT"/>
              </a:rPr>
              <a:t> </a:t>
            </a:r>
            <a:r>
              <a:rPr spc="-4" dirty="0">
                <a:solidFill>
                  <a:srgbClr val="FF0000"/>
                </a:solidFill>
                <a:latin typeface="Arial MT"/>
                <a:cs typeface="Arial MT"/>
              </a:rPr>
              <a:t>menetap</a:t>
            </a:r>
            <a:r>
              <a:rPr spc="-8" dirty="0">
                <a:solidFill>
                  <a:srgbClr val="FF0000"/>
                </a:solidFill>
                <a:latin typeface="Arial MT"/>
                <a:cs typeface="Arial MT"/>
              </a:rPr>
              <a:t> </a:t>
            </a:r>
            <a:r>
              <a:rPr spc="-4" dirty="0">
                <a:solidFill>
                  <a:srgbClr val="FF0000"/>
                </a:solidFill>
                <a:latin typeface="Arial MT"/>
                <a:cs typeface="Arial MT"/>
              </a:rPr>
              <a:t>ke</a:t>
            </a:r>
            <a:r>
              <a:rPr dirty="0">
                <a:solidFill>
                  <a:srgbClr val="FF0000"/>
                </a:solidFill>
                <a:latin typeface="Arial MT"/>
                <a:cs typeface="Arial MT"/>
              </a:rPr>
              <a:t> </a:t>
            </a:r>
            <a:r>
              <a:rPr spc="-4" dirty="0">
                <a:solidFill>
                  <a:srgbClr val="FF0000"/>
                </a:solidFill>
                <a:latin typeface="Arial MT"/>
                <a:cs typeface="Arial MT"/>
              </a:rPr>
              <a:t>daerah</a:t>
            </a:r>
            <a:r>
              <a:rPr spc="11" dirty="0">
                <a:solidFill>
                  <a:srgbClr val="FF0000"/>
                </a:solidFill>
                <a:latin typeface="Arial MT"/>
                <a:cs typeface="Arial MT"/>
              </a:rPr>
              <a:t> </a:t>
            </a:r>
            <a:r>
              <a:rPr spc="-4" dirty="0">
                <a:solidFill>
                  <a:srgbClr val="FF0000"/>
                </a:solidFill>
                <a:latin typeface="Arial MT"/>
                <a:cs typeface="Arial MT"/>
              </a:rPr>
              <a:t>lain</a:t>
            </a:r>
            <a:r>
              <a:rPr spc="11" dirty="0">
                <a:solidFill>
                  <a:srgbClr val="FF0000"/>
                </a:solidFill>
                <a:latin typeface="Arial MT"/>
                <a:cs typeface="Arial MT"/>
              </a:rPr>
              <a:t> </a:t>
            </a:r>
            <a:r>
              <a:rPr spc="-4" dirty="0">
                <a:solidFill>
                  <a:srgbClr val="FF0000"/>
                </a:solidFill>
                <a:latin typeface="Arial MT"/>
                <a:cs typeface="Arial MT"/>
              </a:rPr>
              <a:t>yang di</a:t>
            </a:r>
            <a:r>
              <a:rPr spc="8" dirty="0">
                <a:solidFill>
                  <a:srgbClr val="FF0000"/>
                </a:solidFill>
                <a:latin typeface="Arial MT"/>
                <a:cs typeface="Arial MT"/>
              </a:rPr>
              <a:t> </a:t>
            </a:r>
            <a:r>
              <a:rPr spc="-4" dirty="0">
                <a:solidFill>
                  <a:srgbClr val="FF0000"/>
                </a:solidFill>
                <a:latin typeface="Arial MT"/>
                <a:cs typeface="Arial MT"/>
              </a:rPr>
              <a:t>tetapkan </a:t>
            </a:r>
            <a:r>
              <a:rPr dirty="0">
                <a:solidFill>
                  <a:srgbClr val="FF0000"/>
                </a:solidFill>
                <a:latin typeface="Arial MT"/>
                <a:cs typeface="Arial MT"/>
              </a:rPr>
              <a:t> </a:t>
            </a:r>
            <a:r>
              <a:rPr spc="-4" dirty="0">
                <a:solidFill>
                  <a:srgbClr val="FF0000"/>
                </a:solidFill>
                <a:latin typeface="Arial MT"/>
                <a:cs typeface="Arial MT"/>
              </a:rPr>
              <a:t>didalam</a:t>
            </a:r>
            <a:r>
              <a:rPr spc="8" dirty="0">
                <a:solidFill>
                  <a:srgbClr val="FF0000"/>
                </a:solidFill>
                <a:latin typeface="Arial MT"/>
                <a:cs typeface="Arial MT"/>
              </a:rPr>
              <a:t> </a:t>
            </a:r>
            <a:r>
              <a:rPr spc="-4" dirty="0">
                <a:solidFill>
                  <a:srgbClr val="FF0000"/>
                </a:solidFill>
                <a:latin typeface="Arial MT"/>
                <a:cs typeface="Arial MT"/>
              </a:rPr>
              <a:t>wilayah</a:t>
            </a:r>
            <a:r>
              <a:rPr spc="23" dirty="0">
                <a:solidFill>
                  <a:srgbClr val="FF0000"/>
                </a:solidFill>
                <a:latin typeface="Arial MT"/>
                <a:cs typeface="Arial MT"/>
              </a:rPr>
              <a:t> </a:t>
            </a:r>
            <a:r>
              <a:rPr spc="-4" dirty="0">
                <a:solidFill>
                  <a:srgbClr val="FF0000"/>
                </a:solidFill>
                <a:latin typeface="Arial MT"/>
                <a:cs typeface="Arial MT"/>
              </a:rPr>
              <a:t>Indonesia</a:t>
            </a:r>
            <a:r>
              <a:rPr spc="15" dirty="0">
                <a:solidFill>
                  <a:srgbClr val="FF0000"/>
                </a:solidFill>
                <a:latin typeface="Arial MT"/>
                <a:cs typeface="Arial MT"/>
              </a:rPr>
              <a:t> </a:t>
            </a:r>
            <a:r>
              <a:rPr spc="-4" dirty="0">
                <a:solidFill>
                  <a:srgbClr val="FF0000"/>
                </a:solidFill>
                <a:latin typeface="Arial MT"/>
                <a:cs typeface="Arial MT"/>
              </a:rPr>
              <a:t>guna</a:t>
            </a:r>
            <a:r>
              <a:rPr spc="8" dirty="0">
                <a:solidFill>
                  <a:srgbClr val="FF0000"/>
                </a:solidFill>
                <a:latin typeface="Arial MT"/>
                <a:cs typeface="Arial MT"/>
              </a:rPr>
              <a:t> </a:t>
            </a:r>
            <a:r>
              <a:rPr spc="-4" dirty="0">
                <a:solidFill>
                  <a:srgbClr val="FF0000"/>
                </a:solidFill>
                <a:latin typeface="Arial MT"/>
                <a:cs typeface="Arial MT"/>
              </a:rPr>
              <a:t>kepentingan </a:t>
            </a:r>
            <a:r>
              <a:rPr dirty="0">
                <a:solidFill>
                  <a:srgbClr val="FF0000"/>
                </a:solidFill>
                <a:latin typeface="Arial MT"/>
                <a:cs typeface="Arial MT"/>
              </a:rPr>
              <a:t> </a:t>
            </a:r>
            <a:r>
              <a:rPr spc="-4" dirty="0">
                <a:solidFill>
                  <a:srgbClr val="FF0000"/>
                </a:solidFill>
                <a:latin typeface="Arial MT"/>
                <a:cs typeface="Arial MT"/>
              </a:rPr>
              <a:t>pembangunan</a:t>
            </a:r>
            <a:r>
              <a:rPr spc="45" dirty="0">
                <a:solidFill>
                  <a:srgbClr val="FF0000"/>
                </a:solidFill>
                <a:latin typeface="Arial MT"/>
                <a:cs typeface="Arial MT"/>
              </a:rPr>
              <a:t> </a:t>
            </a:r>
            <a:r>
              <a:rPr spc="-4" dirty="0">
                <a:solidFill>
                  <a:srgbClr val="FF0000"/>
                </a:solidFill>
                <a:latin typeface="Arial MT"/>
                <a:cs typeface="Arial MT"/>
              </a:rPr>
              <a:t>atau</a:t>
            </a:r>
            <a:r>
              <a:rPr spc="11" dirty="0">
                <a:solidFill>
                  <a:srgbClr val="FF0000"/>
                </a:solidFill>
                <a:latin typeface="Arial MT"/>
                <a:cs typeface="Arial MT"/>
              </a:rPr>
              <a:t> </a:t>
            </a:r>
            <a:r>
              <a:rPr spc="-4" dirty="0">
                <a:solidFill>
                  <a:srgbClr val="FF0000"/>
                </a:solidFill>
                <a:latin typeface="Arial MT"/>
                <a:cs typeface="Arial MT"/>
              </a:rPr>
              <a:t>yang	</a:t>
            </a:r>
            <a:r>
              <a:rPr spc="-8" dirty="0">
                <a:solidFill>
                  <a:srgbClr val="FF0000"/>
                </a:solidFill>
                <a:latin typeface="Arial MT"/>
                <a:cs typeface="Arial MT"/>
              </a:rPr>
              <a:t>di</a:t>
            </a:r>
            <a:r>
              <a:rPr dirty="0">
                <a:solidFill>
                  <a:srgbClr val="FF0000"/>
                </a:solidFill>
                <a:latin typeface="Arial MT"/>
                <a:cs typeface="Arial MT"/>
              </a:rPr>
              <a:t> atur</a:t>
            </a:r>
            <a:r>
              <a:rPr spc="-4" dirty="0">
                <a:solidFill>
                  <a:srgbClr val="FF0000"/>
                </a:solidFill>
                <a:latin typeface="Arial MT"/>
                <a:cs typeface="Arial MT"/>
              </a:rPr>
              <a:t> dalam</a:t>
            </a:r>
            <a:r>
              <a:rPr spc="4" dirty="0">
                <a:solidFill>
                  <a:srgbClr val="FF0000"/>
                </a:solidFill>
                <a:latin typeface="Arial MT"/>
                <a:cs typeface="Arial MT"/>
              </a:rPr>
              <a:t> </a:t>
            </a:r>
            <a:r>
              <a:rPr dirty="0">
                <a:solidFill>
                  <a:srgbClr val="FF0000"/>
                </a:solidFill>
                <a:latin typeface="Arial MT"/>
                <a:cs typeface="Arial MT"/>
              </a:rPr>
              <a:t>u-u</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1175</TotalTime>
  <Words>2252</Words>
  <Application>Microsoft Office PowerPoint</Application>
  <PresentationFormat>On-screen Show (16:9)</PresentationFormat>
  <Paragraphs>263</Paragraphs>
  <Slides>43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MT</vt:lpstr>
      <vt:lpstr>Gill Sans MT</vt:lpstr>
      <vt:lpstr>Kulim Park</vt:lpstr>
      <vt:lpstr>Kulim Park SemiBold</vt:lpstr>
      <vt:lpstr>Open Sans</vt:lpstr>
      <vt:lpstr>Segoe UI Symbol</vt:lpstr>
      <vt:lpstr>Verdana</vt:lpstr>
      <vt:lpstr>Gallery</vt:lpstr>
      <vt:lpstr>Pengukuran Mobilitas Penduduk</vt:lpstr>
      <vt:lpstr>PowerPoint Presentation</vt:lpstr>
      <vt:lpstr>Macam-macam mobilitas</vt:lpstr>
      <vt:lpstr>PERSEBARAN PENDUDUK</vt:lpstr>
      <vt:lpstr>MIGRASI</vt:lpstr>
      <vt:lpstr>JENIS-JENIS MIGRASI</vt:lpstr>
      <vt:lpstr>JENIS-JENIS MIGRASI</vt:lpstr>
      <vt:lpstr>JENIS-JENIS MIGRASI</vt:lpstr>
      <vt:lpstr>JENIS-JENIS MIGRASI</vt:lpstr>
      <vt:lpstr>Transimigrasi yang diatur dalam (UU No 3 th  1972) Disebut Transimigrasi umum.</vt:lpstr>
      <vt:lpstr>FAKTOR-FAKTOR YANG MEMPENGARUHI  MIGRASI</vt:lpstr>
      <vt:lpstr>FAKTOR-FAKTOR YANG MEMPENGARUHI  MIGRASI</vt:lpstr>
      <vt:lpstr>FAKTOR-FAKTOR YANG MEMPENGARUHI  MIGRASI</vt:lpstr>
      <vt:lpstr>7  TEORI MIGRASI</vt:lpstr>
      <vt:lpstr>7 TEORI MIGRASI</vt:lpstr>
      <vt:lpstr>UKURAN MIGRASI</vt:lpstr>
      <vt:lpstr>UKURAN MIGRASI</vt:lpstr>
      <vt:lpstr>UKURAN MIGRASI</vt:lpstr>
      <vt:lpstr>UKURAN MIGRASI</vt:lpstr>
      <vt:lpstr>UKURAN MIGRASI</vt:lpstr>
      <vt:lpstr>UKURAN MIGRASI</vt:lpstr>
      <vt:lpstr>MASALAH URBANISASI</vt:lpstr>
      <vt:lpstr>Migrasi Internasional</vt:lpstr>
      <vt:lpstr>Migrasi Nasional / lokal</vt:lpstr>
      <vt:lpstr>PowerPoint Presentation</vt:lpstr>
      <vt:lpstr>Tujuan MOBILITAS adalah :</vt:lpstr>
      <vt:lpstr>Urbanisasi  Perpindahan penduduk dari daerah pedesaan ke daerah perkotaan   Terjadinya urbanisasi karena kota mempunyai daya tarik untuk dituju dan desa mempunyai daya dorong untuk ditinggalkan.  </vt:lpstr>
      <vt:lpstr>Daya Dorong dari Desa :</vt:lpstr>
      <vt:lpstr>Ruralisasi yaitu kembalinya pelaku urbanisasi menuju daerah asalnya.  Forensen yaitu orang-orang yang tinggal di desa tetapi bekerja di kota yang setiap harinya nglaju (pulang pergi).  Turisme yaitu orang yang bepergian ke luar untuk mengunjungi tempat-tempat pariwisata di daerah atau negara yang dituju.</vt:lpstr>
      <vt:lpstr>Masalah Yang ditimbulkan  DARI adanya mobilitas yang cepat :</vt:lpstr>
      <vt:lpstr>Pertumbuhan Penduduk dari Mobilitas Alami : </vt:lpstr>
      <vt:lpstr>Cari L dan M dahulu..</vt:lpstr>
      <vt:lpstr>Pa = L – M  20 – 10 = 10 Jiwa  Pertumbuhan Penduduk Alami di Wilayah X adalah 10 Jiwa</vt:lpstr>
      <vt:lpstr>    Contoh :   Penduduk wilayah X pada tahun 2021 berpenduduk 7.200 jiwa. Angka kelahiran 20 jiwa per penduduk dan angka kematian 10 jiwa per penduduk. Selama tahun telah terjadi perpindahan penduduk, yaitu 86 jiwa keluar dan 108 masuk wilayah X. Berapakah pertumbuhan penduduk total pada tahun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Mobilitas Penduduk dalam Demografi</dc:title>
  <dc:creator>USER</dc:creator>
  <cp:lastModifiedBy>Santy Deasy Siregar</cp:lastModifiedBy>
  <cp:revision>20</cp:revision>
  <dcterms:modified xsi:type="dcterms:W3CDTF">2023-06-15T07:37:50Z</dcterms:modified>
</cp:coreProperties>
</file>