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661" r:id="rId3"/>
    <p:sldId id="662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684" r:id="rId26"/>
    <p:sldId id="685" r:id="rId27"/>
    <p:sldId id="686" r:id="rId28"/>
    <p:sldId id="687" r:id="rId29"/>
    <p:sldId id="688" r:id="rId30"/>
    <p:sldId id="689" r:id="rId31"/>
    <p:sldId id="690" r:id="rId32"/>
    <p:sldId id="691" r:id="rId33"/>
    <p:sldId id="692" r:id="rId34"/>
    <p:sldId id="693" r:id="rId35"/>
    <p:sldId id="694" r:id="rId36"/>
    <p:sldId id="695" r:id="rId37"/>
    <p:sldId id="696" r:id="rId38"/>
    <p:sldId id="697" r:id="rId39"/>
    <p:sldId id="698" r:id="rId40"/>
    <p:sldId id="699" r:id="rId41"/>
    <p:sldId id="700" r:id="rId42"/>
    <p:sldId id="701" r:id="rId43"/>
    <p:sldId id="702" r:id="rId44"/>
    <p:sldId id="703" r:id="rId45"/>
    <p:sldId id="704" r:id="rId46"/>
    <p:sldId id="753" r:id="rId47"/>
    <p:sldId id="705" r:id="rId48"/>
    <p:sldId id="706" r:id="rId49"/>
    <p:sldId id="707" r:id="rId50"/>
    <p:sldId id="708" r:id="rId51"/>
    <p:sldId id="709" r:id="rId52"/>
    <p:sldId id="710" r:id="rId53"/>
    <p:sldId id="711" r:id="rId54"/>
    <p:sldId id="712" r:id="rId55"/>
    <p:sldId id="713" r:id="rId56"/>
    <p:sldId id="714" r:id="rId57"/>
    <p:sldId id="715" r:id="rId58"/>
    <p:sldId id="716" r:id="rId59"/>
    <p:sldId id="717" r:id="rId60"/>
    <p:sldId id="75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jpeg"/><Relationship Id="rId1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jpeg"/><Relationship Id="rId1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11E84-3BE1-4CED-8A82-CABAE3D343A6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B15B94-F535-48E7-AF5D-B267B3F545D2}">
      <dgm:prSet phldrT="[Text]" custT="1"/>
      <dgm:spPr/>
      <dgm:t>
        <a:bodyPr/>
        <a:lstStyle/>
        <a:p>
          <a:r>
            <a:rPr lang="id-ID" sz="1800" dirty="0"/>
            <a:t> </a:t>
          </a:r>
          <a:endParaRPr lang="en-US" sz="1800" dirty="0"/>
        </a:p>
      </dgm:t>
    </dgm:pt>
    <dgm:pt modelId="{88F93712-BDEB-4B1A-8517-E4D011792312}" type="parTrans" cxnId="{09D21D24-7BA6-446E-95FC-A302ACED3EC8}">
      <dgm:prSet/>
      <dgm:spPr/>
      <dgm:t>
        <a:bodyPr/>
        <a:lstStyle/>
        <a:p>
          <a:endParaRPr lang="en-US" sz="1800"/>
        </a:p>
      </dgm:t>
    </dgm:pt>
    <dgm:pt modelId="{9F90A202-AFB9-4156-84A4-9891F24998F1}" type="sibTrans" cxnId="{09D21D24-7BA6-446E-95FC-A302ACED3EC8}">
      <dgm:prSet/>
      <dgm:spPr/>
      <dgm:t>
        <a:bodyPr/>
        <a:lstStyle/>
        <a:p>
          <a:endParaRPr lang="en-US" sz="1800"/>
        </a:p>
      </dgm:t>
    </dgm:pt>
    <dgm:pt modelId="{65C14503-F4A0-4867-AD45-E3C2C3CDE98A}">
      <dgm:prSet phldrT="[Text]" custT="1"/>
      <dgm:spPr>
        <a:ln>
          <a:noFill/>
        </a:ln>
      </dgm:spPr>
      <dgm:t>
        <a:bodyPr/>
        <a:lstStyle/>
        <a:p>
          <a:r>
            <a:rPr lang="en-US" sz="1800" dirty="0" err="1"/>
            <a:t>Lingkup</a:t>
          </a:r>
          <a:r>
            <a:rPr lang="en-US" sz="1800" dirty="0"/>
            <a:t> </a:t>
          </a:r>
          <a:r>
            <a:rPr lang="en-US" sz="1800" dirty="0">
              <a:sym typeface="Wingdings" pitchFamily="2" charset="2"/>
            </a:rPr>
            <a:t> </a:t>
          </a:r>
          <a:r>
            <a:rPr lang="en-US" sz="1800" dirty="0" err="1">
              <a:sym typeface="Wingdings" pitchFamily="2" charset="2"/>
            </a:rPr>
            <a:t>tidak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termasuk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imbalan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berbasis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ekuitas</a:t>
          </a:r>
          <a:r>
            <a:rPr lang="en-US" sz="1800" dirty="0">
              <a:sym typeface="Wingdings" pitchFamily="2" charset="2"/>
            </a:rPr>
            <a:t> PSAK 53</a:t>
          </a:r>
          <a:endParaRPr lang="en-US" sz="1800" dirty="0"/>
        </a:p>
      </dgm:t>
    </dgm:pt>
    <dgm:pt modelId="{5EF81F44-F150-4612-8F7D-72F7AC14FCC6}" type="parTrans" cxnId="{B26E2E5B-70FD-4805-B6E1-47E50857CD31}">
      <dgm:prSet/>
      <dgm:spPr/>
      <dgm:t>
        <a:bodyPr/>
        <a:lstStyle/>
        <a:p>
          <a:endParaRPr lang="en-US" sz="1800"/>
        </a:p>
      </dgm:t>
    </dgm:pt>
    <dgm:pt modelId="{233A7E2D-E535-4FF4-8BC1-2A0AD9D524AB}" type="sibTrans" cxnId="{B26E2E5B-70FD-4805-B6E1-47E50857CD31}">
      <dgm:prSet/>
      <dgm:spPr/>
      <dgm:t>
        <a:bodyPr/>
        <a:lstStyle/>
        <a:p>
          <a:endParaRPr lang="en-US" sz="1800"/>
        </a:p>
      </dgm:t>
    </dgm:pt>
    <dgm:pt modelId="{591ECD98-9EC0-4D9C-8D09-DDA56DBFE4E1}">
      <dgm:prSet phldrT="[Text]" custT="1"/>
      <dgm:spPr/>
      <dgm:t>
        <a:bodyPr/>
        <a:lstStyle/>
        <a:p>
          <a:r>
            <a:rPr lang="id-ID" sz="1800" dirty="0"/>
            <a:t> </a:t>
          </a:r>
          <a:endParaRPr lang="en-US" sz="1800" dirty="0"/>
        </a:p>
      </dgm:t>
    </dgm:pt>
    <dgm:pt modelId="{2CF987A1-7215-4222-92AF-D7507AD08D9C}" type="parTrans" cxnId="{53A68C18-8775-4CF1-8FF2-9761F0243AAB}">
      <dgm:prSet/>
      <dgm:spPr/>
      <dgm:t>
        <a:bodyPr/>
        <a:lstStyle/>
        <a:p>
          <a:endParaRPr lang="en-US" sz="1800"/>
        </a:p>
      </dgm:t>
    </dgm:pt>
    <dgm:pt modelId="{EF95BC6E-1737-4962-AE74-9D71B2EC8DBD}" type="sibTrans" cxnId="{53A68C18-8775-4CF1-8FF2-9761F0243AAB}">
      <dgm:prSet/>
      <dgm:spPr/>
      <dgm:t>
        <a:bodyPr/>
        <a:lstStyle/>
        <a:p>
          <a:endParaRPr lang="en-US" sz="1800"/>
        </a:p>
      </dgm:t>
    </dgm:pt>
    <dgm:pt modelId="{00BE7F67-416F-44C1-A04E-02B829D5B32F}">
      <dgm:prSet phldrT="[Text]" custT="1"/>
      <dgm:spPr>
        <a:ln>
          <a:noFill/>
        </a:ln>
      </dgm:spPr>
      <dgm:t>
        <a:bodyPr/>
        <a:lstStyle/>
        <a:p>
          <a:r>
            <a:rPr lang="nn-NO" sz="1800" dirty="0"/>
            <a:t>Program multipemberi kerja manfaat pasti </a:t>
          </a:r>
          <a:r>
            <a:rPr lang="en-US" sz="1800" dirty="0"/>
            <a:t>yang </a:t>
          </a:r>
          <a:r>
            <a:rPr lang="en-US" sz="1800" dirty="0" err="1"/>
            <a:t>ada</a:t>
          </a:r>
          <a:r>
            <a:rPr lang="en-US" sz="1800" dirty="0"/>
            <a:t> </a:t>
          </a:r>
          <a:r>
            <a:rPr lang="en-US" sz="1800" dirty="0" err="1"/>
            <a:t>perjanjian</a:t>
          </a:r>
          <a:r>
            <a:rPr lang="en-US" sz="1800" dirty="0"/>
            <a:t> </a:t>
          </a:r>
          <a:r>
            <a:rPr lang="en-US" sz="1800" dirty="0" err="1"/>
            <a:t>kontraktual</a:t>
          </a:r>
          <a:r>
            <a:rPr lang="en-US" sz="1800" dirty="0"/>
            <a:t> </a:t>
          </a:r>
          <a:r>
            <a:rPr lang="en-US" sz="1800" dirty="0" err="1"/>
            <a:t>bagaimana</a:t>
          </a:r>
          <a:r>
            <a:rPr lang="en-US" sz="1800" dirty="0"/>
            <a:t> </a:t>
          </a:r>
          <a:r>
            <a:rPr lang="en-US" sz="1800" dirty="0" err="1"/>
            <a:t>mendistribusi</a:t>
          </a:r>
          <a:r>
            <a:rPr lang="en-US" sz="1800" dirty="0"/>
            <a:t> surplus/</a:t>
          </a:r>
          <a:r>
            <a:rPr lang="en-US" sz="1800" dirty="0" err="1"/>
            <a:t>defisit</a:t>
          </a:r>
          <a:r>
            <a:rPr lang="en-US" sz="1800" dirty="0"/>
            <a:t>.</a:t>
          </a:r>
        </a:p>
      </dgm:t>
    </dgm:pt>
    <dgm:pt modelId="{44CE277A-3501-47D9-A64E-5FFD0BDA7142}" type="parTrans" cxnId="{B086758C-795A-4931-ABF9-04798DBDEC80}">
      <dgm:prSet/>
      <dgm:spPr/>
      <dgm:t>
        <a:bodyPr/>
        <a:lstStyle/>
        <a:p>
          <a:endParaRPr lang="en-US" sz="1800"/>
        </a:p>
      </dgm:t>
    </dgm:pt>
    <dgm:pt modelId="{C61386CE-41A1-48B7-B561-159BFA64C15D}" type="sibTrans" cxnId="{B086758C-795A-4931-ABF9-04798DBDEC80}">
      <dgm:prSet/>
      <dgm:spPr/>
      <dgm:t>
        <a:bodyPr/>
        <a:lstStyle/>
        <a:p>
          <a:endParaRPr lang="en-US" sz="1800"/>
        </a:p>
      </dgm:t>
    </dgm:pt>
    <dgm:pt modelId="{734E74E8-8C62-40B0-B6F9-8D3FC1F9E4E0}">
      <dgm:prSet phldrT="[Text]" custT="1"/>
      <dgm:spPr/>
      <dgm:t>
        <a:bodyPr/>
        <a:lstStyle/>
        <a:p>
          <a:r>
            <a:rPr lang="id-ID" sz="1800" dirty="0"/>
            <a:t> </a:t>
          </a:r>
          <a:endParaRPr lang="en-US" sz="1800" dirty="0"/>
        </a:p>
      </dgm:t>
    </dgm:pt>
    <dgm:pt modelId="{8D74B742-0C7C-4389-B00B-B050A5957D4D}" type="parTrans" cxnId="{0CDB9F34-4DAC-427E-BF40-938D07ADF828}">
      <dgm:prSet/>
      <dgm:spPr/>
      <dgm:t>
        <a:bodyPr/>
        <a:lstStyle/>
        <a:p>
          <a:endParaRPr lang="en-US" sz="1800"/>
        </a:p>
      </dgm:t>
    </dgm:pt>
    <dgm:pt modelId="{07281A8E-0E73-4264-B3B6-65679E4FBB87}" type="sibTrans" cxnId="{0CDB9F34-4DAC-427E-BF40-938D07ADF828}">
      <dgm:prSet/>
      <dgm:spPr/>
      <dgm:t>
        <a:bodyPr/>
        <a:lstStyle/>
        <a:p>
          <a:endParaRPr lang="en-US" sz="1800"/>
        </a:p>
      </dgm:t>
    </dgm:pt>
    <dgm:pt modelId="{3C5C698B-CE6F-46D7-BB77-A0EAC8BC92D0}">
      <dgm:prSet phldrT="[Text]" custT="1"/>
      <dgm:spPr>
        <a:ln>
          <a:noFill/>
        </a:ln>
      </dgm:spPr>
      <dgm:t>
        <a:bodyPr/>
        <a:lstStyle/>
        <a:p>
          <a:r>
            <a:rPr lang="it-IT" sz="1800" dirty="0"/>
            <a:t>Persyaratan dari program dimana risiko dan </a:t>
          </a:r>
          <a:r>
            <a:rPr lang="pt-BR" sz="1800" dirty="0"/>
            <a:t>imbalan dibagi antara entitas dalam </a:t>
          </a:r>
          <a:r>
            <a:rPr lang="en-US" sz="1800" dirty="0" err="1"/>
            <a:t>pengendalian</a:t>
          </a:r>
          <a:r>
            <a:rPr lang="en-US" sz="1800" dirty="0"/>
            <a:t> </a:t>
          </a:r>
          <a:r>
            <a:rPr lang="en-US" sz="1800" dirty="0" err="1"/>
            <a:t>bersama</a:t>
          </a:r>
          <a:endParaRPr lang="en-US" sz="1800" dirty="0"/>
        </a:p>
      </dgm:t>
    </dgm:pt>
    <dgm:pt modelId="{434AC313-0D7C-487F-9941-D61D30768C44}" type="parTrans" cxnId="{047DC09E-010E-492C-A811-A7DB9D95BA49}">
      <dgm:prSet/>
      <dgm:spPr/>
      <dgm:t>
        <a:bodyPr/>
        <a:lstStyle/>
        <a:p>
          <a:endParaRPr lang="en-US" sz="1800"/>
        </a:p>
      </dgm:t>
    </dgm:pt>
    <dgm:pt modelId="{9D31E304-5A0D-4E50-9888-B065270BEA69}" type="sibTrans" cxnId="{047DC09E-010E-492C-A811-A7DB9D95BA49}">
      <dgm:prSet/>
      <dgm:spPr/>
      <dgm:t>
        <a:bodyPr/>
        <a:lstStyle/>
        <a:p>
          <a:endParaRPr lang="en-US" sz="1800"/>
        </a:p>
      </dgm:t>
    </dgm:pt>
    <dgm:pt modelId="{0662F249-D15B-4050-B325-A3681E9F7F45}">
      <dgm:prSet custT="1"/>
      <dgm:spPr/>
      <dgm:t>
        <a:bodyPr/>
        <a:lstStyle/>
        <a:p>
          <a:endParaRPr lang="en-US" sz="1800"/>
        </a:p>
      </dgm:t>
    </dgm:pt>
    <dgm:pt modelId="{314ECE54-CF12-43EF-8251-B0FB675DF3FE}" type="parTrans" cxnId="{45AEEA51-4AAD-478D-A9F2-C4B88B285EDC}">
      <dgm:prSet/>
      <dgm:spPr/>
      <dgm:t>
        <a:bodyPr/>
        <a:lstStyle/>
        <a:p>
          <a:endParaRPr lang="en-US" sz="1800"/>
        </a:p>
      </dgm:t>
    </dgm:pt>
    <dgm:pt modelId="{6596D928-B895-4D14-9521-D2287F1D50D5}" type="sibTrans" cxnId="{45AEEA51-4AAD-478D-A9F2-C4B88B285EDC}">
      <dgm:prSet/>
      <dgm:spPr/>
      <dgm:t>
        <a:bodyPr/>
        <a:lstStyle/>
        <a:p>
          <a:endParaRPr lang="en-US" sz="1800"/>
        </a:p>
      </dgm:t>
    </dgm:pt>
    <dgm:pt modelId="{A0E289A2-0B33-4AFE-8332-97E5A2757F08}">
      <dgm:prSet custT="1"/>
      <dgm:spPr>
        <a:ln>
          <a:noFill/>
        </a:ln>
      </dgm:spPr>
      <dgm:t>
        <a:bodyPr/>
        <a:lstStyle/>
        <a:p>
          <a:r>
            <a:rPr lang="fi-FI" sz="1800" dirty="0"/>
            <a:t>Adanya pilihan pengakuan keuntungan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kerugian</a:t>
          </a:r>
          <a:r>
            <a:rPr lang="en-US" sz="1800" dirty="0"/>
            <a:t> </a:t>
          </a:r>
          <a:r>
            <a:rPr lang="en-US" sz="1800" dirty="0" err="1"/>
            <a:t>aktuarial</a:t>
          </a:r>
          <a:r>
            <a:rPr lang="en-US" sz="1800" dirty="0"/>
            <a:t>,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koridor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koridor</a:t>
          </a:r>
          <a:endParaRPr lang="en-US" sz="1800" dirty="0"/>
        </a:p>
      </dgm:t>
    </dgm:pt>
    <dgm:pt modelId="{B2845272-91A3-4F7A-87CB-7AC55A7CEA42}" type="parTrans" cxnId="{142C6EEC-0F8A-4868-830E-62DAA8F976CC}">
      <dgm:prSet/>
      <dgm:spPr/>
      <dgm:t>
        <a:bodyPr/>
        <a:lstStyle/>
        <a:p>
          <a:endParaRPr lang="en-US" sz="1800"/>
        </a:p>
      </dgm:t>
    </dgm:pt>
    <dgm:pt modelId="{2A7E5297-4588-4CDD-A332-FCC786B992FF}" type="sibTrans" cxnId="{142C6EEC-0F8A-4868-830E-62DAA8F976CC}">
      <dgm:prSet/>
      <dgm:spPr/>
      <dgm:t>
        <a:bodyPr/>
        <a:lstStyle/>
        <a:p>
          <a:endParaRPr lang="en-US" sz="1800"/>
        </a:p>
      </dgm:t>
    </dgm:pt>
    <dgm:pt modelId="{7CC446BB-9DFF-41EA-A5BF-4716009FED10}">
      <dgm:prSet custT="1"/>
      <dgm:spPr/>
      <dgm:t>
        <a:bodyPr/>
        <a:lstStyle/>
        <a:p>
          <a:endParaRPr lang="en-US" sz="1800"/>
        </a:p>
      </dgm:t>
    </dgm:pt>
    <dgm:pt modelId="{9C37BAD0-6763-4CA2-9D34-80696FA30F94}" type="parTrans" cxnId="{7BECAEA6-00AF-43C4-818C-19D6C7B7B111}">
      <dgm:prSet/>
      <dgm:spPr/>
      <dgm:t>
        <a:bodyPr/>
        <a:lstStyle/>
        <a:p>
          <a:endParaRPr lang="en-US" sz="1800"/>
        </a:p>
      </dgm:t>
    </dgm:pt>
    <dgm:pt modelId="{7B0CB279-5791-4BE6-92F9-023EB5FE607E}" type="sibTrans" cxnId="{7BECAEA6-00AF-43C4-818C-19D6C7B7B111}">
      <dgm:prSet/>
      <dgm:spPr/>
      <dgm:t>
        <a:bodyPr/>
        <a:lstStyle/>
        <a:p>
          <a:endParaRPr lang="en-US" sz="1800"/>
        </a:p>
      </dgm:t>
    </dgm:pt>
    <dgm:pt modelId="{3EDE7E5D-5230-4951-870E-BCB328C1A325}">
      <dgm:prSet custT="1"/>
      <dgm:spPr>
        <a:ln>
          <a:noFill/>
        </a:ln>
      </dgm:spPr>
      <dgm:t>
        <a:bodyPr/>
        <a:lstStyle/>
        <a:p>
          <a:r>
            <a:rPr lang="en-US" sz="1800" dirty="0" err="1"/>
            <a:t>Penjelasan</a:t>
          </a:r>
          <a:r>
            <a:rPr lang="en-US" sz="1800" dirty="0"/>
            <a:t> </a:t>
          </a:r>
          <a:r>
            <a:rPr lang="en-US" sz="1800" dirty="0" err="1"/>
            <a:t>lebih</a:t>
          </a:r>
          <a:r>
            <a:rPr lang="en-US" sz="1800" dirty="0"/>
            <a:t> </a:t>
          </a:r>
          <a:r>
            <a:rPr lang="en-US" sz="1800" dirty="0" err="1"/>
            <a:t>rinci</a:t>
          </a:r>
          <a:r>
            <a:rPr lang="en-US" sz="1800" dirty="0"/>
            <a:t> </a:t>
          </a:r>
          <a:r>
            <a:rPr lang="en-US" sz="1800" dirty="0" err="1"/>
            <a:t>tentang</a:t>
          </a:r>
          <a:r>
            <a:rPr lang="en-US" sz="1800" dirty="0"/>
            <a:t> Program </a:t>
          </a:r>
          <a:r>
            <a:rPr lang="en-US" sz="1800" dirty="0" err="1"/>
            <a:t>jaminan</a:t>
          </a:r>
          <a:r>
            <a:rPr lang="en-US" sz="1800" dirty="0"/>
            <a:t> </a:t>
          </a:r>
          <a:r>
            <a:rPr lang="en-US" sz="1800" dirty="0" err="1"/>
            <a:t>sosial</a:t>
          </a:r>
          <a:endParaRPr lang="en-US" sz="1800" dirty="0"/>
        </a:p>
      </dgm:t>
    </dgm:pt>
    <dgm:pt modelId="{0B3D3549-21DA-4C4B-841A-EB90C78DAF30}" type="parTrans" cxnId="{6403B020-B844-4F72-947E-43C9D09158D5}">
      <dgm:prSet/>
      <dgm:spPr/>
      <dgm:t>
        <a:bodyPr/>
        <a:lstStyle/>
        <a:p>
          <a:endParaRPr lang="en-US" sz="1800"/>
        </a:p>
      </dgm:t>
    </dgm:pt>
    <dgm:pt modelId="{568099B4-BDC0-4560-8D22-6B88976013C0}" type="sibTrans" cxnId="{6403B020-B844-4F72-947E-43C9D09158D5}">
      <dgm:prSet/>
      <dgm:spPr/>
      <dgm:t>
        <a:bodyPr/>
        <a:lstStyle/>
        <a:p>
          <a:endParaRPr lang="en-US" sz="1800"/>
        </a:p>
      </dgm:t>
    </dgm:pt>
    <dgm:pt modelId="{53916890-5D89-4229-BD0A-5B9B412BB0F5}">
      <dgm:prSet custT="1"/>
      <dgm:spPr/>
      <dgm:t>
        <a:bodyPr/>
        <a:lstStyle/>
        <a:p>
          <a:endParaRPr lang="en-US" sz="1800"/>
        </a:p>
      </dgm:t>
    </dgm:pt>
    <dgm:pt modelId="{BB30BA53-09C6-4671-8C1B-B41094286581}" type="parTrans" cxnId="{434476BE-E409-4D81-945F-D4307F61DC77}">
      <dgm:prSet/>
      <dgm:spPr/>
      <dgm:t>
        <a:bodyPr/>
        <a:lstStyle/>
        <a:p>
          <a:endParaRPr lang="en-US" sz="1800"/>
        </a:p>
      </dgm:t>
    </dgm:pt>
    <dgm:pt modelId="{45EF31D7-0165-45CA-8B4D-D57268272218}" type="sibTrans" cxnId="{434476BE-E409-4D81-945F-D4307F61DC77}">
      <dgm:prSet/>
      <dgm:spPr/>
      <dgm:t>
        <a:bodyPr/>
        <a:lstStyle/>
        <a:p>
          <a:endParaRPr lang="en-US" sz="1800"/>
        </a:p>
      </dgm:t>
    </dgm:pt>
    <dgm:pt modelId="{A6E78667-06B6-4629-9589-E45FA8D7A80C}">
      <dgm:prSet custT="1"/>
      <dgm:spPr>
        <a:ln>
          <a:noFill/>
        </a:ln>
      </dgm:spPr>
      <dgm:t>
        <a:bodyPr/>
        <a:lstStyle/>
        <a:p>
          <a:r>
            <a:rPr lang="en-US" sz="1800" dirty="0" err="1"/>
            <a:t>Persyaratan</a:t>
          </a:r>
          <a:r>
            <a:rPr lang="en-US" sz="1800" dirty="0"/>
            <a:t> </a:t>
          </a:r>
          <a:r>
            <a:rPr lang="en-US" sz="1800" dirty="0" err="1"/>
            <a:t>pengungkapan</a:t>
          </a:r>
          <a:r>
            <a:rPr lang="en-US" sz="1800" dirty="0"/>
            <a:t> yang </a:t>
          </a:r>
          <a:r>
            <a:rPr lang="en-US" sz="1800" dirty="0" err="1"/>
            <a:t>lebih</a:t>
          </a:r>
          <a:r>
            <a:rPr lang="en-US" sz="1800" dirty="0"/>
            <a:t> </a:t>
          </a:r>
          <a:r>
            <a:rPr lang="en-US" sz="1800" dirty="0" err="1"/>
            <a:t>banyak</a:t>
          </a:r>
          <a:r>
            <a:rPr lang="en-US" sz="1800" dirty="0"/>
            <a:t> </a:t>
          </a:r>
          <a:r>
            <a:rPr lang="en-US" sz="1800" dirty="0" err="1"/>
            <a:t>terutama</a:t>
          </a:r>
          <a:r>
            <a:rPr lang="en-US" sz="1800" dirty="0"/>
            <a:t> program </a:t>
          </a:r>
          <a:r>
            <a:rPr lang="en-US" sz="1800" dirty="0" err="1"/>
            <a:t>imbalan</a:t>
          </a:r>
          <a:r>
            <a:rPr lang="en-US" sz="1800" dirty="0"/>
            <a:t> </a:t>
          </a:r>
          <a:r>
            <a:rPr lang="en-US" sz="1800" dirty="0" err="1"/>
            <a:t>pasti</a:t>
          </a:r>
          <a:endParaRPr lang="en-US" sz="1800" dirty="0"/>
        </a:p>
      </dgm:t>
    </dgm:pt>
    <dgm:pt modelId="{562DA171-0B0A-4F19-8704-F302F0F51867}" type="parTrans" cxnId="{0184AB32-956E-4829-B24A-B62B7E9A7588}">
      <dgm:prSet/>
      <dgm:spPr/>
      <dgm:t>
        <a:bodyPr/>
        <a:lstStyle/>
        <a:p>
          <a:endParaRPr lang="en-US" sz="1800"/>
        </a:p>
      </dgm:t>
    </dgm:pt>
    <dgm:pt modelId="{0DE34D2B-F175-44CB-BD86-D763B33CFDB7}" type="sibTrans" cxnId="{0184AB32-956E-4829-B24A-B62B7E9A7588}">
      <dgm:prSet/>
      <dgm:spPr/>
      <dgm:t>
        <a:bodyPr/>
        <a:lstStyle/>
        <a:p>
          <a:endParaRPr lang="en-US" sz="1800"/>
        </a:p>
      </dgm:t>
    </dgm:pt>
    <dgm:pt modelId="{B2C453D0-F312-4EF4-8931-9280AD9ABD2A}">
      <dgm:prSet custT="1"/>
      <dgm:spPr/>
      <dgm:t>
        <a:bodyPr/>
        <a:lstStyle/>
        <a:p>
          <a:endParaRPr lang="en-US" sz="1800"/>
        </a:p>
      </dgm:t>
    </dgm:pt>
    <dgm:pt modelId="{3614BDFE-DD2F-4099-89C0-C39FF8E8C55E}" type="parTrans" cxnId="{C88A25D2-343A-4829-B650-EFF08EE9B477}">
      <dgm:prSet/>
      <dgm:spPr/>
      <dgm:t>
        <a:bodyPr/>
        <a:lstStyle/>
        <a:p>
          <a:endParaRPr lang="en-US" sz="1800"/>
        </a:p>
      </dgm:t>
    </dgm:pt>
    <dgm:pt modelId="{18403EBE-44CB-453B-9C4B-70C19A48DC03}" type="sibTrans" cxnId="{C88A25D2-343A-4829-B650-EFF08EE9B477}">
      <dgm:prSet/>
      <dgm:spPr/>
      <dgm:t>
        <a:bodyPr/>
        <a:lstStyle/>
        <a:p>
          <a:endParaRPr lang="en-US" sz="1800"/>
        </a:p>
      </dgm:t>
    </dgm:pt>
    <dgm:pt modelId="{796E6AED-25EA-48FC-BC2C-F3160CDB1F0F}">
      <dgm:prSet custT="1"/>
      <dgm:spPr>
        <a:ln>
          <a:noFill/>
        </a:ln>
      </dgm:spPr>
      <dgm:t>
        <a:bodyPr/>
        <a:lstStyle/>
        <a:p>
          <a:r>
            <a:rPr lang="it-IT" sz="1800"/>
            <a:t>Contoh‐contoh ilustrasi di dalam </a:t>
          </a:r>
          <a:r>
            <a:rPr lang="en-US" sz="1800"/>
            <a:t>lampiran</a:t>
          </a:r>
        </a:p>
      </dgm:t>
    </dgm:pt>
    <dgm:pt modelId="{FFC18D41-9F35-47E8-A986-34613C832AB8}" type="parTrans" cxnId="{216B2CA6-6FDC-4D3C-B8C8-D18492384B7D}">
      <dgm:prSet/>
      <dgm:spPr/>
      <dgm:t>
        <a:bodyPr/>
        <a:lstStyle/>
        <a:p>
          <a:endParaRPr lang="en-US" sz="1800"/>
        </a:p>
      </dgm:t>
    </dgm:pt>
    <dgm:pt modelId="{87E66EDA-B6C4-4208-9B4C-35D57A8F6F6C}" type="sibTrans" cxnId="{216B2CA6-6FDC-4D3C-B8C8-D18492384B7D}">
      <dgm:prSet/>
      <dgm:spPr/>
      <dgm:t>
        <a:bodyPr/>
        <a:lstStyle/>
        <a:p>
          <a:endParaRPr lang="en-US" sz="1800"/>
        </a:p>
      </dgm:t>
    </dgm:pt>
    <dgm:pt modelId="{411A45D4-21CD-47AF-8F13-3D6D86184CA2}" type="pres">
      <dgm:prSet presAssocID="{A6A11E84-3BE1-4CED-8A82-CABAE3D343A6}" presName="linearFlow" presStyleCnt="0">
        <dgm:presLayoutVars>
          <dgm:dir/>
          <dgm:animLvl val="lvl"/>
          <dgm:resizeHandles val="exact"/>
        </dgm:presLayoutVars>
      </dgm:prSet>
      <dgm:spPr/>
    </dgm:pt>
    <dgm:pt modelId="{9D17267F-17F2-4256-ACF4-3B2D3729E7DC}" type="pres">
      <dgm:prSet presAssocID="{02B15B94-F535-48E7-AF5D-B267B3F545D2}" presName="composite" presStyleCnt="0"/>
      <dgm:spPr/>
    </dgm:pt>
    <dgm:pt modelId="{A4672F4D-A926-4009-95E3-EA15A7D1CB67}" type="pres">
      <dgm:prSet presAssocID="{02B15B94-F535-48E7-AF5D-B267B3F545D2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C63A7ABC-F2B8-4C79-9F69-467C5BE98594}" type="pres">
      <dgm:prSet presAssocID="{02B15B94-F535-48E7-AF5D-B267B3F545D2}" presName="descendantText" presStyleLbl="alignAcc1" presStyleIdx="0" presStyleCnt="7">
        <dgm:presLayoutVars>
          <dgm:bulletEnabled val="1"/>
        </dgm:presLayoutVars>
      </dgm:prSet>
      <dgm:spPr/>
    </dgm:pt>
    <dgm:pt modelId="{68FBC404-4543-4BC5-8564-C5E3A39CC8CD}" type="pres">
      <dgm:prSet presAssocID="{9F90A202-AFB9-4156-84A4-9891F24998F1}" presName="sp" presStyleCnt="0"/>
      <dgm:spPr/>
    </dgm:pt>
    <dgm:pt modelId="{C006C715-61E2-402B-8D51-288A843E4131}" type="pres">
      <dgm:prSet presAssocID="{591ECD98-9EC0-4D9C-8D09-DDA56DBFE4E1}" presName="composite" presStyleCnt="0"/>
      <dgm:spPr/>
    </dgm:pt>
    <dgm:pt modelId="{75C77A1A-1E5C-4257-AAF0-AE27A89B46B3}" type="pres">
      <dgm:prSet presAssocID="{591ECD98-9EC0-4D9C-8D09-DDA56DBFE4E1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F8880CE8-5987-4A6D-8C69-46E6A4D6B8C8}" type="pres">
      <dgm:prSet presAssocID="{591ECD98-9EC0-4D9C-8D09-DDA56DBFE4E1}" presName="descendantText" presStyleLbl="alignAcc1" presStyleIdx="1" presStyleCnt="7">
        <dgm:presLayoutVars>
          <dgm:bulletEnabled val="1"/>
        </dgm:presLayoutVars>
      </dgm:prSet>
      <dgm:spPr/>
    </dgm:pt>
    <dgm:pt modelId="{84A14161-0F9D-468A-8A60-10AA6584E63D}" type="pres">
      <dgm:prSet presAssocID="{EF95BC6E-1737-4962-AE74-9D71B2EC8DBD}" presName="sp" presStyleCnt="0"/>
      <dgm:spPr/>
    </dgm:pt>
    <dgm:pt modelId="{2030C92E-F664-4DBD-A9A5-EEB4D1B6E204}" type="pres">
      <dgm:prSet presAssocID="{734E74E8-8C62-40B0-B6F9-8D3FC1F9E4E0}" presName="composite" presStyleCnt="0"/>
      <dgm:spPr/>
    </dgm:pt>
    <dgm:pt modelId="{B7B4400C-0348-44D9-A899-7E164D4E8140}" type="pres">
      <dgm:prSet presAssocID="{734E74E8-8C62-40B0-B6F9-8D3FC1F9E4E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2B73E5EA-3841-4B9B-ABD9-24665F2C4D3E}" type="pres">
      <dgm:prSet presAssocID="{734E74E8-8C62-40B0-B6F9-8D3FC1F9E4E0}" presName="descendantText" presStyleLbl="alignAcc1" presStyleIdx="2" presStyleCnt="7">
        <dgm:presLayoutVars>
          <dgm:bulletEnabled val="1"/>
        </dgm:presLayoutVars>
      </dgm:prSet>
      <dgm:spPr/>
    </dgm:pt>
    <dgm:pt modelId="{B4F3964A-5217-4954-BE63-E8D0DA85665B}" type="pres">
      <dgm:prSet presAssocID="{07281A8E-0E73-4264-B3B6-65679E4FBB87}" presName="sp" presStyleCnt="0"/>
      <dgm:spPr/>
    </dgm:pt>
    <dgm:pt modelId="{67045573-CE51-49FA-9EF7-32FAB1E7E1D8}" type="pres">
      <dgm:prSet presAssocID="{0662F249-D15B-4050-B325-A3681E9F7F45}" presName="composite" presStyleCnt="0"/>
      <dgm:spPr/>
    </dgm:pt>
    <dgm:pt modelId="{1390F6DD-5F3B-4F25-8C51-01CF8BBE2B45}" type="pres">
      <dgm:prSet presAssocID="{0662F249-D15B-4050-B325-A3681E9F7F45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51C7442D-E864-4912-903A-F29E531F1BD4}" type="pres">
      <dgm:prSet presAssocID="{0662F249-D15B-4050-B325-A3681E9F7F45}" presName="descendantText" presStyleLbl="alignAcc1" presStyleIdx="3" presStyleCnt="7">
        <dgm:presLayoutVars>
          <dgm:bulletEnabled val="1"/>
        </dgm:presLayoutVars>
      </dgm:prSet>
      <dgm:spPr/>
    </dgm:pt>
    <dgm:pt modelId="{75D8C222-B911-409C-8016-35A8B58D51EF}" type="pres">
      <dgm:prSet presAssocID="{6596D928-B895-4D14-9521-D2287F1D50D5}" presName="sp" presStyleCnt="0"/>
      <dgm:spPr/>
    </dgm:pt>
    <dgm:pt modelId="{F2468610-D237-430D-A6BE-76779AAA7CFC}" type="pres">
      <dgm:prSet presAssocID="{53916890-5D89-4229-BD0A-5B9B412BB0F5}" presName="composite" presStyleCnt="0"/>
      <dgm:spPr/>
    </dgm:pt>
    <dgm:pt modelId="{9F78C15F-DC9C-414C-BEE7-30AFC8DD1DB6}" type="pres">
      <dgm:prSet presAssocID="{53916890-5D89-4229-BD0A-5B9B412BB0F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6649178-D2A6-49B1-BB09-62ABC5F9735E}" type="pres">
      <dgm:prSet presAssocID="{53916890-5D89-4229-BD0A-5B9B412BB0F5}" presName="descendantText" presStyleLbl="alignAcc1" presStyleIdx="4" presStyleCnt="7">
        <dgm:presLayoutVars>
          <dgm:bulletEnabled val="1"/>
        </dgm:presLayoutVars>
      </dgm:prSet>
      <dgm:spPr/>
    </dgm:pt>
    <dgm:pt modelId="{A2440BFF-3CF0-4BC9-B359-520D901175C8}" type="pres">
      <dgm:prSet presAssocID="{45EF31D7-0165-45CA-8B4D-D57268272218}" presName="sp" presStyleCnt="0"/>
      <dgm:spPr/>
    </dgm:pt>
    <dgm:pt modelId="{B58FD788-4F27-442E-B367-96F59BA913CC}" type="pres">
      <dgm:prSet presAssocID="{7CC446BB-9DFF-41EA-A5BF-4716009FED10}" presName="composite" presStyleCnt="0"/>
      <dgm:spPr/>
    </dgm:pt>
    <dgm:pt modelId="{F205A2F0-C1BC-454F-88F3-587147156FB7}" type="pres">
      <dgm:prSet presAssocID="{7CC446BB-9DFF-41EA-A5BF-4716009FED10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B263525-69C7-46EF-93D0-79012CB338FE}" type="pres">
      <dgm:prSet presAssocID="{7CC446BB-9DFF-41EA-A5BF-4716009FED10}" presName="descendantText" presStyleLbl="alignAcc1" presStyleIdx="5" presStyleCnt="7">
        <dgm:presLayoutVars>
          <dgm:bulletEnabled val="1"/>
        </dgm:presLayoutVars>
      </dgm:prSet>
      <dgm:spPr/>
    </dgm:pt>
    <dgm:pt modelId="{567E00D7-EC48-4154-93E2-FFC25578ECE9}" type="pres">
      <dgm:prSet presAssocID="{7B0CB279-5791-4BE6-92F9-023EB5FE607E}" presName="sp" presStyleCnt="0"/>
      <dgm:spPr/>
    </dgm:pt>
    <dgm:pt modelId="{8786EACD-F5BF-493E-B9C3-DBE7CABA9E08}" type="pres">
      <dgm:prSet presAssocID="{B2C453D0-F312-4EF4-8931-9280AD9ABD2A}" presName="composite" presStyleCnt="0"/>
      <dgm:spPr/>
    </dgm:pt>
    <dgm:pt modelId="{078BC180-3CC9-40D7-B1E6-BEB034232B79}" type="pres">
      <dgm:prSet presAssocID="{B2C453D0-F312-4EF4-8931-9280AD9ABD2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129F44CD-E33A-47A5-AC1E-64E7E5707551}" type="pres">
      <dgm:prSet presAssocID="{B2C453D0-F312-4EF4-8931-9280AD9ABD2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9404B04-FE74-45C0-BAD7-25BBE6532B5A}" type="presOf" srcId="{B2C453D0-F312-4EF4-8931-9280AD9ABD2A}" destId="{078BC180-3CC9-40D7-B1E6-BEB034232B79}" srcOrd="0" destOrd="0" presId="urn:microsoft.com/office/officeart/2005/8/layout/chevron2"/>
    <dgm:cxn modelId="{FFA45D07-424F-476D-A4C5-4A490E717638}" type="presOf" srcId="{02B15B94-F535-48E7-AF5D-B267B3F545D2}" destId="{A4672F4D-A926-4009-95E3-EA15A7D1CB67}" srcOrd="0" destOrd="0" presId="urn:microsoft.com/office/officeart/2005/8/layout/chevron2"/>
    <dgm:cxn modelId="{53A68C18-8775-4CF1-8FF2-9761F0243AAB}" srcId="{A6A11E84-3BE1-4CED-8A82-CABAE3D343A6}" destId="{591ECD98-9EC0-4D9C-8D09-DDA56DBFE4E1}" srcOrd="1" destOrd="0" parTransId="{2CF987A1-7215-4222-92AF-D7507AD08D9C}" sibTransId="{EF95BC6E-1737-4962-AE74-9D71B2EC8DBD}"/>
    <dgm:cxn modelId="{E2D8211B-A981-40FB-90C5-1C7852F05C9C}" type="presOf" srcId="{00BE7F67-416F-44C1-A04E-02B829D5B32F}" destId="{F8880CE8-5987-4A6D-8C69-46E6A4D6B8C8}" srcOrd="0" destOrd="0" presId="urn:microsoft.com/office/officeart/2005/8/layout/chevron2"/>
    <dgm:cxn modelId="{6403B020-B844-4F72-947E-43C9D09158D5}" srcId="{7CC446BB-9DFF-41EA-A5BF-4716009FED10}" destId="{3EDE7E5D-5230-4951-870E-BCB328C1A325}" srcOrd="0" destOrd="0" parTransId="{0B3D3549-21DA-4C4B-841A-EB90C78DAF30}" sibTransId="{568099B4-BDC0-4560-8D22-6B88976013C0}"/>
    <dgm:cxn modelId="{09D21D24-7BA6-446E-95FC-A302ACED3EC8}" srcId="{A6A11E84-3BE1-4CED-8A82-CABAE3D343A6}" destId="{02B15B94-F535-48E7-AF5D-B267B3F545D2}" srcOrd="0" destOrd="0" parTransId="{88F93712-BDEB-4B1A-8517-E4D011792312}" sibTransId="{9F90A202-AFB9-4156-84A4-9891F24998F1}"/>
    <dgm:cxn modelId="{0184AB32-956E-4829-B24A-B62B7E9A7588}" srcId="{53916890-5D89-4229-BD0A-5B9B412BB0F5}" destId="{A6E78667-06B6-4629-9589-E45FA8D7A80C}" srcOrd="0" destOrd="0" parTransId="{562DA171-0B0A-4F19-8704-F302F0F51867}" sibTransId="{0DE34D2B-F175-44CB-BD86-D763B33CFDB7}"/>
    <dgm:cxn modelId="{0CDB9F34-4DAC-427E-BF40-938D07ADF828}" srcId="{A6A11E84-3BE1-4CED-8A82-CABAE3D343A6}" destId="{734E74E8-8C62-40B0-B6F9-8D3FC1F9E4E0}" srcOrd="2" destOrd="0" parTransId="{8D74B742-0C7C-4389-B00B-B050A5957D4D}" sibTransId="{07281A8E-0E73-4264-B3B6-65679E4FBB87}"/>
    <dgm:cxn modelId="{779B6535-6C41-4A80-82DE-B916C1A4C91E}" type="presOf" srcId="{A6A11E84-3BE1-4CED-8A82-CABAE3D343A6}" destId="{411A45D4-21CD-47AF-8F13-3D6D86184CA2}" srcOrd="0" destOrd="0" presId="urn:microsoft.com/office/officeart/2005/8/layout/chevron2"/>
    <dgm:cxn modelId="{B26E2E5B-70FD-4805-B6E1-47E50857CD31}" srcId="{02B15B94-F535-48E7-AF5D-B267B3F545D2}" destId="{65C14503-F4A0-4867-AD45-E3C2C3CDE98A}" srcOrd="0" destOrd="0" parTransId="{5EF81F44-F150-4612-8F7D-72F7AC14FCC6}" sibTransId="{233A7E2D-E535-4FF4-8BC1-2A0AD9D524AB}"/>
    <dgm:cxn modelId="{3E59F562-3929-41FD-BA8B-94B5C9B0B68A}" type="presOf" srcId="{A6E78667-06B6-4629-9589-E45FA8D7A80C}" destId="{66649178-D2A6-49B1-BB09-62ABC5F9735E}" srcOrd="0" destOrd="0" presId="urn:microsoft.com/office/officeart/2005/8/layout/chevron2"/>
    <dgm:cxn modelId="{BF88094C-0A8F-4526-B782-C88D50AD2D8C}" type="presOf" srcId="{796E6AED-25EA-48FC-BC2C-F3160CDB1F0F}" destId="{129F44CD-E33A-47A5-AC1E-64E7E5707551}" srcOrd="0" destOrd="0" presId="urn:microsoft.com/office/officeart/2005/8/layout/chevron2"/>
    <dgm:cxn modelId="{45AEEA51-4AAD-478D-A9F2-C4B88B285EDC}" srcId="{A6A11E84-3BE1-4CED-8A82-CABAE3D343A6}" destId="{0662F249-D15B-4050-B325-A3681E9F7F45}" srcOrd="3" destOrd="0" parTransId="{314ECE54-CF12-43EF-8251-B0FB675DF3FE}" sibTransId="{6596D928-B895-4D14-9521-D2287F1D50D5}"/>
    <dgm:cxn modelId="{0616ED5A-363D-48AB-B307-EDC0A7F124F3}" type="presOf" srcId="{3EDE7E5D-5230-4951-870E-BCB328C1A325}" destId="{2B263525-69C7-46EF-93D0-79012CB338FE}" srcOrd="0" destOrd="0" presId="urn:microsoft.com/office/officeart/2005/8/layout/chevron2"/>
    <dgm:cxn modelId="{FE02907B-A54D-4884-BE47-827A25ED6BB7}" type="presOf" srcId="{65C14503-F4A0-4867-AD45-E3C2C3CDE98A}" destId="{C63A7ABC-F2B8-4C79-9F69-467C5BE98594}" srcOrd="0" destOrd="0" presId="urn:microsoft.com/office/officeart/2005/8/layout/chevron2"/>
    <dgm:cxn modelId="{DE833C7E-0C19-4BAB-B621-3E669120BC62}" type="presOf" srcId="{0662F249-D15B-4050-B325-A3681E9F7F45}" destId="{1390F6DD-5F3B-4F25-8C51-01CF8BBE2B45}" srcOrd="0" destOrd="0" presId="urn:microsoft.com/office/officeart/2005/8/layout/chevron2"/>
    <dgm:cxn modelId="{B086758C-795A-4931-ABF9-04798DBDEC80}" srcId="{591ECD98-9EC0-4D9C-8D09-DDA56DBFE4E1}" destId="{00BE7F67-416F-44C1-A04E-02B829D5B32F}" srcOrd="0" destOrd="0" parTransId="{44CE277A-3501-47D9-A64E-5FFD0BDA7142}" sibTransId="{C61386CE-41A1-48B7-B561-159BFA64C15D}"/>
    <dgm:cxn modelId="{047DC09E-010E-492C-A811-A7DB9D95BA49}" srcId="{734E74E8-8C62-40B0-B6F9-8D3FC1F9E4E0}" destId="{3C5C698B-CE6F-46D7-BB77-A0EAC8BC92D0}" srcOrd="0" destOrd="0" parTransId="{434AC313-0D7C-487F-9941-D61D30768C44}" sibTransId="{9D31E304-5A0D-4E50-9888-B065270BEA69}"/>
    <dgm:cxn modelId="{2CD20DA6-A147-478A-956C-309781DCBFB2}" type="presOf" srcId="{A0E289A2-0B33-4AFE-8332-97E5A2757F08}" destId="{51C7442D-E864-4912-903A-F29E531F1BD4}" srcOrd="0" destOrd="0" presId="urn:microsoft.com/office/officeart/2005/8/layout/chevron2"/>
    <dgm:cxn modelId="{216B2CA6-6FDC-4D3C-B8C8-D18492384B7D}" srcId="{B2C453D0-F312-4EF4-8931-9280AD9ABD2A}" destId="{796E6AED-25EA-48FC-BC2C-F3160CDB1F0F}" srcOrd="0" destOrd="0" parTransId="{FFC18D41-9F35-47E8-A986-34613C832AB8}" sibTransId="{87E66EDA-B6C4-4208-9B4C-35D57A8F6F6C}"/>
    <dgm:cxn modelId="{7BECAEA6-00AF-43C4-818C-19D6C7B7B111}" srcId="{A6A11E84-3BE1-4CED-8A82-CABAE3D343A6}" destId="{7CC446BB-9DFF-41EA-A5BF-4716009FED10}" srcOrd="5" destOrd="0" parTransId="{9C37BAD0-6763-4CA2-9D34-80696FA30F94}" sibTransId="{7B0CB279-5791-4BE6-92F9-023EB5FE607E}"/>
    <dgm:cxn modelId="{543092B3-D956-4A83-BABA-5E34FCEC8180}" type="presOf" srcId="{734E74E8-8C62-40B0-B6F9-8D3FC1F9E4E0}" destId="{B7B4400C-0348-44D9-A899-7E164D4E8140}" srcOrd="0" destOrd="0" presId="urn:microsoft.com/office/officeart/2005/8/layout/chevron2"/>
    <dgm:cxn modelId="{D8B24EBA-7F4A-40E3-B493-06E5E10597BA}" type="presOf" srcId="{3C5C698B-CE6F-46D7-BB77-A0EAC8BC92D0}" destId="{2B73E5EA-3841-4B9B-ABD9-24665F2C4D3E}" srcOrd="0" destOrd="0" presId="urn:microsoft.com/office/officeart/2005/8/layout/chevron2"/>
    <dgm:cxn modelId="{434476BE-E409-4D81-945F-D4307F61DC77}" srcId="{A6A11E84-3BE1-4CED-8A82-CABAE3D343A6}" destId="{53916890-5D89-4229-BD0A-5B9B412BB0F5}" srcOrd="4" destOrd="0" parTransId="{BB30BA53-09C6-4671-8C1B-B41094286581}" sibTransId="{45EF31D7-0165-45CA-8B4D-D57268272218}"/>
    <dgm:cxn modelId="{C88A25D2-343A-4829-B650-EFF08EE9B477}" srcId="{A6A11E84-3BE1-4CED-8A82-CABAE3D343A6}" destId="{B2C453D0-F312-4EF4-8931-9280AD9ABD2A}" srcOrd="6" destOrd="0" parTransId="{3614BDFE-DD2F-4099-89C0-C39FF8E8C55E}" sibTransId="{18403EBE-44CB-453B-9C4B-70C19A48DC03}"/>
    <dgm:cxn modelId="{F0A613D3-0EF0-4B86-AAD7-68ED19B2A5C1}" type="presOf" srcId="{53916890-5D89-4229-BD0A-5B9B412BB0F5}" destId="{9F78C15F-DC9C-414C-BEE7-30AFC8DD1DB6}" srcOrd="0" destOrd="0" presId="urn:microsoft.com/office/officeart/2005/8/layout/chevron2"/>
    <dgm:cxn modelId="{063997D7-CD1C-448A-BECA-2C5C631AFCA0}" type="presOf" srcId="{591ECD98-9EC0-4D9C-8D09-DDA56DBFE4E1}" destId="{75C77A1A-1E5C-4257-AAF0-AE27A89B46B3}" srcOrd="0" destOrd="0" presId="urn:microsoft.com/office/officeart/2005/8/layout/chevron2"/>
    <dgm:cxn modelId="{A682C7DA-C024-4A77-B2CE-3CF51E8F5766}" type="presOf" srcId="{7CC446BB-9DFF-41EA-A5BF-4716009FED10}" destId="{F205A2F0-C1BC-454F-88F3-587147156FB7}" srcOrd="0" destOrd="0" presId="urn:microsoft.com/office/officeart/2005/8/layout/chevron2"/>
    <dgm:cxn modelId="{142C6EEC-0F8A-4868-830E-62DAA8F976CC}" srcId="{0662F249-D15B-4050-B325-A3681E9F7F45}" destId="{A0E289A2-0B33-4AFE-8332-97E5A2757F08}" srcOrd="0" destOrd="0" parTransId="{B2845272-91A3-4F7A-87CB-7AC55A7CEA42}" sibTransId="{2A7E5297-4588-4CDD-A332-FCC786B992FF}"/>
    <dgm:cxn modelId="{C28BF4AC-57D5-4A22-BBFC-2EC8D5D23FEF}" type="presParOf" srcId="{411A45D4-21CD-47AF-8F13-3D6D86184CA2}" destId="{9D17267F-17F2-4256-ACF4-3B2D3729E7DC}" srcOrd="0" destOrd="0" presId="urn:microsoft.com/office/officeart/2005/8/layout/chevron2"/>
    <dgm:cxn modelId="{9252DB2A-6C77-48D8-94C7-63568AA3AEB3}" type="presParOf" srcId="{9D17267F-17F2-4256-ACF4-3B2D3729E7DC}" destId="{A4672F4D-A926-4009-95E3-EA15A7D1CB67}" srcOrd="0" destOrd="0" presId="urn:microsoft.com/office/officeart/2005/8/layout/chevron2"/>
    <dgm:cxn modelId="{5E75B7D2-4C11-4DBF-9414-2E01E3A46539}" type="presParOf" srcId="{9D17267F-17F2-4256-ACF4-3B2D3729E7DC}" destId="{C63A7ABC-F2B8-4C79-9F69-467C5BE98594}" srcOrd="1" destOrd="0" presId="urn:microsoft.com/office/officeart/2005/8/layout/chevron2"/>
    <dgm:cxn modelId="{D64B3BE0-8DB1-43EC-8D9A-7B19BCE031C9}" type="presParOf" srcId="{411A45D4-21CD-47AF-8F13-3D6D86184CA2}" destId="{68FBC404-4543-4BC5-8564-C5E3A39CC8CD}" srcOrd="1" destOrd="0" presId="urn:microsoft.com/office/officeart/2005/8/layout/chevron2"/>
    <dgm:cxn modelId="{31224D7E-19B0-479A-94F1-5E7A8FB76FB8}" type="presParOf" srcId="{411A45D4-21CD-47AF-8F13-3D6D86184CA2}" destId="{C006C715-61E2-402B-8D51-288A843E4131}" srcOrd="2" destOrd="0" presId="urn:microsoft.com/office/officeart/2005/8/layout/chevron2"/>
    <dgm:cxn modelId="{30D6DD20-9C30-4E82-BF98-C401EFEE1C94}" type="presParOf" srcId="{C006C715-61E2-402B-8D51-288A843E4131}" destId="{75C77A1A-1E5C-4257-AAF0-AE27A89B46B3}" srcOrd="0" destOrd="0" presId="urn:microsoft.com/office/officeart/2005/8/layout/chevron2"/>
    <dgm:cxn modelId="{5C237B2A-A752-443F-81BC-5D1D046035D9}" type="presParOf" srcId="{C006C715-61E2-402B-8D51-288A843E4131}" destId="{F8880CE8-5987-4A6D-8C69-46E6A4D6B8C8}" srcOrd="1" destOrd="0" presId="urn:microsoft.com/office/officeart/2005/8/layout/chevron2"/>
    <dgm:cxn modelId="{FC0383B6-EEBB-4A27-B14B-86065BE56151}" type="presParOf" srcId="{411A45D4-21CD-47AF-8F13-3D6D86184CA2}" destId="{84A14161-0F9D-468A-8A60-10AA6584E63D}" srcOrd="3" destOrd="0" presId="urn:microsoft.com/office/officeart/2005/8/layout/chevron2"/>
    <dgm:cxn modelId="{16F38942-EE44-49F3-BFFC-4A2F2E7FEB35}" type="presParOf" srcId="{411A45D4-21CD-47AF-8F13-3D6D86184CA2}" destId="{2030C92E-F664-4DBD-A9A5-EEB4D1B6E204}" srcOrd="4" destOrd="0" presId="urn:microsoft.com/office/officeart/2005/8/layout/chevron2"/>
    <dgm:cxn modelId="{44E7D86F-755C-4F61-A72E-AE143E4C5FBA}" type="presParOf" srcId="{2030C92E-F664-4DBD-A9A5-EEB4D1B6E204}" destId="{B7B4400C-0348-44D9-A899-7E164D4E8140}" srcOrd="0" destOrd="0" presId="urn:microsoft.com/office/officeart/2005/8/layout/chevron2"/>
    <dgm:cxn modelId="{0FD52511-01B7-4E69-82BC-A0DD07B076E2}" type="presParOf" srcId="{2030C92E-F664-4DBD-A9A5-EEB4D1B6E204}" destId="{2B73E5EA-3841-4B9B-ABD9-24665F2C4D3E}" srcOrd="1" destOrd="0" presId="urn:microsoft.com/office/officeart/2005/8/layout/chevron2"/>
    <dgm:cxn modelId="{D5CB7503-8722-4D88-9845-36689336E746}" type="presParOf" srcId="{411A45D4-21CD-47AF-8F13-3D6D86184CA2}" destId="{B4F3964A-5217-4954-BE63-E8D0DA85665B}" srcOrd="5" destOrd="0" presId="urn:microsoft.com/office/officeart/2005/8/layout/chevron2"/>
    <dgm:cxn modelId="{D6B72B81-6674-48D0-893D-823BFDDCDD37}" type="presParOf" srcId="{411A45D4-21CD-47AF-8F13-3D6D86184CA2}" destId="{67045573-CE51-49FA-9EF7-32FAB1E7E1D8}" srcOrd="6" destOrd="0" presId="urn:microsoft.com/office/officeart/2005/8/layout/chevron2"/>
    <dgm:cxn modelId="{608D9E85-B41E-4710-ABD6-863B24D65B36}" type="presParOf" srcId="{67045573-CE51-49FA-9EF7-32FAB1E7E1D8}" destId="{1390F6DD-5F3B-4F25-8C51-01CF8BBE2B45}" srcOrd="0" destOrd="0" presId="urn:microsoft.com/office/officeart/2005/8/layout/chevron2"/>
    <dgm:cxn modelId="{536BA2F1-410F-435D-B92B-D70E6C7148B4}" type="presParOf" srcId="{67045573-CE51-49FA-9EF7-32FAB1E7E1D8}" destId="{51C7442D-E864-4912-903A-F29E531F1BD4}" srcOrd="1" destOrd="0" presId="urn:microsoft.com/office/officeart/2005/8/layout/chevron2"/>
    <dgm:cxn modelId="{17563D7C-1613-4F02-8E56-F408BD658C18}" type="presParOf" srcId="{411A45D4-21CD-47AF-8F13-3D6D86184CA2}" destId="{75D8C222-B911-409C-8016-35A8B58D51EF}" srcOrd="7" destOrd="0" presId="urn:microsoft.com/office/officeart/2005/8/layout/chevron2"/>
    <dgm:cxn modelId="{9BB4A163-E7DA-460B-B368-68BC9A72AB2E}" type="presParOf" srcId="{411A45D4-21CD-47AF-8F13-3D6D86184CA2}" destId="{F2468610-D237-430D-A6BE-76779AAA7CFC}" srcOrd="8" destOrd="0" presId="urn:microsoft.com/office/officeart/2005/8/layout/chevron2"/>
    <dgm:cxn modelId="{E68052EE-6D5E-4059-8CDF-2E6169313370}" type="presParOf" srcId="{F2468610-D237-430D-A6BE-76779AAA7CFC}" destId="{9F78C15F-DC9C-414C-BEE7-30AFC8DD1DB6}" srcOrd="0" destOrd="0" presId="urn:microsoft.com/office/officeart/2005/8/layout/chevron2"/>
    <dgm:cxn modelId="{67E1F121-9A7A-4B16-B5AF-A3A6B6B677FF}" type="presParOf" srcId="{F2468610-D237-430D-A6BE-76779AAA7CFC}" destId="{66649178-D2A6-49B1-BB09-62ABC5F9735E}" srcOrd="1" destOrd="0" presId="urn:microsoft.com/office/officeart/2005/8/layout/chevron2"/>
    <dgm:cxn modelId="{20BEA90D-65FC-434D-BD72-C16293CF1145}" type="presParOf" srcId="{411A45D4-21CD-47AF-8F13-3D6D86184CA2}" destId="{A2440BFF-3CF0-4BC9-B359-520D901175C8}" srcOrd="9" destOrd="0" presId="urn:microsoft.com/office/officeart/2005/8/layout/chevron2"/>
    <dgm:cxn modelId="{B9517397-F026-418C-A941-CC6E728F5329}" type="presParOf" srcId="{411A45D4-21CD-47AF-8F13-3D6D86184CA2}" destId="{B58FD788-4F27-442E-B367-96F59BA913CC}" srcOrd="10" destOrd="0" presId="urn:microsoft.com/office/officeart/2005/8/layout/chevron2"/>
    <dgm:cxn modelId="{EC9C86D3-7E31-469E-8260-46768678F925}" type="presParOf" srcId="{B58FD788-4F27-442E-B367-96F59BA913CC}" destId="{F205A2F0-C1BC-454F-88F3-587147156FB7}" srcOrd="0" destOrd="0" presId="urn:microsoft.com/office/officeart/2005/8/layout/chevron2"/>
    <dgm:cxn modelId="{3CD42114-64E5-4A62-9180-DCB1F8265B6F}" type="presParOf" srcId="{B58FD788-4F27-442E-B367-96F59BA913CC}" destId="{2B263525-69C7-46EF-93D0-79012CB338FE}" srcOrd="1" destOrd="0" presId="urn:microsoft.com/office/officeart/2005/8/layout/chevron2"/>
    <dgm:cxn modelId="{74C020F7-2DB9-4FB8-AD6B-E8F723860050}" type="presParOf" srcId="{411A45D4-21CD-47AF-8F13-3D6D86184CA2}" destId="{567E00D7-EC48-4154-93E2-FFC25578ECE9}" srcOrd="11" destOrd="0" presId="urn:microsoft.com/office/officeart/2005/8/layout/chevron2"/>
    <dgm:cxn modelId="{108D568D-AFE6-48B4-A605-4EBB324CDE2E}" type="presParOf" srcId="{411A45D4-21CD-47AF-8F13-3D6D86184CA2}" destId="{8786EACD-F5BF-493E-B9C3-DBE7CABA9E08}" srcOrd="12" destOrd="0" presId="urn:microsoft.com/office/officeart/2005/8/layout/chevron2"/>
    <dgm:cxn modelId="{0D911779-8A2C-4AD0-A825-49B303F7C5C9}" type="presParOf" srcId="{8786EACD-F5BF-493E-B9C3-DBE7CABA9E08}" destId="{078BC180-3CC9-40D7-B1E6-BEB034232B79}" srcOrd="0" destOrd="0" presId="urn:microsoft.com/office/officeart/2005/8/layout/chevron2"/>
    <dgm:cxn modelId="{21EC773C-23F0-46D5-9EE8-36C75A65721E}" type="presParOf" srcId="{8786EACD-F5BF-493E-B9C3-DBE7CABA9E08}" destId="{129F44CD-E33A-47A5-AC1E-64E7E570755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879922-A33D-4DBF-94FE-09D37723CAD3}" type="doc">
      <dgm:prSet loTypeId="urn:microsoft.com/office/officeart/2005/8/layout/chevron2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C619C19B-3A29-4629-ADD2-61B91D4BC93F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id-ID" sz="2000" dirty="0"/>
            <a:t> </a:t>
          </a:r>
          <a:endParaRPr lang="en-US" sz="2000" dirty="0"/>
        </a:p>
      </dgm:t>
    </dgm:pt>
    <dgm:pt modelId="{0ACD509E-4A14-4228-86AA-487E130F718F}" type="parTrans" cxnId="{4AF2E9FF-5278-4F32-BEB6-C4257EAC619E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B3B52E22-4307-4EF3-B618-C925D12DBE62}" type="sibTrans" cxnId="{4AF2E9FF-5278-4F32-BEB6-C4257EAC619E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810A4FFD-AF01-4A19-B045-3B97B3699053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i-FI" sz="2000" dirty="0"/>
            <a:t>biaya jasa kini (paragraf 68-96)</a:t>
          </a:r>
          <a:endParaRPr lang="en-US" sz="2000" dirty="0"/>
        </a:p>
      </dgm:t>
    </dgm:pt>
    <dgm:pt modelId="{2CF1B54E-E102-4873-B138-B4440C37A493}" type="parTrans" cxnId="{83755E5A-7B7A-43B1-BF70-9F4FA6D9174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30BF154A-6B7F-472A-A41B-2C819C941FC2}" type="sibTrans" cxnId="{83755E5A-7B7A-43B1-BF70-9F4FA6D9174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77AB08DA-82A6-46D6-9402-CD891CA77114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sv-SE" sz="2000" dirty="0"/>
            <a:t>biaya bunga (paragraf 87)</a:t>
          </a:r>
          <a:endParaRPr lang="en-US" sz="2000" dirty="0"/>
        </a:p>
      </dgm:t>
    </dgm:pt>
    <dgm:pt modelId="{EA999FA3-950B-4B1A-97B9-18F790739A55}" type="parTrans" cxnId="{E16C9E49-84FF-41E3-83D5-1F7C53E78A2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18C710CC-3E94-4DEB-B491-F0AA01FD06F3}" type="sibTrans" cxnId="{E16C9E49-84FF-41E3-83D5-1F7C53E78A28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80295795-9282-42BA-9EE9-1881A7FD73A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id-ID" sz="2000" dirty="0"/>
            <a:t> </a:t>
          </a:r>
          <a:endParaRPr lang="en-US" sz="2000" dirty="0"/>
        </a:p>
      </dgm:t>
    </dgm:pt>
    <dgm:pt modelId="{765B324C-5147-43C4-A5FD-09E64951E564}" type="parTrans" cxnId="{F47538D9-85D7-4F9B-9C5A-6764D26B8ECB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18F03525-77F8-4590-B16E-D1A03DD98613}" type="sibTrans" cxnId="{F47538D9-85D7-4F9B-9C5A-6764D26B8ECB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5B81D609-3181-4BF2-B249-6350A8FE4A0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en-US" sz="2000" dirty="0" err="1"/>
            <a:t>hasil</a:t>
          </a:r>
          <a:r>
            <a:rPr lang="en-US" sz="2000" dirty="0"/>
            <a:t> yang </a:t>
          </a:r>
          <a:r>
            <a:rPr lang="en-US" sz="2000" dirty="0" err="1"/>
            <a:t>diharapkan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setiap</a:t>
          </a:r>
          <a:r>
            <a:rPr lang="en-US" sz="2000" dirty="0"/>
            <a:t> </a:t>
          </a:r>
          <a:r>
            <a:rPr lang="en-US" sz="2000" dirty="0" err="1"/>
            <a:t>aset</a:t>
          </a:r>
          <a:r>
            <a:rPr lang="en-US" sz="2000" dirty="0"/>
            <a:t> program (</a:t>
          </a:r>
          <a:r>
            <a:rPr lang="en-US" sz="2000" dirty="0" err="1"/>
            <a:t>paragraf</a:t>
          </a:r>
          <a:r>
            <a:rPr lang="en-US" sz="2000" dirty="0"/>
            <a:t> 118-120)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setiap</a:t>
          </a:r>
          <a:r>
            <a:rPr lang="en-US" sz="2000" dirty="0"/>
            <a:t> </a:t>
          </a:r>
          <a:r>
            <a:rPr lang="en-US" sz="2000" dirty="0" err="1"/>
            <a:t>hak</a:t>
          </a:r>
          <a:r>
            <a:rPr lang="en-US" sz="2000" dirty="0"/>
            <a:t> </a:t>
          </a:r>
          <a:r>
            <a:rPr lang="en-US" sz="2000" dirty="0" err="1"/>
            <a:t>penggantian</a:t>
          </a:r>
          <a:r>
            <a:rPr lang="en-US" sz="2000" dirty="0"/>
            <a:t> yang </a:t>
          </a:r>
          <a:r>
            <a:rPr lang="fi-FI" sz="2000" dirty="0"/>
            <a:t>diakui sebagai aset (paragraf 114)</a:t>
          </a:r>
          <a:endParaRPr lang="en-US" sz="2000" dirty="0"/>
        </a:p>
      </dgm:t>
    </dgm:pt>
    <dgm:pt modelId="{AA63AC1A-3042-4DE2-B53E-9402970D03A1}" type="parTrans" cxnId="{3EDD8D8B-BDA4-456B-927C-FB0DB15C37C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055577C4-1B01-4371-9542-CDC5148A3AA2}" type="sibTrans" cxnId="{3EDD8D8B-BDA4-456B-927C-FB0DB15C37C0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B5DE0364-E80F-481B-8EF8-DB075427E4F2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id-ID" sz="2000" dirty="0"/>
            <a:t> </a:t>
          </a:r>
          <a:endParaRPr lang="en-US" sz="2000" dirty="0"/>
        </a:p>
      </dgm:t>
    </dgm:pt>
    <dgm:pt modelId="{08507FC2-F167-4746-B53F-80B9108817DD}" type="parTrans" cxnId="{215E5BA0-1330-4793-AA45-D51447B127D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D34FE969-FE85-4E29-9D55-0E7234D192F4}" type="sibTrans" cxnId="{215E5BA0-1330-4793-AA45-D51447B127D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BB7A44A0-BCE6-481E-9B37-C4925AE169D6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en-US" sz="2000" dirty="0" err="1"/>
            <a:t>keuntungan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000" dirty="0" err="1"/>
            <a:t>aktuarial</a:t>
          </a:r>
          <a:r>
            <a:rPr lang="en-US" sz="2000" dirty="0"/>
            <a:t>, yang </a:t>
          </a:r>
          <a:r>
            <a:rPr lang="en-US" sz="2000" dirty="0" err="1"/>
            <a:t>seluruhnya</a:t>
          </a:r>
          <a:r>
            <a:rPr lang="en-US" sz="2000" dirty="0"/>
            <a:t> </a:t>
          </a:r>
          <a:r>
            <a:rPr lang="en-US" sz="2000" dirty="0" err="1"/>
            <a:t>harus</a:t>
          </a:r>
          <a:r>
            <a:rPr lang="en-US" sz="2000" dirty="0"/>
            <a:t> </a:t>
          </a:r>
          <a:r>
            <a:rPr lang="en-US" sz="2000" dirty="0" err="1"/>
            <a:t>langsung</a:t>
          </a:r>
          <a:r>
            <a:rPr lang="en-US" sz="2000" dirty="0"/>
            <a:t> </a:t>
          </a:r>
          <a:r>
            <a:rPr lang="en-US" sz="2000" dirty="0" err="1"/>
            <a:t>diakui</a:t>
          </a:r>
          <a:endParaRPr lang="en-US" sz="2000" dirty="0"/>
        </a:p>
      </dgm:t>
    </dgm:pt>
    <dgm:pt modelId="{7874D961-6384-47D7-AAB8-2EAA23591104}" type="parTrans" cxnId="{C457A547-53E7-48EA-983D-F35BA0D05D8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3627AC14-6742-42E0-A121-880D708A8AFD}" type="sibTrans" cxnId="{C457A547-53E7-48EA-983D-F35BA0D05D8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B5F2D15C-8DC4-452D-98CB-452B6E93D5AD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en-US" sz="2000" dirty="0" err="1"/>
            <a:t>biaya</a:t>
          </a:r>
          <a:r>
            <a:rPr lang="en-US" sz="2000" dirty="0"/>
            <a:t> </a:t>
          </a:r>
          <a:r>
            <a:rPr lang="en-US" sz="2000" dirty="0" err="1"/>
            <a:t>jasa</a:t>
          </a:r>
          <a:r>
            <a:rPr lang="en-US" sz="2000" dirty="0"/>
            <a:t> </a:t>
          </a:r>
          <a:r>
            <a:rPr lang="en-US" sz="2000" dirty="0" err="1"/>
            <a:t>lalu</a:t>
          </a:r>
          <a:r>
            <a:rPr lang="en-US" sz="2000" dirty="0"/>
            <a:t>, yang </a:t>
          </a:r>
          <a:r>
            <a:rPr lang="en-US" sz="2000" dirty="0" err="1"/>
            <a:t>seluruhnya</a:t>
          </a:r>
          <a:r>
            <a:rPr lang="en-US" sz="2000" dirty="0"/>
            <a:t> </a:t>
          </a:r>
          <a:r>
            <a:rPr lang="en-US" sz="2000" dirty="0" err="1"/>
            <a:t>harus</a:t>
          </a:r>
          <a:r>
            <a:rPr lang="en-US" sz="2000" dirty="0"/>
            <a:t> </a:t>
          </a:r>
          <a:r>
            <a:rPr lang="en-US" sz="2000" dirty="0" err="1"/>
            <a:t>langsung</a:t>
          </a:r>
          <a:r>
            <a:rPr lang="en-US" sz="2000" dirty="0"/>
            <a:t> </a:t>
          </a:r>
          <a:r>
            <a:rPr lang="en-US" sz="2000" dirty="0" err="1"/>
            <a:t>diakui</a:t>
          </a:r>
          <a:r>
            <a:rPr lang="en-US" sz="2000" dirty="0"/>
            <a:t>; </a:t>
          </a:r>
          <a:r>
            <a:rPr lang="en-US" sz="2000" dirty="0" err="1"/>
            <a:t>dan</a:t>
          </a:r>
          <a:endParaRPr lang="en-US" sz="2000" dirty="0"/>
        </a:p>
      </dgm:t>
    </dgm:pt>
    <dgm:pt modelId="{58CB13F6-EB53-4555-B3DA-65EBA79F2893}" type="parTrans" cxnId="{427AB136-426E-4AC1-9BC6-CA6E646FAEDC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81F84321-A08A-465F-948F-0C0324142587}" type="sibTrans" cxnId="{427AB136-426E-4AC1-9BC6-CA6E646FAEDC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EBD53758-8BE8-42CF-AC8D-89466FCD3C6F}">
      <dgm:prSet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r>
            <a:rPr lang="fi-FI" sz="2000" dirty="0"/>
            <a:t>dampak dari kurtailmen atau penyelesaian (</a:t>
          </a:r>
          <a:r>
            <a:rPr lang="en-US" sz="2000" dirty="0"/>
            <a:t>par122 </a:t>
          </a:r>
          <a:r>
            <a:rPr lang="en-US" sz="2000" dirty="0" err="1"/>
            <a:t>dan</a:t>
          </a:r>
          <a:r>
            <a:rPr lang="en-US" sz="2000" dirty="0"/>
            <a:t> 123)</a:t>
          </a:r>
        </a:p>
      </dgm:t>
    </dgm:pt>
    <dgm:pt modelId="{848B3612-3829-4625-B949-4A8314BA2874}" type="parTrans" cxnId="{15E39472-B9D0-4914-8335-4B7B3F78391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0F010C2F-8EA0-4BAD-B787-882DE6E73296}" type="sibTrans" cxnId="{15E39472-B9D0-4914-8335-4B7B3F78391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</a:pPr>
          <a:endParaRPr lang="en-US" sz="2000"/>
        </a:p>
      </dgm:t>
    </dgm:pt>
    <dgm:pt modelId="{9BF9117C-8055-427C-9480-4DDFF6B4CE0A}" type="pres">
      <dgm:prSet presAssocID="{37879922-A33D-4DBF-94FE-09D37723CAD3}" presName="linearFlow" presStyleCnt="0">
        <dgm:presLayoutVars>
          <dgm:dir/>
          <dgm:animLvl val="lvl"/>
          <dgm:resizeHandles val="exact"/>
        </dgm:presLayoutVars>
      </dgm:prSet>
      <dgm:spPr/>
    </dgm:pt>
    <dgm:pt modelId="{3EDB1C7C-1579-4EE7-8B90-2220BA634D0F}" type="pres">
      <dgm:prSet presAssocID="{C619C19B-3A29-4629-ADD2-61B91D4BC93F}" presName="composite" presStyleCnt="0"/>
      <dgm:spPr/>
    </dgm:pt>
    <dgm:pt modelId="{CB67CC5F-EBC4-4BCA-82EA-6BDBD78C4A71}" type="pres">
      <dgm:prSet presAssocID="{C619C19B-3A29-4629-ADD2-61B91D4BC93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66423B-7AB8-4CFC-B85F-7F0A70509040}" type="pres">
      <dgm:prSet presAssocID="{C619C19B-3A29-4629-ADD2-61B91D4BC93F}" presName="descendantText" presStyleLbl="alignAcc1" presStyleIdx="0" presStyleCnt="3" custScaleY="90095" custLinFactNeighborY="-13949">
        <dgm:presLayoutVars>
          <dgm:bulletEnabled val="1"/>
        </dgm:presLayoutVars>
      </dgm:prSet>
      <dgm:spPr/>
    </dgm:pt>
    <dgm:pt modelId="{23B25DA4-93AF-4BAC-A53B-18CE9660468D}" type="pres">
      <dgm:prSet presAssocID="{B3B52E22-4307-4EF3-B618-C925D12DBE62}" presName="sp" presStyleCnt="0"/>
      <dgm:spPr/>
    </dgm:pt>
    <dgm:pt modelId="{E7815BA6-EF51-4AF3-92C2-8713C5A56975}" type="pres">
      <dgm:prSet presAssocID="{80295795-9282-42BA-9EE9-1881A7FD73A6}" presName="composite" presStyleCnt="0"/>
      <dgm:spPr/>
    </dgm:pt>
    <dgm:pt modelId="{401B0502-F76D-4306-A0DD-F28659AE9E04}" type="pres">
      <dgm:prSet presAssocID="{80295795-9282-42BA-9EE9-1881A7FD73A6}" presName="parentText" presStyleLbl="alignNode1" presStyleIdx="1" presStyleCnt="3" custLinFactNeighborY="-10545">
        <dgm:presLayoutVars>
          <dgm:chMax val="1"/>
          <dgm:bulletEnabled val="1"/>
        </dgm:presLayoutVars>
      </dgm:prSet>
      <dgm:spPr/>
    </dgm:pt>
    <dgm:pt modelId="{67E56A2A-1451-4009-AF5D-1533A0D2117A}" type="pres">
      <dgm:prSet presAssocID="{80295795-9282-42BA-9EE9-1881A7FD73A6}" presName="descendantText" presStyleLbl="alignAcc1" presStyleIdx="1" presStyleCnt="3" custLinFactNeighborY="-8684">
        <dgm:presLayoutVars>
          <dgm:bulletEnabled val="1"/>
        </dgm:presLayoutVars>
      </dgm:prSet>
      <dgm:spPr/>
    </dgm:pt>
    <dgm:pt modelId="{97B44FA5-FACF-4A47-AADA-00FDD3074FF6}" type="pres">
      <dgm:prSet presAssocID="{18F03525-77F8-4590-B16E-D1A03DD98613}" presName="sp" presStyleCnt="0"/>
      <dgm:spPr/>
    </dgm:pt>
    <dgm:pt modelId="{62A1DD72-26D5-4DF9-ACF8-F92959C3344E}" type="pres">
      <dgm:prSet presAssocID="{B5DE0364-E80F-481B-8EF8-DB075427E4F2}" presName="composite" presStyleCnt="0"/>
      <dgm:spPr/>
    </dgm:pt>
    <dgm:pt modelId="{179A10A7-5BC0-497C-AE2C-1E3F7917F7BB}" type="pres">
      <dgm:prSet presAssocID="{B5DE0364-E80F-481B-8EF8-DB075427E4F2}" presName="parentText" presStyleLbl="alignNode1" presStyleIdx="2" presStyleCnt="3" custLinFactNeighborY="-36598">
        <dgm:presLayoutVars>
          <dgm:chMax val="1"/>
          <dgm:bulletEnabled val="1"/>
        </dgm:presLayoutVars>
      </dgm:prSet>
      <dgm:spPr/>
    </dgm:pt>
    <dgm:pt modelId="{1622A84B-A4BB-4DBB-B160-51D539D58241}" type="pres">
      <dgm:prSet presAssocID="{B5DE0364-E80F-481B-8EF8-DB075427E4F2}" presName="descendantText" presStyleLbl="alignAcc1" presStyleIdx="2" presStyleCnt="3" custScaleY="166957" custLinFactNeighborY="-31369">
        <dgm:presLayoutVars>
          <dgm:bulletEnabled val="1"/>
        </dgm:presLayoutVars>
      </dgm:prSet>
      <dgm:spPr/>
    </dgm:pt>
  </dgm:ptLst>
  <dgm:cxnLst>
    <dgm:cxn modelId="{6BADD423-BF98-4F97-9F48-FB8F505AA8F9}" type="presOf" srcId="{810A4FFD-AF01-4A19-B045-3B97B3699053}" destId="{9066423B-7AB8-4CFC-B85F-7F0A70509040}" srcOrd="0" destOrd="0" presId="urn:microsoft.com/office/officeart/2005/8/layout/chevron2"/>
    <dgm:cxn modelId="{427AB136-426E-4AC1-9BC6-CA6E646FAEDC}" srcId="{B5DE0364-E80F-481B-8EF8-DB075427E4F2}" destId="{B5F2D15C-8DC4-452D-98CB-452B6E93D5AD}" srcOrd="1" destOrd="0" parTransId="{58CB13F6-EB53-4555-B3DA-65EBA79F2893}" sibTransId="{81F84321-A08A-465F-948F-0C0324142587}"/>
    <dgm:cxn modelId="{FFE28144-65D8-47C4-A311-7A50D7EA9283}" type="presOf" srcId="{77AB08DA-82A6-46D6-9402-CD891CA77114}" destId="{9066423B-7AB8-4CFC-B85F-7F0A70509040}" srcOrd="0" destOrd="1" presId="urn:microsoft.com/office/officeart/2005/8/layout/chevron2"/>
    <dgm:cxn modelId="{C457A547-53E7-48EA-983D-F35BA0D05D84}" srcId="{B5DE0364-E80F-481B-8EF8-DB075427E4F2}" destId="{BB7A44A0-BCE6-481E-9B37-C4925AE169D6}" srcOrd="0" destOrd="0" parTransId="{7874D961-6384-47D7-AAB8-2EAA23591104}" sibTransId="{3627AC14-6742-42E0-A121-880D708A8AFD}"/>
    <dgm:cxn modelId="{E16C9E49-84FF-41E3-83D5-1F7C53E78A28}" srcId="{C619C19B-3A29-4629-ADD2-61B91D4BC93F}" destId="{77AB08DA-82A6-46D6-9402-CD891CA77114}" srcOrd="1" destOrd="0" parTransId="{EA999FA3-950B-4B1A-97B9-18F790739A55}" sibTransId="{18C710CC-3E94-4DEB-B491-F0AA01FD06F3}"/>
    <dgm:cxn modelId="{15E39472-B9D0-4914-8335-4B7B3F783913}" srcId="{B5DE0364-E80F-481B-8EF8-DB075427E4F2}" destId="{EBD53758-8BE8-42CF-AC8D-89466FCD3C6F}" srcOrd="2" destOrd="0" parTransId="{848B3612-3829-4625-B949-4A8314BA2874}" sibTransId="{0F010C2F-8EA0-4BAD-B787-882DE6E73296}"/>
    <dgm:cxn modelId="{95B3A379-2F8D-45A6-A89B-FBEE8472B571}" type="presOf" srcId="{80295795-9282-42BA-9EE9-1881A7FD73A6}" destId="{401B0502-F76D-4306-A0DD-F28659AE9E04}" srcOrd="0" destOrd="0" presId="urn:microsoft.com/office/officeart/2005/8/layout/chevron2"/>
    <dgm:cxn modelId="{83755E5A-7B7A-43B1-BF70-9F4FA6D91740}" srcId="{C619C19B-3A29-4629-ADD2-61B91D4BC93F}" destId="{810A4FFD-AF01-4A19-B045-3B97B3699053}" srcOrd="0" destOrd="0" parTransId="{2CF1B54E-E102-4873-B138-B4440C37A493}" sibTransId="{30BF154A-6B7F-472A-A41B-2C819C941FC2}"/>
    <dgm:cxn modelId="{3EDD8D8B-BDA4-456B-927C-FB0DB15C37C0}" srcId="{80295795-9282-42BA-9EE9-1881A7FD73A6}" destId="{5B81D609-3181-4BF2-B249-6350A8FE4A0F}" srcOrd="0" destOrd="0" parTransId="{AA63AC1A-3042-4DE2-B53E-9402970D03A1}" sibTransId="{055577C4-1B01-4371-9542-CDC5148A3AA2}"/>
    <dgm:cxn modelId="{215E5BA0-1330-4793-AA45-D51447B127D7}" srcId="{37879922-A33D-4DBF-94FE-09D37723CAD3}" destId="{B5DE0364-E80F-481B-8EF8-DB075427E4F2}" srcOrd="2" destOrd="0" parTransId="{08507FC2-F167-4746-B53F-80B9108817DD}" sibTransId="{D34FE969-FE85-4E29-9D55-0E7234D192F4}"/>
    <dgm:cxn modelId="{2A6187AB-9FE8-48EF-AC29-6E061FD7A5E3}" type="presOf" srcId="{BB7A44A0-BCE6-481E-9B37-C4925AE169D6}" destId="{1622A84B-A4BB-4DBB-B160-51D539D58241}" srcOrd="0" destOrd="0" presId="urn:microsoft.com/office/officeart/2005/8/layout/chevron2"/>
    <dgm:cxn modelId="{9D15F7B3-F569-45EB-9EC6-EE72A0D68878}" type="presOf" srcId="{B5DE0364-E80F-481B-8EF8-DB075427E4F2}" destId="{179A10A7-5BC0-497C-AE2C-1E3F7917F7BB}" srcOrd="0" destOrd="0" presId="urn:microsoft.com/office/officeart/2005/8/layout/chevron2"/>
    <dgm:cxn modelId="{CBCDECBB-4EDA-46B5-B47B-C52024B1867F}" type="presOf" srcId="{C619C19B-3A29-4629-ADD2-61B91D4BC93F}" destId="{CB67CC5F-EBC4-4BCA-82EA-6BDBD78C4A71}" srcOrd="0" destOrd="0" presId="urn:microsoft.com/office/officeart/2005/8/layout/chevron2"/>
    <dgm:cxn modelId="{0A1C50C7-BA9D-4964-984C-C3FA98A0190F}" type="presOf" srcId="{37879922-A33D-4DBF-94FE-09D37723CAD3}" destId="{9BF9117C-8055-427C-9480-4DDFF6B4CE0A}" srcOrd="0" destOrd="0" presId="urn:microsoft.com/office/officeart/2005/8/layout/chevron2"/>
    <dgm:cxn modelId="{F47538D9-85D7-4F9B-9C5A-6764D26B8ECB}" srcId="{37879922-A33D-4DBF-94FE-09D37723CAD3}" destId="{80295795-9282-42BA-9EE9-1881A7FD73A6}" srcOrd="1" destOrd="0" parTransId="{765B324C-5147-43C4-A5FD-09E64951E564}" sibTransId="{18F03525-77F8-4590-B16E-D1A03DD98613}"/>
    <dgm:cxn modelId="{B356F1F1-BD8B-4B48-9598-FB9DD773003A}" type="presOf" srcId="{5B81D609-3181-4BF2-B249-6350A8FE4A0F}" destId="{67E56A2A-1451-4009-AF5D-1533A0D2117A}" srcOrd="0" destOrd="0" presId="urn:microsoft.com/office/officeart/2005/8/layout/chevron2"/>
    <dgm:cxn modelId="{7B3A15FB-E64D-47C6-AD5C-3CE37317D345}" type="presOf" srcId="{EBD53758-8BE8-42CF-AC8D-89466FCD3C6F}" destId="{1622A84B-A4BB-4DBB-B160-51D539D58241}" srcOrd="0" destOrd="2" presId="urn:microsoft.com/office/officeart/2005/8/layout/chevron2"/>
    <dgm:cxn modelId="{39629DFE-0147-46E1-8C6B-4B36FBD15797}" type="presOf" srcId="{B5F2D15C-8DC4-452D-98CB-452B6E93D5AD}" destId="{1622A84B-A4BB-4DBB-B160-51D539D58241}" srcOrd="0" destOrd="1" presId="urn:microsoft.com/office/officeart/2005/8/layout/chevron2"/>
    <dgm:cxn modelId="{4AF2E9FF-5278-4F32-BEB6-C4257EAC619E}" srcId="{37879922-A33D-4DBF-94FE-09D37723CAD3}" destId="{C619C19B-3A29-4629-ADD2-61B91D4BC93F}" srcOrd="0" destOrd="0" parTransId="{0ACD509E-4A14-4228-86AA-487E130F718F}" sibTransId="{B3B52E22-4307-4EF3-B618-C925D12DBE62}"/>
    <dgm:cxn modelId="{5B06D083-2F4D-43B7-A7EC-FF1AEA41ADC1}" type="presParOf" srcId="{9BF9117C-8055-427C-9480-4DDFF6B4CE0A}" destId="{3EDB1C7C-1579-4EE7-8B90-2220BA634D0F}" srcOrd="0" destOrd="0" presId="urn:microsoft.com/office/officeart/2005/8/layout/chevron2"/>
    <dgm:cxn modelId="{6FA0749C-66C2-4B5C-B585-8817A02086FD}" type="presParOf" srcId="{3EDB1C7C-1579-4EE7-8B90-2220BA634D0F}" destId="{CB67CC5F-EBC4-4BCA-82EA-6BDBD78C4A71}" srcOrd="0" destOrd="0" presId="urn:microsoft.com/office/officeart/2005/8/layout/chevron2"/>
    <dgm:cxn modelId="{02A6FAE4-A245-4E9E-B20B-ECE64B12E1DF}" type="presParOf" srcId="{3EDB1C7C-1579-4EE7-8B90-2220BA634D0F}" destId="{9066423B-7AB8-4CFC-B85F-7F0A70509040}" srcOrd="1" destOrd="0" presId="urn:microsoft.com/office/officeart/2005/8/layout/chevron2"/>
    <dgm:cxn modelId="{6941EBEC-5589-46A6-B1C8-C09529A37586}" type="presParOf" srcId="{9BF9117C-8055-427C-9480-4DDFF6B4CE0A}" destId="{23B25DA4-93AF-4BAC-A53B-18CE9660468D}" srcOrd="1" destOrd="0" presId="urn:microsoft.com/office/officeart/2005/8/layout/chevron2"/>
    <dgm:cxn modelId="{C90F420A-895F-44DF-BEAB-718FA0BCFAB9}" type="presParOf" srcId="{9BF9117C-8055-427C-9480-4DDFF6B4CE0A}" destId="{E7815BA6-EF51-4AF3-92C2-8713C5A56975}" srcOrd="2" destOrd="0" presId="urn:microsoft.com/office/officeart/2005/8/layout/chevron2"/>
    <dgm:cxn modelId="{B9CEB4BC-D29D-4623-8C78-C59579FFCB29}" type="presParOf" srcId="{E7815BA6-EF51-4AF3-92C2-8713C5A56975}" destId="{401B0502-F76D-4306-A0DD-F28659AE9E04}" srcOrd="0" destOrd="0" presId="urn:microsoft.com/office/officeart/2005/8/layout/chevron2"/>
    <dgm:cxn modelId="{8A9DD92F-0207-468F-9C3D-7D867F2C3351}" type="presParOf" srcId="{E7815BA6-EF51-4AF3-92C2-8713C5A56975}" destId="{67E56A2A-1451-4009-AF5D-1533A0D2117A}" srcOrd="1" destOrd="0" presId="urn:microsoft.com/office/officeart/2005/8/layout/chevron2"/>
    <dgm:cxn modelId="{F26E502E-DDCB-4B9F-81E8-20CCC213B622}" type="presParOf" srcId="{9BF9117C-8055-427C-9480-4DDFF6B4CE0A}" destId="{97B44FA5-FACF-4A47-AADA-00FDD3074FF6}" srcOrd="3" destOrd="0" presId="urn:microsoft.com/office/officeart/2005/8/layout/chevron2"/>
    <dgm:cxn modelId="{05A16D15-F134-4CFC-98C3-8473E5C338D0}" type="presParOf" srcId="{9BF9117C-8055-427C-9480-4DDFF6B4CE0A}" destId="{62A1DD72-26D5-4DF9-ACF8-F92959C3344E}" srcOrd="4" destOrd="0" presId="urn:microsoft.com/office/officeart/2005/8/layout/chevron2"/>
    <dgm:cxn modelId="{57B6702B-CD95-410B-AF93-C0AA88AE1B0B}" type="presParOf" srcId="{62A1DD72-26D5-4DF9-ACF8-F92959C3344E}" destId="{179A10A7-5BC0-497C-AE2C-1E3F7917F7BB}" srcOrd="0" destOrd="0" presId="urn:microsoft.com/office/officeart/2005/8/layout/chevron2"/>
    <dgm:cxn modelId="{CC0CAC7A-2832-4671-94AB-80EB55DC7412}" type="presParOf" srcId="{62A1DD72-26D5-4DF9-ACF8-F92959C3344E}" destId="{1622A84B-A4BB-4DBB-B160-51D539D582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F0262-C23B-4017-ACB8-D19C5AB9A028}" type="doc">
      <dgm:prSet loTypeId="urn:microsoft.com/office/officeart/2005/8/layout/vList4#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F202F2-1530-4FEB-8128-23FB87049C77}">
      <dgm:prSet phldrT="[Text]"/>
      <dgm:spPr>
        <a:solidFill>
          <a:srgbClr val="EAEAEA"/>
        </a:solidFill>
      </dgm:spPr>
      <dgm:t>
        <a:bodyPr/>
        <a:lstStyle/>
        <a:p>
          <a:r>
            <a:rPr lang="en-US" sz="2900" dirty="0">
              <a:solidFill>
                <a:srgbClr val="003300"/>
              </a:solidFill>
            </a:rPr>
            <a:t>Program </a:t>
          </a:r>
          <a:r>
            <a:rPr lang="en-US" sz="2900" dirty="0" err="1">
              <a:solidFill>
                <a:srgbClr val="003300"/>
              </a:solidFill>
            </a:rPr>
            <a:t>Jaminan</a:t>
          </a:r>
          <a:r>
            <a:rPr lang="en-US" sz="2900" dirty="0">
              <a:solidFill>
                <a:srgbClr val="003300"/>
              </a:solidFill>
            </a:rPr>
            <a:t> </a:t>
          </a:r>
          <a:r>
            <a:rPr lang="en-US" sz="2900" dirty="0" err="1">
              <a:solidFill>
                <a:srgbClr val="003300"/>
              </a:solidFill>
            </a:rPr>
            <a:t>Sosial</a:t>
          </a:r>
          <a:endParaRPr lang="en-US" sz="2900" dirty="0">
            <a:solidFill>
              <a:srgbClr val="003300"/>
            </a:solidFill>
          </a:endParaRPr>
        </a:p>
      </dgm:t>
    </dgm:pt>
    <dgm:pt modelId="{78AA64AD-CA85-477E-8EBC-70D5FCFB4954}" type="parTrans" cxnId="{BFF4820E-AC1A-4FE5-A117-397471F60DB9}">
      <dgm:prSet/>
      <dgm:spPr/>
      <dgm:t>
        <a:bodyPr/>
        <a:lstStyle/>
        <a:p>
          <a:endParaRPr lang="en-US"/>
        </a:p>
      </dgm:t>
    </dgm:pt>
    <dgm:pt modelId="{70FD9A76-3A21-4B78-BE33-67BF585C3630}" type="sibTrans" cxnId="{BFF4820E-AC1A-4FE5-A117-397471F60DB9}">
      <dgm:prSet/>
      <dgm:spPr/>
      <dgm:t>
        <a:bodyPr/>
        <a:lstStyle/>
        <a:p>
          <a:endParaRPr lang="en-US"/>
        </a:p>
      </dgm:t>
    </dgm:pt>
    <dgm:pt modelId="{37DBA0E8-84CE-4D47-80A3-607049880DCA}">
      <dgm:prSet phldrT="[Text]" custT="1"/>
      <dgm:spPr>
        <a:solidFill>
          <a:srgbClr val="EAEAEA"/>
        </a:solidFill>
      </dgm:spPr>
      <dgm:t>
        <a:bodyPr/>
        <a:lstStyle/>
        <a:p>
          <a:r>
            <a:rPr lang="en-US" sz="2400" dirty="0" err="1">
              <a:solidFill>
                <a:srgbClr val="003300"/>
              </a:solidFill>
            </a:rPr>
            <a:t>cara</a:t>
          </a:r>
          <a:r>
            <a:rPr lang="en-US" sz="2400" dirty="0">
              <a:solidFill>
                <a:srgbClr val="003300"/>
              </a:solidFill>
            </a:rPr>
            <a:t> yang </a:t>
          </a:r>
          <a:r>
            <a:rPr lang="en-US" sz="2400" dirty="0" err="1">
              <a:solidFill>
                <a:srgbClr val="003300"/>
              </a:solidFill>
            </a:rPr>
            <a:t>sama</a:t>
          </a:r>
          <a:r>
            <a:rPr lang="en-US" sz="2400" dirty="0">
              <a:solidFill>
                <a:srgbClr val="003300"/>
              </a:solidFill>
            </a:rPr>
            <a:t> </a:t>
          </a:r>
          <a:r>
            <a:rPr lang="en-US" sz="2400" dirty="0" err="1">
              <a:solidFill>
                <a:srgbClr val="003300"/>
              </a:solidFill>
            </a:rPr>
            <a:t>seperti</a:t>
          </a:r>
          <a:r>
            <a:rPr lang="en-US" sz="2400" dirty="0">
              <a:solidFill>
                <a:srgbClr val="003300"/>
              </a:solidFill>
            </a:rPr>
            <a:t> program multi-</a:t>
          </a:r>
          <a:r>
            <a:rPr lang="en-US" sz="2400" dirty="0" err="1">
              <a:solidFill>
                <a:srgbClr val="003300"/>
              </a:solidFill>
            </a:rPr>
            <a:t>pemberi</a:t>
          </a:r>
          <a:r>
            <a:rPr lang="en-US" sz="2400" dirty="0">
              <a:solidFill>
                <a:srgbClr val="003300"/>
              </a:solidFill>
            </a:rPr>
            <a:t> </a:t>
          </a:r>
          <a:r>
            <a:rPr lang="en-US" sz="2400" dirty="0" err="1">
              <a:solidFill>
                <a:srgbClr val="003300"/>
              </a:solidFill>
            </a:rPr>
            <a:t>kerja</a:t>
          </a:r>
          <a:endParaRPr lang="en-US" sz="2400" dirty="0">
            <a:solidFill>
              <a:srgbClr val="003300"/>
            </a:solidFill>
          </a:endParaRPr>
        </a:p>
      </dgm:t>
    </dgm:pt>
    <dgm:pt modelId="{F8D3BC3A-2337-4316-B373-02B3AF7CEC4E}" type="parTrans" cxnId="{57230327-BCCB-4042-8240-4BDAEB42298C}">
      <dgm:prSet/>
      <dgm:spPr/>
      <dgm:t>
        <a:bodyPr/>
        <a:lstStyle/>
        <a:p>
          <a:endParaRPr lang="en-US"/>
        </a:p>
      </dgm:t>
    </dgm:pt>
    <dgm:pt modelId="{A434F844-4790-4468-8655-E834BCBF0023}" type="sibTrans" cxnId="{57230327-BCCB-4042-8240-4BDAEB42298C}">
      <dgm:prSet/>
      <dgm:spPr/>
      <dgm:t>
        <a:bodyPr/>
        <a:lstStyle/>
        <a:p>
          <a:endParaRPr lang="en-US"/>
        </a:p>
      </dgm:t>
    </dgm:pt>
    <dgm:pt modelId="{6A172EA6-74E5-4186-A0A7-57C72DD431A7}">
      <dgm:prSet phldrT="[Text]" custT="1"/>
      <dgm:spPr>
        <a:solidFill>
          <a:srgbClr val="EAEAEA"/>
        </a:solidFill>
      </dgm:spPr>
      <dgm:t>
        <a:bodyPr/>
        <a:lstStyle/>
        <a:p>
          <a:r>
            <a:rPr lang="en-US" sz="2400" dirty="0" err="1">
              <a:solidFill>
                <a:srgbClr val="003300"/>
              </a:solidFill>
            </a:rPr>
            <a:t>Umumnya</a:t>
          </a:r>
          <a:r>
            <a:rPr lang="en-US" sz="2400" dirty="0">
              <a:solidFill>
                <a:srgbClr val="003300"/>
              </a:solidFill>
            </a:rPr>
            <a:t> program </a:t>
          </a:r>
          <a:r>
            <a:rPr lang="en-US" sz="2400" dirty="0" err="1">
              <a:solidFill>
                <a:srgbClr val="003300"/>
              </a:solidFill>
            </a:rPr>
            <a:t>iuran</a:t>
          </a:r>
          <a:r>
            <a:rPr lang="en-US" sz="2400" dirty="0">
              <a:solidFill>
                <a:srgbClr val="003300"/>
              </a:solidFill>
            </a:rPr>
            <a:t> </a:t>
          </a:r>
          <a:r>
            <a:rPr lang="en-US" sz="2400" dirty="0" err="1">
              <a:solidFill>
                <a:srgbClr val="003300"/>
              </a:solidFill>
            </a:rPr>
            <a:t>pasti</a:t>
          </a:r>
          <a:endParaRPr lang="en-US" sz="2400" dirty="0">
            <a:solidFill>
              <a:srgbClr val="003300"/>
            </a:solidFill>
          </a:endParaRPr>
        </a:p>
      </dgm:t>
    </dgm:pt>
    <dgm:pt modelId="{736A5C2B-48B1-4466-98F1-9C373A5613B5}" type="parTrans" cxnId="{BE1B4144-E726-45A9-9EFF-ED2DE60FD187}">
      <dgm:prSet/>
      <dgm:spPr/>
      <dgm:t>
        <a:bodyPr/>
        <a:lstStyle/>
        <a:p>
          <a:endParaRPr lang="en-US"/>
        </a:p>
      </dgm:t>
    </dgm:pt>
    <dgm:pt modelId="{4EAFE773-B830-42F3-8740-ACE3237D7D56}" type="sibTrans" cxnId="{BE1B4144-E726-45A9-9EFF-ED2DE60FD187}">
      <dgm:prSet/>
      <dgm:spPr/>
      <dgm:t>
        <a:bodyPr/>
        <a:lstStyle/>
        <a:p>
          <a:endParaRPr lang="en-US"/>
        </a:p>
      </dgm:t>
    </dgm:pt>
    <dgm:pt modelId="{14FE9BE8-2693-4126-AD5F-7DCD04246B4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sz="2800" dirty="0">
              <a:solidFill>
                <a:srgbClr val="003300"/>
              </a:solidFill>
            </a:rPr>
            <a:t>Dicirikan sebagai imbalan pasti atau </a:t>
          </a:r>
          <a:r>
            <a:rPr lang="en-US" sz="2800" dirty="0" err="1">
              <a:solidFill>
                <a:srgbClr val="003300"/>
              </a:solidFill>
            </a:rPr>
            <a:t>iuran</a:t>
          </a:r>
          <a:r>
            <a:rPr lang="en-US" sz="2800" dirty="0">
              <a:solidFill>
                <a:srgbClr val="003300"/>
              </a:solidFill>
            </a:rPr>
            <a:t> </a:t>
          </a:r>
          <a:r>
            <a:rPr lang="en-US" sz="2800" dirty="0" err="1">
              <a:solidFill>
                <a:srgbClr val="003300"/>
              </a:solidFill>
            </a:rPr>
            <a:t>pasti</a:t>
          </a:r>
          <a:r>
            <a:rPr lang="en-US" sz="2800" dirty="0">
              <a:solidFill>
                <a:srgbClr val="003300"/>
              </a:solidFill>
            </a:rPr>
            <a:t> </a:t>
          </a:r>
          <a:r>
            <a:rPr lang="en-US" sz="2800" dirty="0" err="1">
              <a:solidFill>
                <a:srgbClr val="003300"/>
              </a:solidFill>
            </a:rPr>
            <a:t>berdasarkan</a:t>
          </a:r>
          <a:r>
            <a:rPr lang="en-US" sz="2800" dirty="0">
              <a:solidFill>
                <a:srgbClr val="003300"/>
              </a:solidFill>
            </a:rPr>
            <a:t> </a:t>
          </a:r>
          <a:r>
            <a:rPr lang="en-US" sz="2800" dirty="0" err="1">
              <a:solidFill>
                <a:srgbClr val="003300"/>
              </a:solidFill>
            </a:rPr>
            <a:t>kewajiban</a:t>
          </a:r>
          <a:r>
            <a:rPr lang="en-US" sz="2800" dirty="0">
              <a:solidFill>
                <a:srgbClr val="003300"/>
              </a:solidFill>
            </a:rPr>
            <a:t> </a:t>
          </a:r>
          <a:r>
            <a:rPr lang="en-US" sz="2800" dirty="0" err="1">
              <a:solidFill>
                <a:srgbClr val="003300"/>
              </a:solidFill>
            </a:rPr>
            <a:t>entitas</a:t>
          </a:r>
          <a:r>
            <a:rPr lang="en-US" sz="2800" dirty="0">
              <a:solidFill>
                <a:srgbClr val="003300"/>
              </a:solidFill>
            </a:rPr>
            <a:t> </a:t>
          </a:r>
          <a:r>
            <a:rPr lang="en-US" sz="2800" dirty="0" err="1">
              <a:solidFill>
                <a:srgbClr val="003300"/>
              </a:solidFill>
            </a:rPr>
            <a:t>dalam</a:t>
          </a:r>
          <a:r>
            <a:rPr lang="en-US" sz="2800" dirty="0">
              <a:solidFill>
                <a:srgbClr val="003300"/>
              </a:solidFill>
            </a:rPr>
            <a:t> program.</a:t>
          </a:r>
        </a:p>
      </dgm:t>
    </dgm:pt>
    <dgm:pt modelId="{82894ED6-D8BD-4B26-A7F3-F4D32BBB9998}" type="parTrans" cxnId="{E84DB315-5F88-4252-AF04-6DAF42D8A4FD}">
      <dgm:prSet/>
      <dgm:spPr/>
      <dgm:t>
        <a:bodyPr/>
        <a:lstStyle/>
        <a:p>
          <a:endParaRPr lang="en-US"/>
        </a:p>
      </dgm:t>
    </dgm:pt>
    <dgm:pt modelId="{CB712EA9-2E52-4AD6-BDA8-C0107D02C6D0}" type="sibTrans" cxnId="{E84DB315-5F88-4252-AF04-6DAF42D8A4FD}">
      <dgm:prSet/>
      <dgm:spPr/>
      <dgm:t>
        <a:bodyPr/>
        <a:lstStyle/>
        <a:p>
          <a:endParaRPr lang="en-US"/>
        </a:p>
      </dgm:t>
    </dgm:pt>
    <dgm:pt modelId="{00E52414-BE9A-45EC-B6D4-DF1F179253D6}" type="pres">
      <dgm:prSet presAssocID="{64BF0262-C23B-4017-ACB8-D19C5AB9A028}" presName="linear" presStyleCnt="0">
        <dgm:presLayoutVars>
          <dgm:dir/>
          <dgm:resizeHandles val="exact"/>
        </dgm:presLayoutVars>
      </dgm:prSet>
      <dgm:spPr/>
    </dgm:pt>
    <dgm:pt modelId="{BBB974EF-BB8E-406B-8A06-4A042DD8BAC6}" type="pres">
      <dgm:prSet presAssocID="{F1F202F2-1530-4FEB-8128-23FB87049C77}" presName="comp" presStyleCnt="0"/>
      <dgm:spPr/>
    </dgm:pt>
    <dgm:pt modelId="{81022B1A-DD24-47F7-B021-1623F1ECCA16}" type="pres">
      <dgm:prSet presAssocID="{F1F202F2-1530-4FEB-8128-23FB87049C77}" presName="box" presStyleLbl="node1" presStyleIdx="0" presStyleCnt="2" custScaleY="56872" custLinFactNeighborY="4560"/>
      <dgm:spPr/>
    </dgm:pt>
    <dgm:pt modelId="{B0BC280B-9C39-4F91-A936-E71600F58DCB}" type="pres">
      <dgm:prSet presAssocID="{F1F202F2-1530-4FEB-8128-23FB87049C77}" presName="img" presStyleLbl="fgImgPlace1" presStyleIdx="0" presStyleCnt="2" custScaleX="34169" custScaleY="405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E1B47B6-E4C0-47E6-B9D4-21D382BE2B0E}" type="pres">
      <dgm:prSet presAssocID="{F1F202F2-1530-4FEB-8128-23FB87049C77}" presName="text" presStyleLbl="node1" presStyleIdx="0" presStyleCnt="2">
        <dgm:presLayoutVars>
          <dgm:bulletEnabled val="1"/>
        </dgm:presLayoutVars>
      </dgm:prSet>
      <dgm:spPr/>
    </dgm:pt>
    <dgm:pt modelId="{F68A7372-2465-4FFF-B6DF-1742C0D76DEA}" type="pres">
      <dgm:prSet presAssocID="{70FD9A76-3A21-4B78-BE33-67BF585C3630}" presName="spacer" presStyleCnt="0"/>
      <dgm:spPr/>
    </dgm:pt>
    <dgm:pt modelId="{3F343E94-D649-4A92-BF1D-6E292595B541}" type="pres">
      <dgm:prSet presAssocID="{14FE9BE8-2693-4126-AD5F-7DCD04246B43}" presName="comp" presStyleCnt="0"/>
      <dgm:spPr/>
    </dgm:pt>
    <dgm:pt modelId="{C050C333-F1A7-4565-A24E-6CF1EF02B051}" type="pres">
      <dgm:prSet presAssocID="{14FE9BE8-2693-4126-AD5F-7DCD04246B43}" presName="box" presStyleLbl="node1" presStyleIdx="1" presStyleCnt="2" custScaleY="44063"/>
      <dgm:spPr/>
    </dgm:pt>
    <dgm:pt modelId="{95E674AC-D85B-4A43-9DD4-0AF9B2B93A0A}" type="pres">
      <dgm:prSet presAssocID="{14FE9BE8-2693-4126-AD5F-7DCD04246B43}" presName="img" presStyleLbl="fgImgPlace1" presStyleIdx="1" presStyleCnt="2" custScaleX="43011" custScaleY="488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1D459BC-DAC3-4E63-B6C5-49EB56E58B5A}" type="pres">
      <dgm:prSet presAssocID="{14FE9BE8-2693-4126-AD5F-7DCD04246B43}" presName="text" presStyleLbl="node1" presStyleIdx="1" presStyleCnt="2">
        <dgm:presLayoutVars>
          <dgm:bulletEnabled val="1"/>
        </dgm:presLayoutVars>
      </dgm:prSet>
      <dgm:spPr/>
    </dgm:pt>
  </dgm:ptLst>
  <dgm:cxnLst>
    <dgm:cxn modelId="{BFF4820E-AC1A-4FE5-A117-397471F60DB9}" srcId="{64BF0262-C23B-4017-ACB8-D19C5AB9A028}" destId="{F1F202F2-1530-4FEB-8128-23FB87049C77}" srcOrd="0" destOrd="0" parTransId="{78AA64AD-CA85-477E-8EBC-70D5FCFB4954}" sibTransId="{70FD9A76-3A21-4B78-BE33-67BF585C3630}"/>
    <dgm:cxn modelId="{E84DB315-5F88-4252-AF04-6DAF42D8A4FD}" srcId="{64BF0262-C23B-4017-ACB8-D19C5AB9A028}" destId="{14FE9BE8-2693-4126-AD5F-7DCD04246B43}" srcOrd="1" destOrd="0" parTransId="{82894ED6-D8BD-4B26-A7F3-F4D32BBB9998}" sibTransId="{CB712EA9-2E52-4AD6-BDA8-C0107D02C6D0}"/>
    <dgm:cxn modelId="{57230327-BCCB-4042-8240-4BDAEB42298C}" srcId="{F1F202F2-1530-4FEB-8128-23FB87049C77}" destId="{37DBA0E8-84CE-4D47-80A3-607049880DCA}" srcOrd="0" destOrd="0" parTransId="{F8D3BC3A-2337-4316-B373-02B3AF7CEC4E}" sibTransId="{A434F844-4790-4468-8655-E834BCBF0023}"/>
    <dgm:cxn modelId="{376D8528-9D63-4778-92F3-F02D18D53B9C}" type="presOf" srcId="{6A172EA6-74E5-4186-A0A7-57C72DD431A7}" destId="{5E1B47B6-E4C0-47E6-B9D4-21D382BE2B0E}" srcOrd="1" destOrd="2" presId="urn:microsoft.com/office/officeart/2005/8/layout/vList4#3"/>
    <dgm:cxn modelId="{BE1B4144-E726-45A9-9EFF-ED2DE60FD187}" srcId="{F1F202F2-1530-4FEB-8128-23FB87049C77}" destId="{6A172EA6-74E5-4186-A0A7-57C72DD431A7}" srcOrd="1" destOrd="0" parTransId="{736A5C2B-48B1-4466-98F1-9C373A5613B5}" sibTransId="{4EAFE773-B830-42F3-8740-ACE3237D7D56}"/>
    <dgm:cxn modelId="{D4A12370-C849-4AC1-A6B3-97B821DBA3A6}" type="presOf" srcId="{64BF0262-C23B-4017-ACB8-D19C5AB9A028}" destId="{00E52414-BE9A-45EC-B6D4-DF1F179253D6}" srcOrd="0" destOrd="0" presId="urn:microsoft.com/office/officeart/2005/8/layout/vList4#3"/>
    <dgm:cxn modelId="{23FFF09C-59A4-4017-B956-B7748C89A79D}" type="presOf" srcId="{F1F202F2-1530-4FEB-8128-23FB87049C77}" destId="{81022B1A-DD24-47F7-B021-1623F1ECCA16}" srcOrd="0" destOrd="0" presId="urn:microsoft.com/office/officeart/2005/8/layout/vList4#3"/>
    <dgm:cxn modelId="{E17684BE-01F8-4505-A4C9-520D8EF6E7FE}" type="presOf" srcId="{14FE9BE8-2693-4126-AD5F-7DCD04246B43}" destId="{F1D459BC-DAC3-4E63-B6C5-49EB56E58B5A}" srcOrd="1" destOrd="0" presId="urn:microsoft.com/office/officeart/2005/8/layout/vList4#3"/>
    <dgm:cxn modelId="{ABE7D9D7-5FD5-4FFA-835E-E01D726F9C9A}" type="presOf" srcId="{37DBA0E8-84CE-4D47-80A3-607049880DCA}" destId="{81022B1A-DD24-47F7-B021-1623F1ECCA16}" srcOrd="0" destOrd="1" presId="urn:microsoft.com/office/officeart/2005/8/layout/vList4#3"/>
    <dgm:cxn modelId="{BA0DA4DC-70E0-4B37-9F03-679072FAEB5D}" type="presOf" srcId="{37DBA0E8-84CE-4D47-80A3-607049880DCA}" destId="{5E1B47B6-E4C0-47E6-B9D4-21D382BE2B0E}" srcOrd="1" destOrd="1" presId="urn:microsoft.com/office/officeart/2005/8/layout/vList4#3"/>
    <dgm:cxn modelId="{88E851DD-03F4-4AF2-9A2F-5EC419E14CB1}" type="presOf" srcId="{14FE9BE8-2693-4126-AD5F-7DCD04246B43}" destId="{C050C333-F1A7-4565-A24E-6CF1EF02B051}" srcOrd="0" destOrd="0" presId="urn:microsoft.com/office/officeart/2005/8/layout/vList4#3"/>
    <dgm:cxn modelId="{3B8A01E7-A90B-444D-BE8D-6FEC118D9EB4}" type="presOf" srcId="{6A172EA6-74E5-4186-A0A7-57C72DD431A7}" destId="{81022B1A-DD24-47F7-B021-1623F1ECCA16}" srcOrd="0" destOrd="2" presId="urn:microsoft.com/office/officeart/2005/8/layout/vList4#3"/>
    <dgm:cxn modelId="{10208EF4-38E1-4E7C-A7E3-CE2A9E48885A}" type="presOf" srcId="{F1F202F2-1530-4FEB-8128-23FB87049C77}" destId="{5E1B47B6-E4C0-47E6-B9D4-21D382BE2B0E}" srcOrd="1" destOrd="0" presId="urn:microsoft.com/office/officeart/2005/8/layout/vList4#3"/>
    <dgm:cxn modelId="{99C46D8C-626B-49F8-A288-1F728C53B298}" type="presParOf" srcId="{00E52414-BE9A-45EC-B6D4-DF1F179253D6}" destId="{BBB974EF-BB8E-406B-8A06-4A042DD8BAC6}" srcOrd="0" destOrd="0" presId="urn:microsoft.com/office/officeart/2005/8/layout/vList4#3"/>
    <dgm:cxn modelId="{6423CDF6-440F-4110-B247-A2D0557BFB68}" type="presParOf" srcId="{BBB974EF-BB8E-406B-8A06-4A042DD8BAC6}" destId="{81022B1A-DD24-47F7-B021-1623F1ECCA16}" srcOrd="0" destOrd="0" presId="urn:microsoft.com/office/officeart/2005/8/layout/vList4#3"/>
    <dgm:cxn modelId="{6519071A-58DF-4E49-8FA2-46832D895178}" type="presParOf" srcId="{BBB974EF-BB8E-406B-8A06-4A042DD8BAC6}" destId="{B0BC280B-9C39-4F91-A936-E71600F58DCB}" srcOrd="1" destOrd="0" presId="urn:microsoft.com/office/officeart/2005/8/layout/vList4#3"/>
    <dgm:cxn modelId="{1531F5E0-2CD7-4D02-BC80-233F9CF06929}" type="presParOf" srcId="{BBB974EF-BB8E-406B-8A06-4A042DD8BAC6}" destId="{5E1B47B6-E4C0-47E6-B9D4-21D382BE2B0E}" srcOrd="2" destOrd="0" presId="urn:microsoft.com/office/officeart/2005/8/layout/vList4#3"/>
    <dgm:cxn modelId="{8F0BA4E8-1819-4E5B-9C14-DC12D3F77EB6}" type="presParOf" srcId="{00E52414-BE9A-45EC-B6D4-DF1F179253D6}" destId="{F68A7372-2465-4FFF-B6DF-1742C0D76DEA}" srcOrd="1" destOrd="0" presId="urn:microsoft.com/office/officeart/2005/8/layout/vList4#3"/>
    <dgm:cxn modelId="{C4775D58-BFBA-4A6E-B57B-1B4574E8C3F1}" type="presParOf" srcId="{00E52414-BE9A-45EC-B6D4-DF1F179253D6}" destId="{3F343E94-D649-4A92-BF1D-6E292595B541}" srcOrd="2" destOrd="0" presId="urn:microsoft.com/office/officeart/2005/8/layout/vList4#3"/>
    <dgm:cxn modelId="{E88F9343-4E02-49D4-9D8A-22857ABD5A30}" type="presParOf" srcId="{3F343E94-D649-4A92-BF1D-6E292595B541}" destId="{C050C333-F1A7-4565-A24E-6CF1EF02B051}" srcOrd="0" destOrd="0" presId="urn:microsoft.com/office/officeart/2005/8/layout/vList4#3"/>
    <dgm:cxn modelId="{C9F1632D-8F89-4288-846D-732C8FFEAAF8}" type="presParOf" srcId="{3F343E94-D649-4A92-BF1D-6E292595B541}" destId="{95E674AC-D85B-4A43-9DD4-0AF9B2B93A0A}" srcOrd="1" destOrd="0" presId="urn:microsoft.com/office/officeart/2005/8/layout/vList4#3"/>
    <dgm:cxn modelId="{56C7771E-36B0-46B6-8D9D-83CD9388B3DC}" type="presParOf" srcId="{3F343E94-D649-4A92-BF1D-6E292595B541}" destId="{F1D459BC-DAC3-4E63-B6C5-49EB56E58B5A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DB3D8-83A0-4726-A0E0-17997E04D78E}" type="doc">
      <dgm:prSet loTypeId="urn:microsoft.com/office/officeart/2005/8/layout/vList3#2" loCatId="list" qsTypeId="urn:microsoft.com/office/officeart/2005/8/quickstyle/simple3" qsCatId="simple" csTypeId="urn:microsoft.com/office/officeart/2005/8/colors/colorful5" csCatId="colorful" phldr="1"/>
      <dgm:spPr/>
    </dgm:pt>
    <dgm:pt modelId="{FB08F653-72A8-4C41-9FAB-C47B3FEE7431}">
      <dgm:prSet phldrT="[Text]" custT="1"/>
      <dgm:spPr/>
      <dgm:t>
        <a:bodyPr/>
        <a:lstStyle/>
        <a:p>
          <a:r>
            <a:rPr lang="en-US" sz="2000">
              <a:latin typeface="+mj-lt"/>
            </a:rPr>
            <a:t>Diakui sebagai beban</a:t>
          </a:r>
          <a:endParaRPr lang="en-US" sz="2000" dirty="0">
            <a:latin typeface="+mj-lt"/>
          </a:endParaRPr>
        </a:p>
      </dgm:t>
    </dgm:pt>
    <dgm:pt modelId="{2051BB73-123C-4EA8-9BBB-006E0BA03630}" type="parTrans" cxnId="{4D35A15C-AF76-4572-813A-3E5A85AF3A4A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2D1A792-39CF-45F1-97CA-B928DC6CA8B6}" type="sibTrans" cxnId="{4D35A15C-AF76-4572-813A-3E5A85AF3A4A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A34E223F-95EC-44B8-B60A-FE23F23194F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>
              <a:latin typeface="+mj-lt"/>
            </a:rPr>
            <a:t>Diakui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liabilitas</a:t>
          </a:r>
          <a:r>
            <a:rPr lang="en-US" sz="2000" dirty="0">
              <a:latin typeface="+mj-lt"/>
            </a:rPr>
            <a:t> (</a:t>
          </a:r>
          <a:r>
            <a:rPr lang="en-US" sz="2000" dirty="0" err="1">
              <a:latin typeface="+mj-lt"/>
            </a:rPr>
            <a:t>beban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terakru</a:t>
          </a:r>
          <a:r>
            <a:rPr lang="en-US" sz="2000" dirty="0">
              <a:latin typeface="+mj-lt"/>
            </a:rPr>
            <a:t>) </a:t>
          </a:r>
          <a:r>
            <a:rPr lang="en-US" sz="2000" dirty="0" err="1">
              <a:latin typeface="+mj-lt"/>
            </a:rPr>
            <a:t>setelah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dikurangi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dengan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iuran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telah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dibayar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atau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aset</a:t>
          </a:r>
          <a:r>
            <a:rPr lang="en-US" sz="2000" dirty="0">
              <a:latin typeface="+mj-lt"/>
            </a:rPr>
            <a:t> (</a:t>
          </a:r>
          <a:r>
            <a:rPr lang="en-US" sz="2000" dirty="0" err="1">
              <a:latin typeface="+mj-lt"/>
            </a:rPr>
            <a:t>pembayaran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dimuka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jika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terdapat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kelebihan</a:t>
          </a:r>
          <a:r>
            <a:rPr lang="en-US" sz="2000" dirty="0">
              <a:latin typeface="+mj-lt"/>
            </a:rPr>
            <a:t>).</a:t>
          </a:r>
        </a:p>
      </dgm:t>
    </dgm:pt>
    <dgm:pt modelId="{D1A5A101-C0F8-43F0-9E66-5580A2E56DA3}" type="parTrans" cxnId="{CD8EBBAE-5146-4948-94FE-060CC34288D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09C0D78-324F-44DD-AB02-B233B9A77DA1}" type="sibTrans" cxnId="{CD8EBBAE-5146-4948-94FE-060CC34288D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12D2C9E8-0753-4E11-B9EB-689F0E766C82}">
      <dgm:prSet phldrT="[Text]" custT="1"/>
      <dgm:spPr/>
      <dgm:t>
        <a:bodyPr/>
        <a:lstStyle/>
        <a:p>
          <a:r>
            <a:rPr lang="en-US" sz="2000">
              <a:latin typeface="+mj-lt"/>
            </a:rPr>
            <a:t>Jika iuran tidak jatuh tempo seluruhnya dalam 12 bulan -&gt; didiskonto </a:t>
          </a:r>
          <a:endParaRPr lang="en-US" sz="2000" dirty="0">
            <a:latin typeface="+mj-lt"/>
          </a:endParaRPr>
        </a:p>
      </dgm:t>
    </dgm:pt>
    <dgm:pt modelId="{E8D05132-FEC9-4FBF-A745-484FE62AAD2A}" type="parTrans" cxnId="{9C506124-6581-481A-B291-4C7BD13B6E9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E5EAF1DA-4B60-4681-9BE0-93419B1C3DB0}" type="sibTrans" cxnId="{9C506124-6581-481A-B291-4C7BD13B6E9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30F68F47-976A-402E-BF7D-5E047C76C6C5}" type="pres">
      <dgm:prSet presAssocID="{251DB3D8-83A0-4726-A0E0-17997E04D78E}" presName="linearFlow" presStyleCnt="0">
        <dgm:presLayoutVars>
          <dgm:dir/>
          <dgm:resizeHandles val="exact"/>
        </dgm:presLayoutVars>
      </dgm:prSet>
      <dgm:spPr/>
    </dgm:pt>
    <dgm:pt modelId="{5D010834-EF68-4E7D-A80B-00784CC30641}" type="pres">
      <dgm:prSet presAssocID="{FB08F653-72A8-4C41-9FAB-C47B3FEE7431}" presName="composite" presStyleCnt="0"/>
      <dgm:spPr/>
    </dgm:pt>
    <dgm:pt modelId="{C04CBCD9-F008-498E-9788-D655B7EE6E8B}" type="pres">
      <dgm:prSet presAssocID="{FB08F653-72A8-4C41-9FAB-C47B3FEE7431}" presName="imgShp" presStyleLbl="fgImgPlace1" presStyleIdx="0" presStyleCnt="3" custLinFactNeighborX="-15081" custLinFactNeighborY="26557"/>
      <dgm:spPr/>
    </dgm:pt>
    <dgm:pt modelId="{3C0F55D3-9652-4A0E-ACE3-79639BD6BEC2}" type="pres">
      <dgm:prSet presAssocID="{FB08F653-72A8-4C41-9FAB-C47B3FEE7431}" presName="txShp" presStyleLbl="node1" presStyleIdx="0" presStyleCnt="3" custScaleX="90440" custScaleY="69921" custLinFactNeighborX="1905" custLinFactNeighborY="26258">
        <dgm:presLayoutVars>
          <dgm:bulletEnabled val="1"/>
        </dgm:presLayoutVars>
      </dgm:prSet>
      <dgm:spPr/>
    </dgm:pt>
    <dgm:pt modelId="{097252A0-931C-40A5-8657-F0E4E525C6BF}" type="pres">
      <dgm:prSet presAssocID="{C2D1A792-39CF-45F1-97CA-B928DC6CA8B6}" presName="spacing" presStyleCnt="0"/>
      <dgm:spPr/>
    </dgm:pt>
    <dgm:pt modelId="{E20D5F2A-8B75-4506-83B3-1D736AC5AD24}" type="pres">
      <dgm:prSet presAssocID="{A34E223F-95EC-44B8-B60A-FE23F23194F5}" presName="composite" presStyleCnt="0"/>
      <dgm:spPr/>
    </dgm:pt>
    <dgm:pt modelId="{0DA73CA5-52F4-4DF1-B63F-C4ED1DBC2DA6}" type="pres">
      <dgm:prSet presAssocID="{A34E223F-95EC-44B8-B60A-FE23F23194F5}" presName="imgShp" presStyleLbl="fgImgPlace1" presStyleIdx="1" presStyleCnt="3"/>
      <dgm:spPr/>
    </dgm:pt>
    <dgm:pt modelId="{A28F35A8-F794-4F67-B870-67DEE02C30E4}" type="pres">
      <dgm:prSet presAssocID="{A34E223F-95EC-44B8-B60A-FE23F23194F5}" presName="txShp" presStyleLbl="node1" presStyleIdx="1" presStyleCnt="3" custScaleY="184240">
        <dgm:presLayoutVars>
          <dgm:bulletEnabled val="1"/>
        </dgm:presLayoutVars>
      </dgm:prSet>
      <dgm:spPr/>
    </dgm:pt>
    <dgm:pt modelId="{7DADF825-71E5-4D38-8804-351F0AFFAA20}" type="pres">
      <dgm:prSet presAssocID="{C09C0D78-324F-44DD-AB02-B233B9A77DA1}" presName="spacing" presStyleCnt="0"/>
      <dgm:spPr/>
    </dgm:pt>
    <dgm:pt modelId="{7D7A4E98-2168-4BA3-8C7E-82F7726A4FD5}" type="pres">
      <dgm:prSet presAssocID="{12D2C9E8-0753-4E11-B9EB-689F0E766C82}" presName="composite" presStyleCnt="0"/>
      <dgm:spPr/>
    </dgm:pt>
    <dgm:pt modelId="{31DDC6DC-9AF8-41A5-BDA1-50636309E8B2}" type="pres">
      <dgm:prSet presAssocID="{12D2C9E8-0753-4E11-B9EB-689F0E766C82}" presName="imgShp" presStyleLbl="fgImgPlace1" presStyleIdx="2" presStyleCnt="3" custLinFactNeighborY="-10009"/>
      <dgm:spPr/>
    </dgm:pt>
    <dgm:pt modelId="{40656EDB-7F25-4D07-8CFA-EF82F7F00A4B}" type="pres">
      <dgm:prSet presAssocID="{12D2C9E8-0753-4E11-B9EB-689F0E766C82}" presName="txShp" presStyleLbl="node1" presStyleIdx="2" presStyleCnt="3" custScaleY="127668" custLinFactNeighborX="1094" custLinFactNeighborY="-10009">
        <dgm:presLayoutVars>
          <dgm:bulletEnabled val="1"/>
        </dgm:presLayoutVars>
      </dgm:prSet>
      <dgm:spPr/>
    </dgm:pt>
  </dgm:ptLst>
  <dgm:cxnLst>
    <dgm:cxn modelId="{1FC2FD22-9BD6-4FC8-ABF9-9A9E063C9ABA}" type="presOf" srcId="{12D2C9E8-0753-4E11-B9EB-689F0E766C82}" destId="{40656EDB-7F25-4D07-8CFA-EF82F7F00A4B}" srcOrd="0" destOrd="0" presId="urn:microsoft.com/office/officeart/2005/8/layout/vList3#2"/>
    <dgm:cxn modelId="{9C506124-6581-481A-B291-4C7BD13B6E99}" srcId="{251DB3D8-83A0-4726-A0E0-17997E04D78E}" destId="{12D2C9E8-0753-4E11-B9EB-689F0E766C82}" srcOrd="2" destOrd="0" parTransId="{E8D05132-FEC9-4FBF-A745-484FE62AAD2A}" sibTransId="{E5EAF1DA-4B60-4681-9BE0-93419B1C3DB0}"/>
    <dgm:cxn modelId="{4D35A15C-AF76-4572-813A-3E5A85AF3A4A}" srcId="{251DB3D8-83A0-4726-A0E0-17997E04D78E}" destId="{FB08F653-72A8-4C41-9FAB-C47B3FEE7431}" srcOrd="0" destOrd="0" parTransId="{2051BB73-123C-4EA8-9BBB-006E0BA03630}" sibTransId="{C2D1A792-39CF-45F1-97CA-B928DC6CA8B6}"/>
    <dgm:cxn modelId="{A1CE2473-C7BC-4665-AEA8-3BBA152D5BFC}" type="presOf" srcId="{FB08F653-72A8-4C41-9FAB-C47B3FEE7431}" destId="{3C0F55D3-9652-4A0E-ACE3-79639BD6BEC2}" srcOrd="0" destOrd="0" presId="urn:microsoft.com/office/officeart/2005/8/layout/vList3#2"/>
    <dgm:cxn modelId="{563EDB9B-6AB2-4425-ADAD-6739D9B48B92}" type="presOf" srcId="{251DB3D8-83A0-4726-A0E0-17997E04D78E}" destId="{30F68F47-976A-402E-BF7D-5E047C76C6C5}" srcOrd="0" destOrd="0" presId="urn:microsoft.com/office/officeart/2005/8/layout/vList3#2"/>
    <dgm:cxn modelId="{CD8EBBAE-5146-4948-94FE-060CC34288D9}" srcId="{251DB3D8-83A0-4726-A0E0-17997E04D78E}" destId="{A34E223F-95EC-44B8-B60A-FE23F23194F5}" srcOrd="1" destOrd="0" parTransId="{D1A5A101-C0F8-43F0-9E66-5580A2E56DA3}" sibTransId="{C09C0D78-324F-44DD-AB02-B233B9A77DA1}"/>
    <dgm:cxn modelId="{841FC4E7-9CE6-498F-8678-6AB56FA141D9}" type="presOf" srcId="{A34E223F-95EC-44B8-B60A-FE23F23194F5}" destId="{A28F35A8-F794-4F67-B870-67DEE02C30E4}" srcOrd="0" destOrd="0" presId="urn:microsoft.com/office/officeart/2005/8/layout/vList3#2"/>
    <dgm:cxn modelId="{1628B68C-138F-42CE-8468-F23784B11151}" type="presParOf" srcId="{30F68F47-976A-402E-BF7D-5E047C76C6C5}" destId="{5D010834-EF68-4E7D-A80B-00784CC30641}" srcOrd="0" destOrd="0" presId="urn:microsoft.com/office/officeart/2005/8/layout/vList3#2"/>
    <dgm:cxn modelId="{4752F834-49EC-4C11-92A7-34A3D7AACF2A}" type="presParOf" srcId="{5D010834-EF68-4E7D-A80B-00784CC30641}" destId="{C04CBCD9-F008-498E-9788-D655B7EE6E8B}" srcOrd="0" destOrd="0" presId="urn:microsoft.com/office/officeart/2005/8/layout/vList3#2"/>
    <dgm:cxn modelId="{509E989F-7D73-4F25-BB12-6F6D4B65BC75}" type="presParOf" srcId="{5D010834-EF68-4E7D-A80B-00784CC30641}" destId="{3C0F55D3-9652-4A0E-ACE3-79639BD6BEC2}" srcOrd="1" destOrd="0" presId="urn:microsoft.com/office/officeart/2005/8/layout/vList3#2"/>
    <dgm:cxn modelId="{7E0E757B-4DD8-4539-A223-2F5E57AE00D5}" type="presParOf" srcId="{30F68F47-976A-402E-BF7D-5E047C76C6C5}" destId="{097252A0-931C-40A5-8657-F0E4E525C6BF}" srcOrd="1" destOrd="0" presId="urn:microsoft.com/office/officeart/2005/8/layout/vList3#2"/>
    <dgm:cxn modelId="{F272B1BE-8150-4C93-AFDE-FBE4D40F4935}" type="presParOf" srcId="{30F68F47-976A-402E-BF7D-5E047C76C6C5}" destId="{E20D5F2A-8B75-4506-83B3-1D736AC5AD24}" srcOrd="2" destOrd="0" presId="urn:microsoft.com/office/officeart/2005/8/layout/vList3#2"/>
    <dgm:cxn modelId="{0524B7E6-3D2C-4966-A8B4-AE0305B944A7}" type="presParOf" srcId="{E20D5F2A-8B75-4506-83B3-1D736AC5AD24}" destId="{0DA73CA5-52F4-4DF1-B63F-C4ED1DBC2DA6}" srcOrd="0" destOrd="0" presId="urn:microsoft.com/office/officeart/2005/8/layout/vList3#2"/>
    <dgm:cxn modelId="{95273629-0756-4C92-B65E-36165E72B2F9}" type="presParOf" srcId="{E20D5F2A-8B75-4506-83B3-1D736AC5AD24}" destId="{A28F35A8-F794-4F67-B870-67DEE02C30E4}" srcOrd="1" destOrd="0" presId="urn:microsoft.com/office/officeart/2005/8/layout/vList3#2"/>
    <dgm:cxn modelId="{6111DEC2-74EE-4E7D-9EF6-28EA3DF90554}" type="presParOf" srcId="{30F68F47-976A-402E-BF7D-5E047C76C6C5}" destId="{7DADF825-71E5-4D38-8804-351F0AFFAA20}" srcOrd="3" destOrd="0" presId="urn:microsoft.com/office/officeart/2005/8/layout/vList3#2"/>
    <dgm:cxn modelId="{C18FA73A-6027-49A7-A992-BF7490FF0E38}" type="presParOf" srcId="{30F68F47-976A-402E-BF7D-5E047C76C6C5}" destId="{7D7A4E98-2168-4BA3-8C7E-82F7726A4FD5}" srcOrd="4" destOrd="0" presId="urn:microsoft.com/office/officeart/2005/8/layout/vList3#2"/>
    <dgm:cxn modelId="{299D9458-97A3-4289-A9EF-9F69BC8D6388}" type="presParOf" srcId="{7D7A4E98-2168-4BA3-8C7E-82F7726A4FD5}" destId="{31DDC6DC-9AF8-41A5-BDA1-50636309E8B2}" srcOrd="0" destOrd="0" presId="urn:microsoft.com/office/officeart/2005/8/layout/vList3#2"/>
    <dgm:cxn modelId="{FB829849-99D8-49EB-8570-B8DB543BB58F}" type="presParOf" srcId="{7D7A4E98-2168-4BA3-8C7E-82F7726A4FD5}" destId="{40656EDB-7F25-4D07-8CFA-EF82F7F00A4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08159-2DD8-4528-BD89-2FDC0A361846}" type="doc">
      <dgm:prSet loTypeId="urn:microsoft.com/office/officeart/2005/8/layout/chevron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98E1672-9775-4366-BCDB-F3754093E00E}">
      <dgm:prSet phldrT="[Text]" custT="1"/>
      <dgm:spPr>
        <a:solidFill>
          <a:srgbClr val="F6E3C2"/>
        </a:solidFill>
      </dgm:spPr>
      <dgm:t>
        <a:bodyPr/>
        <a:lstStyle/>
        <a:p>
          <a:r>
            <a:rPr lang="id-ID" sz="3200" b="0" dirty="0"/>
            <a:t> </a:t>
          </a:r>
          <a:endParaRPr lang="en-US" sz="3200" b="0" dirty="0"/>
        </a:p>
      </dgm:t>
    </dgm:pt>
    <dgm:pt modelId="{52B460FC-85E4-48CD-9CAD-ACF00F070458}" type="parTrans" cxnId="{715CD2CF-5ED1-4524-9DBD-260DB6D7741E}">
      <dgm:prSet/>
      <dgm:spPr/>
      <dgm:t>
        <a:bodyPr/>
        <a:lstStyle/>
        <a:p>
          <a:endParaRPr lang="en-US" b="0"/>
        </a:p>
      </dgm:t>
    </dgm:pt>
    <dgm:pt modelId="{C2D96578-2963-457C-ACB0-5D83AF356B36}" type="sibTrans" cxnId="{715CD2CF-5ED1-4524-9DBD-260DB6D7741E}">
      <dgm:prSet/>
      <dgm:spPr/>
      <dgm:t>
        <a:bodyPr/>
        <a:lstStyle/>
        <a:p>
          <a:endParaRPr lang="en-US" b="0"/>
        </a:p>
      </dgm:t>
    </dgm:pt>
    <dgm:pt modelId="{1A11D0A5-9E8F-4A6C-B94D-249A6CA5A8B5}">
      <dgm:prSet phldrT="[Text]" custT="1"/>
      <dgm:spPr>
        <a:solidFill>
          <a:srgbClr val="F6E3C2"/>
        </a:solidFill>
      </dgm:spPr>
      <dgm:t>
        <a:bodyPr/>
        <a:lstStyle/>
        <a:p>
          <a:r>
            <a:rPr lang="en-US" sz="2400" b="0" dirty="0" err="1"/>
            <a:t>Biaya</a:t>
          </a:r>
          <a:r>
            <a:rPr lang="en-US" sz="2400" b="0" dirty="0"/>
            <a:t> </a:t>
          </a:r>
          <a:r>
            <a:rPr lang="en-US" sz="2400" b="0" dirty="0" err="1"/>
            <a:t>jasa</a:t>
          </a:r>
          <a:r>
            <a:rPr lang="en-US" sz="2400" b="0" dirty="0"/>
            <a:t> </a:t>
          </a:r>
          <a:r>
            <a:rPr lang="en-US" sz="2400" b="0" dirty="0" err="1"/>
            <a:t>kini</a:t>
          </a:r>
          <a:endParaRPr lang="en-US" sz="2400" b="0" dirty="0"/>
        </a:p>
      </dgm:t>
    </dgm:pt>
    <dgm:pt modelId="{F81A00EA-01BB-423E-BBFD-BA864F678606}" type="parTrans" cxnId="{7B5AF2BB-526D-4346-8708-A56254E660F2}">
      <dgm:prSet/>
      <dgm:spPr/>
      <dgm:t>
        <a:bodyPr/>
        <a:lstStyle/>
        <a:p>
          <a:endParaRPr lang="en-US" b="0"/>
        </a:p>
      </dgm:t>
    </dgm:pt>
    <dgm:pt modelId="{0AA4336F-999F-4DB6-B5F4-73ADDB3650EB}" type="sibTrans" cxnId="{7B5AF2BB-526D-4346-8708-A56254E660F2}">
      <dgm:prSet/>
      <dgm:spPr/>
      <dgm:t>
        <a:bodyPr/>
        <a:lstStyle/>
        <a:p>
          <a:endParaRPr lang="en-US" b="0"/>
        </a:p>
      </dgm:t>
    </dgm:pt>
    <dgm:pt modelId="{2D1D67DC-62A1-4D09-95E6-7138B84171E0}">
      <dgm:prSet phldrT="[Text]" custT="1"/>
      <dgm:spPr>
        <a:solidFill>
          <a:srgbClr val="F6E3C2"/>
        </a:solidFill>
      </dgm:spPr>
      <dgm:t>
        <a:bodyPr/>
        <a:lstStyle/>
        <a:p>
          <a:r>
            <a:rPr lang="en-US" sz="2400" b="0" dirty="0" err="1"/>
            <a:t>Biaya</a:t>
          </a:r>
          <a:r>
            <a:rPr lang="en-US" sz="2400" b="0" dirty="0"/>
            <a:t> </a:t>
          </a:r>
          <a:r>
            <a:rPr lang="en-US" sz="2400" b="0" dirty="0" err="1"/>
            <a:t>bunga</a:t>
          </a:r>
          <a:endParaRPr lang="en-US" sz="2400" b="0" dirty="0"/>
        </a:p>
      </dgm:t>
    </dgm:pt>
    <dgm:pt modelId="{6D463AC9-2972-44ED-8595-C03AD53FE9F7}" type="parTrans" cxnId="{507EB755-B531-4FFD-AF97-D7F36963B4F4}">
      <dgm:prSet/>
      <dgm:spPr/>
      <dgm:t>
        <a:bodyPr/>
        <a:lstStyle/>
        <a:p>
          <a:endParaRPr lang="en-US" b="0"/>
        </a:p>
      </dgm:t>
    </dgm:pt>
    <dgm:pt modelId="{670579BC-CF8D-48BD-845F-A97D064C5934}" type="sibTrans" cxnId="{507EB755-B531-4FFD-AF97-D7F36963B4F4}">
      <dgm:prSet/>
      <dgm:spPr/>
      <dgm:t>
        <a:bodyPr/>
        <a:lstStyle/>
        <a:p>
          <a:endParaRPr lang="en-US" b="0"/>
        </a:p>
      </dgm:t>
    </dgm:pt>
    <dgm:pt modelId="{5AEDCD9E-9478-4786-806B-63E66D276CD3}">
      <dgm:prSet phldrT="[Text]" custT="1"/>
      <dgm:spPr/>
      <dgm:t>
        <a:bodyPr/>
        <a:lstStyle/>
        <a:p>
          <a:r>
            <a:rPr lang="id-ID" sz="3200" b="0" dirty="0"/>
            <a:t> </a:t>
          </a:r>
          <a:endParaRPr lang="en-US" sz="3200" b="0" dirty="0"/>
        </a:p>
      </dgm:t>
    </dgm:pt>
    <dgm:pt modelId="{F227BE89-8F73-42CF-ABA6-007982E0E074}" type="parTrans" cxnId="{903B3702-84ED-4C5B-A168-65FA88F018C3}">
      <dgm:prSet/>
      <dgm:spPr/>
      <dgm:t>
        <a:bodyPr/>
        <a:lstStyle/>
        <a:p>
          <a:endParaRPr lang="en-US" b="0"/>
        </a:p>
      </dgm:t>
    </dgm:pt>
    <dgm:pt modelId="{5434A3F5-B47F-4E77-BDCC-E7B0E58F7A68}" type="sibTrans" cxnId="{903B3702-84ED-4C5B-A168-65FA88F018C3}">
      <dgm:prSet/>
      <dgm:spPr/>
      <dgm:t>
        <a:bodyPr/>
        <a:lstStyle/>
        <a:p>
          <a:endParaRPr lang="en-US" b="0"/>
        </a:p>
      </dgm:t>
    </dgm:pt>
    <dgm:pt modelId="{E342A432-B8D1-49B6-9F1F-79600F85AA6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b="0" dirty="0" err="1"/>
            <a:t>hasil</a:t>
          </a:r>
          <a:r>
            <a:rPr lang="en-US" sz="2400" b="0" dirty="0"/>
            <a:t> yang </a:t>
          </a:r>
          <a:r>
            <a:rPr lang="en-US" sz="2400" b="0" dirty="0" err="1"/>
            <a:t>diharapkan</a:t>
          </a:r>
          <a:r>
            <a:rPr lang="en-US" sz="2400" b="0" dirty="0"/>
            <a:t> </a:t>
          </a:r>
          <a:r>
            <a:rPr lang="en-US" sz="2400" b="0" dirty="0" err="1"/>
            <a:t>dari</a:t>
          </a:r>
          <a:r>
            <a:rPr lang="en-US" sz="2400" b="0" dirty="0"/>
            <a:t> </a:t>
          </a:r>
          <a:r>
            <a:rPr lang="en-US" sz="2400" b="0" dirty="0" err="1"/>
            <a:t>aktiva</a:t>
          </a:r>
          <a:r>
            <a:rPr lang="en-US" sz="2400" b="0" dirty="0"/>
            <a:t> program </a:t>
          </a:r>
          <a:r>
            <a:rPr lang="en-US" sz="2400" b="0" dirty="0" err="1"/>
            <a:t>dan</a:t>
          </a:r>
          <a:r>
            <a:rPr lang="en-US" sz="2400" b="0" dirty="0"/>
            <a:t> </a:t>
          </a:r>
          <a:r>
            <a:rPr lang="en-US" sz="2400" b="0" dirty="0" err="1"/>
            <a:t>hak</a:t>
          </a:r>
          <a:r>
            <a:rPr lang="en-US" sz="2400" b="0" dirty="0"/>
            <a:t> </a:t>
          </a:r>
          <a:r>
            <a:rPr lang="en-US" sz="2400" b="0" dirty="0" err="1"/>
            <a:t>penggantian</a:t>
          </a:r>
          <a:endParaRPr lang="en-US" sz="2400" b="0" dirty="0"/>
        </a:p>
      </dgm:t>
    </dgm:pt>
    <dgm:pt modelId="{B54AAA1E-D6CD-4BF2-9B73-C3AE8B65E129}" type="parTrans" cxnId="{0ED746A0-9AD5-4E28-ADEE-7EFB8116C453}">
      <dgm:prSet/>
      <dgm:spPr/>
      <dgm:t>
        <a:bodyPr/>
        <a:lstStyle/>
        <a:p>
          <a:endParaRPr lang="en-US" b="0"/>
        </a:p>
      </dgm:t>
    </dgm:pt>
    <dgm:pt modelId="{1F5D9136-F6DF-4694-8CDD-F7EBD930B31B}" type="sibTrans" cxnId="{0ED746A0-9AD5-4E28-ADEE-7EFB8116C453}">
      <dgm:prSet/>
      <dgm:spPr/>
      <dgm:t>
        <a:bodyPr/>
        <a:lstStyle/>
        <a:p>
          <a:endParaRPr lang="en-US" b="0"/>
        </a:p>
      </dgm:t>
    </dgm:pt>
    <dgm:pt modelId="{152932C5-9FA0-4658-81DB-FF7B488ACF0F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2400" b="0" dirty="0"/>
            <a:t>keuntungan dan kerugian aktuarial  yg diakui</a:t>
          </a:r>
          <a:endParaRPr lang="en-US" sz="2400" b="0" dirty="0"/>
        </a:p>
      </dgm:t>
    </dgm:pt>
    <dgm:pt modelId="{433A0752-21E7-4EF9-9A98-C38B426FC849}" type="parTrans" cxnId="{5C875C80-865F-4C6F-929B-AD55971A9D6E}">
      <dgm:prSet/>
      <dgm:spPr/>
      <dgm:t>
        <a:bodyPr/>
        <a:lstStyle/>
        <a:p>
          <a:endParaRPr lang="en-US" b="0"/>
        </a:p>
      </dgm:t>
    </dgm:pt>
    <dgm:pt modelId="{01F36703-2071-42C2-8BED-65DBDD7BC439}" type="sibTrans" cxnId="{5C875C80-865F-4C6F-929B-AD55971A9D6E}">
      <dgm:prSet/>
      <dgm:spPr/>
      <dgm:t>
        <a:bodyPr/>
        <a:lstStyle/>
        <a:p>
          <a:endParaRPr lang="en-US" b="0"/>
        </a:p>
      </dgm:t>
    </dgm:pt>
    <dgm:pt modelId="{E92CB7C6-18DC-47D3-B759-ECBFA60522EF}">
      <dgm:prSet phldrT="[Text]" custT="1"/>
      <dgm:spPr/>
      <dgm:t>
        <a:bodyPr/>
        <a:lstStyle/>
        <a:p>
          <a:r>
            <a:rPr lang="id-ID" sz="3200" b="0" dirty="0"/>
            <a:t> </a:t>
          </a:r>
          <a:endParaRPr lang="en-US" sz="3200" b="0" dirty="0"/>
        </a:p>
      </dgm:t>
    </dgm:pt>
    <dgm:pt modelId="{E2F2BBC6-082F-400B-8A11-2F93D6DEED42}" type="parTrans" cxnId="{5DF11CF1-B08E-4C7B-BE50-4C52F58E6C9E}">
      <dgm:prSet/>
      <dgm:spPr/>
      <dgm:t>
        <a:bodyPr/>
        <a:lstStyle/>
        <a:p>
          <a:endParaRPr lang="en-US" b="0"/>
        </a:p>
      </dgm:t>
    </dgm:pt>
    <dgm:pt modelId="{1A843120-6FE6-49B4-AD74-3EE428595DCB}" type="sibTrans" cxnId="{5DF11CF1-B08E-4C7B-BE50-4C52F58E6C9E}">
      <dgm:prSet/>
      <dgm:spPr/>
      <dgm:t>
        <a:bodyPr/>
        <a:lstStyle/>
        <a:p>
          <a:endParaRPr lang="en-US" b="0"/>
        </a:p>
      </dgm:t>
    </dgm:pt>
    <dgm:pt modelId="{584C5A1F-F782-4887-BF54-77ACC7BFDEBA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sz="2400" b="0" dirty="0"/>
            <a:t>biaya jasa lalu</a:t>
          </a:r>
          <a:endParaRPr lang="en-US" sz="2400" b="0" dirty="0"/>
        </a:p>
      </dgm:t>
    </dgm:pt>
    <dgm:pt modelId="{71F30C10-AD25-449C-B5DF-B745EB5BCF78}" type="parTrans" cxnId="{E25D7E58-5774-4A98-86D1-4636AF728A25}">
      <dgm:prSet/>
      <dgm:spPr/>
      <dgm:t>
        <a:bodyPr/>
        <a:lstStyle/>
        <a:p>
          <a:endParaRPr lang="en-US" b="0"/>
        </a:p>
      </dgm:t>
    </dgm:pt>
    <dgm:pt modelId="{74179DCE-45AF-406F-BB6A-9AB85E6EE85C}" type="sibTrans" cxnId="{E25D7E58-5774-4A98-86D1-4636AF728A25}">
      <dgm:prSet/>
      <dgm:spPr/>
      <dgm:t>
        <a:bodyPr/>
        <a:lstStyle/>
        <a:p>
          <a:endParaRPr lang="en-US" b="0"/>
        </a:p>
      </dgm:t>
    </dgm:pt>
    <dgm:pt modelId="{84FDA02E-0F9E-43B0-B6FC-6F3B9C792406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sz="2400" b="0" dirty="0" err="1"/>
            <a:t>dampak</a:t>
          </a:r>
          <a:r>
            <a:rPr lang="en-US" sz="2400" b="0" dirty="0"/>
            <a:t> </a:t>
          </a:r>
          <a:r>
            <a:rPr lang="en-US" sz="2400" b="0" dirty="0" err="1"/>
            <a:t>kurtailmen</a:t>
          </a:r>
          <a:r>
            <a:rPr lang="en-US" sz="2400" b="0" dirty="0"/>
            <a:t> </a:t>
          </a:r>
          <a:r>
            <a:rPr lang="en-US" sz="2400" b="0" dirty="0" err="1"/>
            <a:t>atau</a:t>
          </a:r>
          <a:r>
            <a:rPr lang="en-US" sz="2400" b="0" dirty="0"/>
            <a:t> </a:t>
          </a:r>
          <a:r>
            <a:rPr lang="en-US" sz="2400" b="0" dirty="0" err="1"/>
            <a:t>penyelesaian</a:t>
          </a:r>
          <a:r>
            <a:rPr lang="en-US" sz="2400" b="0" dirty="0"/>
            <a:t> program </a:t>
          </a:r>
          <a:r>
            <a:rPr lang="en-US" sz="2400" b="0" dirty="0" err="1"/>
            <a:t>dan</a:t>
          </a:r>
          <a:r>
            <a:rPr lang="en-US" sz="2400" b="0" dirty="0"/>
            <a:t> </a:t>
          </a:r>
          <a:r>
            <a:rPr lang="en-US" sz="2400" b="0" dirty="0" err="1"/>
            <a:t>dampak</a:t>
          </a:r>
          <a:r>
            <a:rPr lang="en-US" sz="2400" b="0" dirty="0"/>
            <a:t> </a:t>
          </a:r>
          <a:r>
            <a:rPr lang="en-US" sz="2400" b="0" dirty="0" err="1"/>
            <a:t>batasan</a:t>
          </a:r>
          <a:endParaRPr lang="en-US" sz="2400" b="0" dirty="0"/>
        </a:p>
      </dgm:t>
    </dgm:pt>
    <dgm:pt modelId="{F8660034-59ED-43EE-A21B-A23A4E5A0BF4}" type="parTrans" cxnId="{CBA36A8E-DDE3-4B73-8E95-0F4A7725FD0E}">
      <dgm:prSet/>
      <dgm:spPr/>
      <dgm:t>
        <a:bodyPr/>
        <a:lstStyle/>
        <a:p>
          <a:endParaRPr lang="en-US" b="0"/>
        </a:p>
      </dgm:t>
    </dgm:pt>
    <dgm:pt modelId="{8FDD2A11-A7A5-498D-BEF0-D811CC74E380}" type="sibTrans" cxnId="{CBA36A8E-DDE3-4B73-8E95-0F4A7725FD0E}">
      <dgm:prSet/>
      <dgm:spPr/>
      <dgm:t>
        <a:bodyPr/>
        <a:lstStyle/>
        <a:p>
          <a:endParaRPr lang="en-US" b="0"/>
        </a:p>
      </dgm:t>
    </dgm:pt>
    <dgm:pt modelId="{4034D66B-7AAB-42AC-ABA6-B08F5F12CF0A}" type="pres">
      <dgm:prSet presAssocID="{9EF08159-2DD8-4528-BD89-2FDC0A361846}" presName="linearFlow" presStyleCnt="0">
        <dgm:presLayoutVars>
          <dgm:dir/>
          <dgm:animLvl val="lvl"/>
          <dgm:resizeHandles val="exact"/>
        </dgm:presLayoutVars>
      </dgm:prSet>
      <dgm:spPr/>
    </dgm:pt>
    <dgm:pt modelId="{B566D387-9101-43E4-BD96-ACC6328B88C9}" type="pres">
      <dgm:prSet presAssocID="{398E1672-9775-4366-BCDB-F3754093E00E}" presName="composite" presStyleCnt="0"/>
      <dgm:spPr/>
    </dgm:pt>
    <dgm:pt modelId="{BE85D1D5-B849-4E04-AC27-82C2B55A7B7A}" type="pres">
      <dgm:prSet presAssocID="{398E1672-9775-4366-BCDB-F3754093E00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DCA3BB3-A01A-4721-AC14-B0A67DD85EB3}" type="pres">
      <dgm:prSet presAssocID="{398E1672-9775-4366-BCDB-F3754093E00E}" presName="descendantText" presStyleLbl="alignAcc1" presStyleIdx="0" presStyleCnt="3" custScaleY="122753" custLinFactNeighborY="14262">
        <dgm:presLayoutVars>
          <dgm:bulletEnabled val="1"/>
        </dgm:presLayoutVars>
      </dgm:prSet>
      <dgm:spPr/>
    </dgm:pt>
    <dgm:pt modelId="{0FC1FAD2-7AC7-4CF4-8CE1-BB71C3350493}" type="pres">
      <dgm:prSet presAssocID="{C2D96578-2963-457C-ACB0-5D83AF356B36}" presName="sp" presStyleCnt="0"/>
      <dgm:spPr/>
    </dgm:pt>
    <dgm:pt modelId="{57C6DAAA-FED0-4532-A0A1-407DA57CAE5E}" type="pres">
      <dgm:prSet presAssocID="{5AEDCD9E-9478-4786-806B-63E66D276CD3}" presName="composite" presStyleCnt="0"/>
      <dgm:spPr/>
    </dgm:pt>
    <dgm:pt modelId="{C37525A8-4433-403F-B90B-48A0FBD7AC1F}" type="pres">
      <dgm:prSet presAssocID="{5AEDCD9E-9478-4786-806B-63E66D276CD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F347416-9E55-405A-981D-C877626E5503}" type="pres">
      <dgm:prSet presAssocID="{5AEDCD9E-9478-4786-806B-63E66D276CD3}" presName="descendantText" presStyleLbl="alignAcc1" presStyleIdx="1" presStyleCnt="3" custScaleY="141653" custLinFactNeighborY="16673">
        <dgm:presLayoutVars>
          <dgm:bulletEnabled val="1"/>
        </dgm:presLayoutVars>
      </dgm:prSet>
      <dgm:spPr/>
    </dgm:pt>
    <dgm:pt modelId="{CA110EE6-4FC8-4528-8F29-B273C1BC1A63}" type="pres">
      <dgm:prSet presAssocID="{5434A3F5-B47F-4E77-BDCC-E7B0E58F7A68}" presName="sp" presStyleCnt="0"/>
      <dgm:spPr/>
    </dgm:pt>
    <dgm:pt modelId="{81DE7788-58F3-4CEF-81CA-2B0AB914C06A}" type="pres">
      <dgm:prSet presAssocID="{E92CB7C6-18DC-47D3-B759-ECBFA60522EF}" presName="composite" presStyleCnt="0"/>
      <dgm:spPr/>
    </dgm:pt>
    <dgm:pt modelId="{AD7A61F1-9069-4417-BF51-7D54C1B1A4DD}" type="pres">
      <dgm:prSet presAssocID="{E92CB7C6-18DC-47D3-B759-ECBFA60522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F01B12-7098-45CD-A231-D3A72716D869}" type="pres">
      <dgm:prSet presAssocID="{E92CB7C6-18DC-47D3-B759-ECBFA60522EF}" presName="descendantText" presStyleLbl="alignAcc1" presStyleIdx="2" presStyleCnt="3" custScaleY="147936" custLinFactNeighborY="22165">
        <dgm:presLayoutVars>
          <dgm:bulletEnabled val="1"/>
        </dgm:presLayoutVars>
      </dgm:prSet>
      <dgm:spPr/>
    </dgm:pt>
  </dgm:ptLst>
  <dgm:cxnLst>
    <dgm:cxn modelId="{903B3702-84ED-4C5B-A168-65FA88F018C3}" srcId="{9EF08159-2DD8-4528-BD89-2FDC0A361846}" destId="{5AEDCD9E-9478-4786-806B-63E66D276CD3}" srcOrd="1" destOrd="0" parTransId="{F227BE89-8F73-42CF-ABA6-007982E0E074}" sibTransId="{5434A3F5-B47F-4E77-BDCC-E7B0E58F7A68}"/>
    <dgm:cxn modelId="{357B5613-56D4-4633-B617-370B7606C6D5}" type="presOf" srcId="{E342A432-B8D1-49B6-9F1F-79600F85AA69}" destId="{5F347416-9E55-405A-981D-C877626E5503}" srcOrd="0" destOrd="0" presId="urn:microsoft.com/office/officeart/2005/8/layout/chevron2"/>
    <dgm:cxn modelId="{5A3E6515-BACA-4B32-B23B-1E7B6AAAA50B}" type="presOf" srcId="{9EF08159-2DD8-4528-BD89-2FDC0A361846}" destId="{4034D66B-7AAB-42AC-ABA6-B08F5F12CF0A}" srcOrd="0" destOrd="0" presId="urn:microsoft.com/office/officeart/2005/8/layout/chevron2"/>
    <dgm:cxn modelId="{DE419131-0D32-4771-B2B5-4184C1D73A36}" type="presOf" srcId="{398E1672-9775-4366-BCDB-F3754093E00E}" destId="{BE85D1D5-B849-4E04-AC27-82C2B55A7B7A}" srcOrd="0" destOrd="0" presId="urn:microsoft.com/office/officeart/2005/8/layout/chevron2"/>
    <dgm:cxn modelId="{83C57260-CBC4-4373-8F8A-276E99C6B5ED}" type="presOf" srcId="{152932C5-9FA0-4658-81DB-FF7B488ACF0F}" destId="{5F347416-9E55-405A-981D-C877626E5503}" srcOrd="0" destOrd="1" presId="urn:microsoft.com/office/officeart/2005/8/layout/chevron2"/>
    <dgm:cxn modelId="{D35A2D65-2D67-441A-B36E-FD08352DD43F}" type="presOf" srcId="{2D1D67DC-62A1-4D09-95E6-7138B84171E0}" destId="{6DCA3BB3-A01A-4721-AC14-B0A67DD85EB3}" srcOrd="0" destOrd="1" presId="urn:microsoft.com/office/officeart/2005/8/layout/chevron2"/>
    <dgm:cxn modelId="{9BD04447-3073-41D3-B3F7-374645BAE1FA}" type="presOf" srcId="{5AEDCD9E-9478-4786-806B-63E66D276CD3}" destId="{C37525A8-4433-403F-B90B-48A0FBD7AC1F}" srcOrd="0" destOrd="0" presId="urn:microsoft.com/office/officeart/2005/8/layout/chevron2"/>
    <dgm:cxn modelId="{507EB755-B531-4FFD-AF97-D7F36963B4F4}" srcId="{398E1672-9775-4366-BCDB-F3754093E00E}" destId="{2D1D67DC-62A1-4D09-95E6-7138B84171E0}" srcOrd="1" destOrd="0" parTransId="{6D463AC9-2972-44ED-8595-C03AD53FE9F7}" sibTransId="{670579BC-CF8D-48BD-845F-A97D064C5934}"/>
    <dgm:cxn modelId="{E25D7E58-5774-4A98-86D1-4636AF728A25}" srcId="{E92CB7C6-18DC-47D3-B759-ECBFA60522EF}" destId="{584C5A1F-F782-4887-BF54-77ACC7BFDEBA}" srcOrd="0" destOrd="0" parTransId="{71F30C10-AD25-449C-B5DF-B745EB5BCF78}" sibTransId="{74179DCE-45AF-406F-BB6A-9AB85E6EE85C}"/>
    <dgm:cxn modelId="{C90B907F-0CE1-4900-A409-F08D0186CA95}" type="presOf" srcId="{E92CB7C6-18DC-47D3-B759-ECBFA60522EF}" destId="{AD7A61F1-9069-4417-BF51-7D54C1B1A4DD}" srcOrd="0" destOrd="0" presId="urn:microsoft.com/office/officeart/2005/8/layout/chevron2"/>
    <dgm:cxn modelId="{5C875C80-865F-4C6F-929B-AD55971A9D6E}" srcId="{5AEDCD9E-9478-4786-806B-63E66D276CD3}" destId="{152932C5-9FA0-4658-81DB-FF7B488ACF0F}" srcOrd="1" destOrd="0" parTransId="{433A0752-21E7-4EF9-9A98-C38B426FC849}" sibTransId="{01F36703-2071-42C2-8BED-65DBDD7BC439}"/>
    <dgm:cxn modelId="{CBA36A8E-DDE3-4B73-8E95-0F4A7725FD0E}" srcId="{E92CB7C6-18DC-47D3-B759-ECBFA60522EF}" destId="{84FDA02E-0F9E-43B0-B6FC-6F3B9C792406}" srcOrd="1" destOrd="0" parTransId="{F8660034-59ED-43EE-A21B-A23A4E5A0BF4}" sibTransId="{8FDD2A11-A7A5-498D-BEF0-D811CC74E380}"/>
    <dgm:cxn modelId="{0ED746A0-9AD5-4E28-ADEE-7EFB8116C453}" srcId="{5AEDCD9E-9478-4786-806B-63E66D276CD3}" destId="{E342A432-B8D1-49B6-9F1F-79600F85AA69}" srcOrd="0" destOrd="0" parTransId="{B54AAA1E-D6CD-4BF2-9B73-C3AE8B65E129}" sibTransId="{1F5D9136-F6DF-4694-8CDD-F7EBD930B31B}"/>
    <dgm:cxn modelId="{7B5AF2BB-526D-4346-8708-A56254E660F2}" srcId="{398E1672-9775-4366-BCDB-F3754093E00E}" destId="{1A11D0A5-9E8F-4A6C-B94D-249A6CA5A8B5}" srcOrd="0" destOrd="0" parTransId="{F81A00EA-01BB-423E-BBFD-BA864F678606}" sibTransId="{0AA4336F-999F-4DB6-B5F4-73ADDB3650EB}"/>
    <dgm:cxn modelId="{FEEF84C6-DA9A-4483-B18E-8FE1BF9F80A9}" type="presOf" srcId="{584C5A1F-F782-4887-BF54-77ACC7BFDEBA}" destId="{58F01B12-7098-45CD-A231-D3A72716D869}" srcOrd="0" destOrd="0" presId="urn:microsoft.com/office/officeart/2005/8/layout/chevron2"/>
    <dgm:cxn modelId="{DB9C7ACD-BC6F-458D-B880-C72F0ACFF105}" type="presOf" srcId="{84FDA02E-0F9E-43B0-B6FC-6F3B9C792406}" destId="{58F01B12-7098-45CD-A231-D3A72716D869}" srcOrd="0" destOrd="1" presId="urn:microsoft.com/office/officeart/2005/8/layout/chevron2"/>
    <dgm:cxn modelId="{715CD2CF-5ED1-4524-9DBD-260DB6D7741E}" srcId="{9EF08159-2DD8-4528-BD89-2FDC0A361846}" destId="{398E1672-9775-4366-BCDB-F3754093E00E}" srcOrd="0" destOrd="0" parTransId="{52B460FC-85E4-48CD-9CAD-ACF00F070458}" sibTransId="{C2D96578-2963-457C-ACB0-5D83AF356B36}"/>
    <dgm:cxn modelId="{E0BEB4DD-B092-4383-9204-47A3F7082A30}" type="presOf" srcId="{1A11D0A5-9E8F-4A6C-B94D-249A6CA5A8B5}" destId="{6DCA3BB3-A01A-4721-AC14-B0A67DD85EB3}" srcOrd="0" destOrd="0" presId="urn:microsoft.com/office/officeart/2005/8/layout/chevron2"/>
    <dgm:cxn modelId="{5DF11CF1-B08E-4C7B-BE50-4C52F58E6C9E}" srcId="{9EF08159-2DD8-4528-BD89-2FDC0A361846}" destId="{E92CB7C6-18DC-47D3-B759-ECBFA60522EF}" srcOrd="2" destOrd="0" parTransId="{E2F2BBC6-082F-400B-8A11-2F93D6DEED42}" sibTransId="{1A843120-6FE6-49B4-AD74-3EE428595DCB}"/>
    <dgm:cxn modelId="{6806D98A-66A1-4218-8497-116D4D7DF04A}" type="presParOf" srcId="{4034D66B-7AAB-42AC-ABA6-B08F5F12CF0A}" destId="{B566D387-9101-43E4-BD96-ACC6328B88C9}" srcOrd="0" destOrd="0" presId="urn:microsoft.com/office/officeart/2005/8/layout/chevron2"/>
    <dgm:cxn modelId="{FC87CC13-0214-42EB-9E3C-7146AACEE3AC}" type="presParOf" srcId="{B566D387-9101-43E4-BD96-ACC6328B88C9}" destId="{BE85D1D5-B849-4E04-AC27-82C2B55A7B7A}" srcOrd="0" destOrd="0" presId="urn:microsoft.com/office/officeart/2005/8/layout/chevron2"/>
    <dgm:cxn modelId="{B6DE4F2A-5A07-47CB-BD71-18ECF3BC1D6A}" type="presParOf" srcId="{B566D387-9101-43E4-BD96-ACC6328B88C9}" destId="{6DCA3BB3-A01A-4721-AC14-B0A67DD85EB3}" srcOrd="1" destOrd="0" presId="urn:microsoft.com/office/officeart/2005/8/layout/chevron2"/>
    <dgm:cxn modelId="{0ED62E5D-4BD9-41E0-BB82-F2E82D729177}" type="presParOf" srcId="{4034D66B-7AAB-42AC-ABA6-B08F5F12CF0A}" destId="{0FC1FAD2-7AC7-4CF4-8CE1-BB71C3350493}" srcOrd="1" destOrd="0" presId="urn:microsoft.com/office/officeart/2005/8/layout/chevron2"/>
    <dgm:cxn modelId="{95FAD3D5-AE7C-4EB7-B429-FCECF8261F24}" type="presParOf" srcId="{4034D66B-7AAB-42AC-ABA6-B08F5F12CF0A}" destId="{57C6DAAA-FED0-4532-A0A1-407DA57CAE5E}" srcOrd="2" destOrd="0" presId="urn:microsoft.com/office/officeart/2005/8/layout/chevron2"/>
    <dgm:cxn modelId="{B9C13829-BFA0-4253-9BE4-FFCCF6968BC7}" type="presParOf" srcId="{57C6DAAA-FED0-4532-A0A1-407DA57CAE5E}" destId="{C37525A8-4433-403F-B90B-48A0FBD7AC1F}" srcOrd="0" destOrd="0" presId="urn:microsoft.com/office/officeart/2005/8/layout/chevron2"/>
    <dgm:cxn modelId="{43D519B3-2DCB-4654-9911-11E46D372EE4}" type="presParOf" srcId="{57C6DAAA-FED0-4532-A0A1-407DA57CAE5E}" destId="{5F347416-9E55-405A-981D-C877626E5503}" srcOrd="1" destOrd="0" presId="urn:microsoft.com/office/officeart/2005/8/layout/chevron2"/>
    <dgm:cxn modelId="{5D024CD0-5B71-4B09-B9CD-779E332B7602}" type="presParOf" srcId="{4034D66B-7AAB-42AC-ABA6-B08F5F12CF0A}" destId="{CA110EE6-4FC8-4528-8F29-B273C1BC1A63}" srcOrd="3" destOrd="0" presId="urn:microsoft.com/office/officeart/2005/8/layout/chevron2"/>
    <dgm:cxn modelId="{71793E08-EFBD-4F2D-BCCE-3E16768A8F9D}" type="presParOf" srcId="{4034D66B-7AAB-42AC-ABA6-B08F5F12CF0A}" destId="{81DE7788-58F3-4CEF-81CA-2B0AB914C06A}" srcOrd="4" destOrd="0" presId="urn:microsoft.com/office/officeart/2005/8/layout/chevron2"/>
    <dgm:cxn modelId="{D02ACDEE-3219-4C85-AF0C-3A8E590A6D31}" type="presParOf" srcId="{81DE7788-58F3-4CEF-81CA-2B0AB914C06A}" destId="{AD7A61F1-9069-4417-BF51-7D54C1B1A4DD}" srcOrd="0" destOrd="0" presId="urn:microsoft.com/office/officeart/2005/8/layout/chevron2"/>
    <dgm:cxn modelId="{5A004575-E456-4B82-B2C2-D1BF3EFD875B}" type="presParOf" srcId="{81DE7788-58F3-4CEF-81CA-2B0AB914C06A}" destId="{58F01B12-7098-45CD-A231-D3A72716D8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720B0-CE53-442C-902C-A4A45D7C6738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DC7C6E-F58D-4929-BE3A-582D979BD412}">
      <dgm:prSet phldrT="[Text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</a:rPr>
            <a:t>Tidak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boleh</a:t>
          </a:r>
          <a:r>
            <a:rPr lang="en-US" sz="2200" dirty="0">
              <a:solidFill>
                <a:schemeClr val="tx1"/>
              </a:solidFill>
            </a:rPr>
            <a:t> bias, </a:t>
          </a:r>
          <a:r>
            <a:rPr lang="en-US" sz="2200" dirty="0" err="1">
              <a:solidFill>
                <a:schemeClr val="tx1"/>
              </a:solidFill>
            </a:rPr>
            <a:t>harus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cocok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satu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dengan</a:t>
          </a:r>
          <a:r>
            <a:rPr lang="en-US" sz="2200" dirty="0">
              <a:solidFill>
                <a:schemeClr val="tx1"/>
              </a:solidFill>
            </a:rPr>
            <a:t> yang lain </a:t>
          </a:r>
          <a:r>
            <a:rPr lang="en-US" sz="2200" i="1" dirty="0">
              <a:solidFill>
                <a:schemeClr val="tx1"/>
              </a:solidFill>
            </a:rPr>
            <a:t>(mutually compatible)</a:t>
          </a:r>
          <a:endParaRPr lang="en-US" sz="2200" dirty="0">
            <a:solidFill>
              <a:schemeClr val="tx1"/>
            </a:solidFill>
          </a:endParaRPr>
        </a:p>
      </dgm:t>
    </dgm:pt>
    <dgm:pt modelId="{2AFAA175-9BED-4CE8-B223-E7FD82356B53}" type="parTrans" cxnId="{F3893310-FFBE-4C82-B820-C0A78BFEBF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4E4D9B-6941-4AB5-98BF-5F8F17B8C4A8}" type="sibTrans" cxnId="{F3893310-FFBE-4C82-B820-C0A78BFEBF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90E49D-5493-4BCE-93B7-EFBAA17804A6}">
      <dgm:prSet phldrT="[Text]" custT="1"/>
      <dgm:spPr/>
      <dgm:t>
        <a:bodyPr/>
        <a:lstStyle/>
        <a:p>
          <a:r>
            <a:rPr lang="en-US" sz="2200" dirty="0" err="1">
              <a:solidFill>
                <a:schemeClr val="tx1"/>
              </a:solidFill>
            </a:rPr>
            <a:t>Terdiri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dari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asumsi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demografis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dan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asumsi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keuangan</a:t>
          </a:r>
          <a:endParaRPr lang="en-US" sz="2200" dirty="0">
            <a:solidFill>
              <a:schemeClr val="tx1"/>
            </a:solidFill>
          </a:endParaRPr>
        </a:p>
      </dgm:t>
    </dgm:pt>
    <dgm:pt modelId="{15D40393-9D01-49A0-AEEF-C346BEA09B08}" type="parTrans" cxnId="{E9873E5C-D75F-4BCD-9D06-12E12789F3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4D63D8-9571-4BC4-A665-86158D858747}" type="sibTrans" cxnId="{E9873E5C-D75F-4BCD-9D06-12E12789F3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05550A-713D-4290-A076-226DABF1396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Tingkat </a:t>
          </a:r>
          <a:r>
            <a:rPr lang="en-US" sz="2200" dirty="0" err="1">
              <a:solidFill>
                <a:schemeClr val="tx1"/>
              </a:solidFill>
            </a:rPr>
            <a:t>diskonto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2200" dirty="0" err="1">
              <a:solidFill>
                <a:schemeClr val="tx1"/>
              </a:solidFill>
            </a:rPr>
            <a:t>bunga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pasar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obligasi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berkualitas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tinggiatau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tingkat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bunga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obligasi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pemerintah</a:t>
          </a:r>
          <a:r>
            <a:rPr lang="en-US" sz="2200" dirty="0">
              <a:solidFill>
                <a:schemeClr val="tx1"/>
              </a:solidFill>
            </a:rPr>
            <a:t>    </a:t>
          </a:r>
          <a:r>
            <a:rPr lang="en-US" sz="2200" dirty="0">
              <a:solidFill>
                <a:schemeClr val="tx1"/>
              </a:solidFill>
              <a:sym typeface="Wingdings" pitchFamily="2" charset="2"/>
            </a:rPr>
            <a:t> </a:t>
          </a:r>
          <a:endParaRPr lang="en-US" sz="2200" dirty="0">
            <a:solidFill>
              <a:schemeClr val="tx1"/>
            </a:solidFill>
          </a:endParaRPr>
        </a:p>
      </dgm:t>
    </dgm:pt>
    <dgm:pt modelId="{14344F66-72A8-4AB2-8A65-D9E8BE37E782}" type="parTrans" cxnId="{C2BBDD04-83E4-49F3-B89A-A4E4634556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56601C-8586-4CCE-A4DC-66C0F6DC890B}" type="sibTrans" cxnId="{C2BBDD04-83E4-49F3-B89A-A4E4634556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91FB09-3121-4FDF-ABE5-A71CDA109663}" type="pres">
      <dgm:prSet presAssocID="{AAE720B0-CE53-442C-902C-A4A45D7C6738}" presName="linear" presStyleCnt="0">
        <dgm:presLayoutVars>
          <dgm:dir/>
          <dgm:animLvl val="lvl"/>
          <dgm:resizeHandles val="exact"/>
        </dgm:presLayoutVars>
      </dgm:prSet>
      <dgm:spPr/>
    </dgm:pt>
    <dgm:pt modelId="{9CE49F62-5A67-40F5-B77F-58CA5955778D}" type="pres">
      <dgm:prSet presAssocID="{28DC7C6E-F58D-4929-BE3A-582D979BD412}" presName="parentLin" presStyleCnt="0"/>
      <dgm:spPr/>
    </dgm:pt>
    <dgm:pt modelId="{08DB7BB5-89E9-4B61-B481-8569EFF8184B}" type="pres">
      <dgm:prSet presAssocID="{28DC7C6E-F58D-4929-BE3A-582D979BD412}" presName="parentLeftMargin" presStyleLbl="node1" presStyleIdx="0" presStyleCnt="3"/>
      <dgm:spPr/>
    </dgm:pt>
    <dgm:pt modelId="{3A42437E-4589-4A77-946E-37E06D3E52E3}" type="pres">
      <dgm:prSet presAssocID="{28DC7C6E-F58D-4929-BE3A-582D979BD412}" presName="parentText" presStyleLbl="node1" presStyleIdx="0" presStyleCnt="3" custScaleX="128001" custScaleY="77812" custLinFactNeighborX="840" custLinFactNeighborY="48736">
        <dgm:presLayoutVars>
          <dgm:chMax val="0"/>
          <dgm:bulletEnabled val="1"/>
        </dgm:presLayoutVars>
      </dgm:prSet>
      <dgm:spPr/>
    </dgm:pt>
    <dgm:pt modelId="{286FC021-2ED9-442F-8EDB-A95B6859D206}" type="pres">
      <dgm:prSet presAssocID="{28DC7C6E-F58D-4929-BE3A-582D979BD412}" presName="negativeSpace" presStyleCnt="0"/>
      <dgm:spPr/>
    </dgm:pt>
    <dgm:pt modelId="{3B45D07F-75E4-4496-9325-12E877809990}" type="pres">
      <dgm:prSet presAssocID="{28DC7C6E-F58D-4929-BE3A-582D979BD412}" presName="childText" presStyleLbl="conFgAcc1" presStyleIdx="0" presStyleCnt="3" custScaleY="138084">
        <dgm:presLayoutVars>
          <dgm:bulletEnabled val="1"/>
        </dgm:presLayoutVars>
      </dgm:prSet>
      <dgm:spPr/>
    </dgm:pt>
    <dgm:pt modelId="{5DEECBC9-CEB2-44D4-A3DB-4CC6DDC74F34}" type="pres">
      <dgm:prSet presAssocID="{BB4E4D9B-6941-4AB5-98BF-5F8F17B8C4A8}" presName="spaceBetweenRectangles" presStyleCnt="0"/>
      <dgm:spPr/>
    </dgm:pt>
    <dgm:pt modelId="{1C1EFEC8-ECFE-4515-8605-EBDC474582F5}" type="pres">
      <dgm:prSet presAssocID="{7190E49D-5493-4BCE-93B7-EFBAA17804A6}" presName="parentLin" presStyleCnt="0"/>
      <dgm:spPr/>
    </dgm:pt>
    <dgm:pt modelId="{18E3EF26-DEA4-4B9C-B44C-636239155300}" type="pres">
      <dgm:prSet presAssocID="{7190E49D-5493-4BCE-93B7-EFBAA17804A6}" presName="parentLeftMargin" presStyleLbl="node1" presStyleIdx="0" presStyleCnt="3"/>
      <dgm:spPr/>
    </dgm:pt>
    <dgm:pt modelId="{59658346-6374-42A1-BD53-57BC68AE0D70}" type="pres">
      <dgm:prSet presAssocID="{7190E49D-5493-4BCE-93B7-EFBAA17804A6}" presName="parentText" presStyleLbl="node1" presStyleIdx="1" presStyleCnt="3" custScaleX="128001" custScaleY="76863" custLinFactNeighborX="-15966" custLinFactNeighborY="41266">
        <dgm:presLayoutVars>
          <dgm:chMax val="0"/>
          <dgm:bulletEnabled val="1"/>
        </dgm:presLayoutVars>
      </dgm:prSet>
      <dgm:spPr/>
    </dgm:pt>
    <dgm:pt modelId="{1782828C-C40F-4ACC-A156-CDD7BB87DA43}" type="pres">
      <dgm:prSet presAssocID="{7190E49D-5493-4BCE-93B7-EFBAA17804A6}" presName="negativeSpace" presStyleCnt="0"/>
      <dgm:spPr/>
    </dgm:pt>
    <dgm:pt modelId="{E6222B68-3ACE-4F93-A94E-149511440A1A}" type="pres">
      <dgm:prSet presAssocID="{7190E49D-5493-4BCE-93B7-EFBAA17804A6}" presName="childText" presStyleLbl="conFgAcc1" presStyleIdx="1" presStyleCnt="3" custScaleY="133908">
        <dgm:presLayoutVars>
          <dgm:bulletEnabled val="1"/>
        </dgm:presLayoutVars>
      </dgm:prSet>
      <dgm:spPr/>
    </dgm:pt>
    <dgm:pt modelId="{BCC4CD79-C121-4560-A8CF-7EE13280E9B7}" type="pres">
      <dgm:prSet presAssocID="{344D63D8-9571-4BC4-A665-86158D858747}" presName="spaceBetweenRectangles" presStyleCnt="0"/>
      <dgm:spPr/>
    </dgm:pt>
    <dgm:pt modelId="{B3A632FB-E954-4C80-8B56-E5DBCA5C82EC}" type="pres">
      <dgm:prSet presAssocID="{8905550A-713D-4290-A076-226DABF13960}" presName="parentLin" presStyleCnt="0"/>
      <dgm:spPr/>
    </dgm:pt>
    <dgm:pt modelId="{663A20E5-0D6D-47CE-9C63-B1BF107D1248}" type="pres">
      <dgm:prSet presAssocID="{8905550A-713D-4290-A076-226DABF13960}" presName="parentLeftMargin" presStyleLbl="node1" presStyleIdx="1" presStyleCnt="3"/>
      <dgm:spPr/>
    </dgm:pt>
    <dgm:pt modelId="{78EEBF86-B92F-489A-811F-F08F1B39F285}" type="pres">
      <dgm:prSet presAssocID="{8905550A-713D-4290-A076-226DABF13960}" presName="parentText" presStyleLbl="node1" presStyleIdx="2" presStyleCnt="3" custScaleX="128001" custScaleY="72697" custLinFactNeighborX="840" custLinFactNeighborY="39774">
        <dgm:presLayoutVars>
          <dgm:chMax val="0"/>
          <dgm:bulletEnabled val="1"/>
        </dgm:presLayoutVars>
      </dgm:prSet>
      <dgm:spPr/>
    </dgm:pt>
    <dgm:pt modelId="{EEE186ED-9EA3-4073-A8BD-807C51A3A616}" type="pres">
      <dgm:prSet presAssocID="{8905550A-713D-4290-A076-226DABF13960}" presName="negativeSpace" presStyleCnt="0"/>
      <dgm:spPr/>
    </dgm:pt>
    <dgm:pt modelId="{51A12F87-06E2-49F9-99F4-416F89FC52D8}" type="pres">
      <dgm:prSet presAssocID="{8905550A-713D-4290-A076-226DABF13960}" presName="childText" presStyleLbl="conFgAcc1" presStyleIdx="2" presStyleCnt="3" custScaleY="122001">
        <dgm:presLayoutVars>
          <dgm:bulletEnabled val="1"/>
        </dgm:presLayoutVars>
      </dgm:prSet>
      <dgm:spPr/>
    </dgm:pt>
  </dgm:ptLst>
  <dgm:cxnLst>
    <dgm:cxn modelId="{5C544A03-19EC-457D-974B-EB0A3218C54B}" type="presOf" srcId="{7190E49D-5493-4BCE-93B7-EFBAA17804A6}" destId="{18E3EF26-DEA4-4B9C-B44C-636239155300}" srcOrd="0" destOrd="0" presId="urn:microsoft.com/office/officeart/2005/8/layout/list1"/>
    <dgm:cxn modelId="{C2BBDD04-83E4-49F3-B89A-A4E463455677}" srcId="{AAE720B0-CE53-442C-902C-A4A45D7C6738}" destId="{8905550A-713D-4290-A076-226DABF13960}" srcOrd="2" destOrd="0" parTransId="{14344F66-72A8-4AB2-8A65-D9E8BE37E782}" sibTransId="{2256601C-8586-4CCE-A4DC-66C0F6DC890B}"/>
    <dgm:cxn modelId="{F3893310-FFBE-4C82-B820-C0A78BFEBFAC}" srcId="{AAE720B0-CE53-442C-902C-A4A45D7C6738}" destId="{28DC7C6E-F58D-4929-BE3A-582D979BD412}" srcOrd="0" destOrd="0" parTransId="{2AFAA175-9BED-4CE8-B223-E7FD82356B53}" sibTransId="{BB4E4D9B-6941-4AB5-98BF-5F8F17B8C4A8}"/>
    <dgm:cxn modelId="{94167823-C81F-4478-882F-3FD6D170CCE2}" type="presOf" srcId="{28DC7C6E-F58D-4929-BE3A-582D979BD412}" destId="{3A42437E-4589-4A77-946E-37E06D3E52E3}" srcOrd="1" destOrd="0" presId="urn:microsoft.com/office/officeart/2005/8/layout/list1"/>
    <dgm:cxn modelId="{D9646040-6851-4583-9109-E288099133F8}" type="presOf" srcId="{AAE720B0-CE53-442C-902C-A4A45D7C6738}" destId="{C591FB09-3121-4FDF-ABE5-A71CDA109663}" srcOrd="0" destOrd="0" presId="urn:microsoft.com/office/officeart/2005/8/layout/list1"/>
    <dgm:cxn modelId="{E9873E5C-D75F-4BCD-9D06-12E12789F3F8}" srcId="{AAE720B0-CE53-442C-902C-A4A45D7C6738}" destId="{7190E49D-5493-4BCE-93B7-EFBAA17804A6}" srcOrd="1" destOrd="0" parTransId="{15D40393-9D01-49A0-AEEF-C346BEA09B08}" sibTransId="{344D63D8-9571-4BC4-A665-86158D858747}"/>
    <dgm:cxn modelId="{FB720189-5454-4F7F-AC5B-61ABDE08131E}" type="presOf" srcId="{7190E49D-5493-4BCE-93B7-EFBAA17804A6}" destId="{59658346-6374-42A1-BD53-57BC68AE0D70}" srcOrd="1" destOrd="0" presId="urn:microsoft.com/office/officeart/2005/8/layout/list1"/>
    <dgm:cxn modelId="{16E0F2B0-901C-4F31-9889-5ADC328B367B}" type="presOf" srcId="{8905550A-713D-4290-A076-226DABF13960}" destId="{663A20E5-0D6D-47CE-9C63-B1BF107D1248}" srcOrd="0" destOrd="0" presId="urn:microsoft.com/office/officeart/2005/8/layout/list1"/>
    <dgm:cxn modelId="{8D76BFDA-E808-463B-9922-06E1B86D7A75}" type="presOf" srcId="{28DC7C6E-F58D-4929-BE3A-582D979BD412}" destId="{08DB7BB5-89E9-4B61-B481-8569EFF8184B}" srcOrd="0" destOrd="0" presId="urn:microsoft.com/office/officeart/2005/8/layout/list1"/>
    <dgm:cxn modelId="{0716B0F1-E926-433F-A295-91C09322BB07}" type="presOf" srcId="{8905550A-713D-4290-A076-226DABF13960}" destId="{78EEBF86-B92F-489A-811F-F08F1B39F285}" srcOrd="1" destOrd="0" presId="urn:microsoft.com/office/officeart/2005/8/layout/list1"/>
    <dgm:cxn modelId="{DD61ED13-C0AE-44B1-993B-E84E12F42F5B}" type="presParOf" srcId="{C591FB09-3121-4FDF-ABE5-A71CDA109663}" destId="{9CE49F62-5A67-40F5-B77F-58CA5955778D}" srcOrd="0" destOrd="0" presId="urn:microsoft.com/office/officeart/2005/8/layout/list1"/>
    <dgm:cxn modelId="{0EB60B32-170E-4ACD-AA3D-4242EC9A2882}" type="presParOf" srcId="{9CE49F62-5A67-40F5-B77F-58CA5955778D}" destId="{08DB7BB5-89E9-4B61-B481-8569EFF8184B}" srcOrd="0" destOrd="0" presId="urn:microsoft.com/office/officeart/2005/8/layout/list1"/>
    <dgm:cxn modelId="{24D80442-9575-4FA6-A925-C9DAD5566C28}" type="presParOf" srcId="{9CE49F62-5A67-40F5-B77F-58CA5955778D}" destId="{3A42437E-4589-4A77-946E-37E06D3E52E3}" srcOrd="1" destOrd="0" presId="urn:microsoft.com/office/officeart/2005/8/layout/list1"/>
    <dgm:cxn modelId="{145647A0-7CF2-4DAB-AAF8-E436F3ECF5CD}" type="presParOf" srcId="{C591FB09-3121-4FDF-ABE5-A71CDA109663}" destId="{286FC021-2ED9-442F-8EDB-A95B6859D206}" srcOrd="1" destOrd="0" presId="urn:microsoft.com/office/officeart/2005/8/layout/list1"/>
    <dgm:cxn modelId="{6324B92D-C2CA-434A-9E5C-B74926792DC2}" type="presParOf" srcId="{C591FB09-3121-4FDF-ABE5-A71CDA109663}" destId="{3B45D07F-75E4-4496-9325-12E877809990}" srcOrd="2" destOrd="0" presId="urn:microsoft.com/office/officeart/2005/8/layout/list1"/>
    <dgm:cxn modelId="{DB7B21AB-A56D-48DF-BE45-E46772F92E3F}" type="presParOf" srcId="{C591FB09-3121-4FDF-ABE5-A71CDA109663}" destId="{5DEECBC9-CEB2-44D4-A3DB-4CC6DDC74F34}" srcOrd="3" destOrd="0" presId="urn:microsoft.com/office/officeart/2005/8/layout/list1"/>
    <dgm:cxn modelId="{9A920783-BE0A-4EF1-9660-622637407384}" type="presParOf" srcId="{C591FB09-3121-4FDF-ABE5-A71CDA109663}" destId="{1C1EFEC8-ECFE-4515-8605-EBDC474582F5}" srcOrd="4" destOrd="0" presId="urn:microsoft.com/office/officeart/2005/8/layout/list1"/>
    <dgm:cxn modelId="{71B5BD87-2882-4F59-B3DE-3736D2848C9B}" type="presParOf" srcId="{1C1EFEC8-ECFE-4515-8605-EBDC474582F5}" destId="{18E3EF26-DEA4-4B9C-B44C-636239155300}" srcOrd="0" destOrd="0" presId="urn:microsoft.com/office/officeart/2005/8/layout/list1"/>
    <dgm:cxn modelId="{03BAE0E4-21E7-4A46-8BD8-42B4D1C7D334}" type="presParOf" srcId="{1C1EFEC8-ECFE-4515-8605-EBDC474582F5}" destId="{59658346-6374-42A1-BD53-57BC68AE0D70}" srcOrd="1" destOrd="0" presId="urn:microsoft.com/office/officeart/2005/8/layout/list1"/>
    <dgm:cxn modelId="{7DE4FD19-17EA-4447-9A19-6147A560B06A}" type="presParOf" srcId="{C591FB09-3121-4FDF-ABE5-A71CDA109663}" destId="{1782828C-C40F-4ACC-A156-CDD7BB87DA43}" srcOrd="5" destOrd="0" presId="urn:microsoft.com/office/officeart/2005/8/layout/list1"/>
    <dgm:cxn modelId="{B0A50C00-364A-4E5C-942D-772712C51558}" type="presParOf" srcId="{C591FB09-3121-4FDF-ABE5-A71CDA109663}" destId="{E6222B68-3ACE-4F93-A94E-149511440A1A}" srcOrd="6" destOrd="0" presId="urn:microsoft.com/office/officeart/2005/8/layout/list1"/>
    <dgm:cxn modelId="{4BF4CBAB-4725-40E7-9282-7B631AE557ED}" type="presParOf" srcId="{C591FB09-3121-4FDF-ABE5-A71CDA109663}" destId="{BCC4CD79-C121-4560-A8CF-7EE13280E9B7}" srcOrd="7" destOrd="0" presId="urn:microsoft.com/office/officeart/2005/8/layout/list1"/>
    <dgm:cxn modelId="{85CCEBD7-1CD3-4553-8B46-AFA4280AD65A}" type="presParOf" srcId="{C591FB09-3121-4FDF-ABE5-A71CDA109663}" destId="{B3A632FB-E954-4C80-8B56-E5DBCA5C82EC}" srcOrd="8" destOrd="0" presId="urn:microsoft.com/office/officeart/2005/8/layout/list1"/>
    <dgm:cxn modelId="{172A9F2A-BF92-4554-AB9D-368FB13C510E}" type="presParOf" srcId="{B3A632FB-E954-4C80-8B56-E5DBCA5C82EC}" destId="{663A20E5-0D6D-47CE-9C63-B1BF107D1248}" srcOrd="0" destOrd="0" presId="urn:microsoft.com/office/officeart/2005/8/layout/list1"/>
    <dgm:cxn modelId="{0F9DA00D-36B4-455A-8F8F-4D248031A620}" type="presParOf" srcId="{B3A632FB-E954-4C80-8B56-E5DBCA5C82EC}" destId="{78EEBF86-B92F-489A-811F-F08F1B39F285}" srcOrd="1" destOrd="0" presId="urn:microsoft.com/office/officeart/2005/8/layout/list1"/>
    <dgm:cxn modelId="{46C77FEB-424E-4457-BE8A-DD1EDD01F6F3}" type="presParOf" srcId="{C591FB09-3121-4FDF-ABE5-A71CDA109663}" destId="{EEE186ED-9EA3-4073-A8BD-807C51A3A616}" srcOrd="9" destOrd="0" presId="urn:microsoft.com/office/officeart/2005/8/layout/list1"/>
    <dgm:cxn modelId="{615AECF6-2E29-43A5-8DF4-E5AC9A64DF3A}" type="presParOf" srcId="{C591FB09-3121-4FDF-ABE5-A71CDA109663}" destId="{51A12F87-06E2-49F9-99F4-416F89FC52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7B90C1-92AF-49FB-9A27-68E87EC4A53D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93A419-84D9-42D1-969D-11FF9E7A1310}">
      <dgm:prSet phldrT="[Text]" custT="1"/>
      <dgm:spPr/>
      <dgm:t>
        <a:bodyPr/>
        <a:lstStyle/>
        <a:p>
          <a:r>
            <a:rPr lang="en-US" sz="2400" b="0">
              <a:latin typeface="Segoe UI" pitchFamily="34" charset="0"/>
              <a:ea typeface="Segoe UI" pitchFamily="34" charset="0"/>
              <a:cs typeface="Segoe UI" pitchFamily="34" charset="0"/>
            </a:rPr>
            <a:t>Estimasi kenaikan gaji masa depan</a:t>
          </a:r>
          <a:endParaRPr lang="en-US" sz="2400" b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626754E-4396-48FD-A696-6F077CA17D9F}" type="parTrans" cxnId="{4999AFA8-4D5B-431C-BC5E-2B06155AE58D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C2D35D5-A0CB-4F5A-B80C-2773BD318A16}" type="sibTrans" cxnId="{4999AFA8-4D5B-431C-BC5E-2B06155AE58D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AF28130-C79D-436C-AE13-6AEEAC61F0B6}">
      <dgm:prSet phldrT="[Text]" custT="1"/>
      <dgm:spPr/>
      <dgm:t>
        <a:bodyPr/>
        <a:lstStyle/>
        <a:p>
          <a:r>
            <a:rPr lang="en-US" sz="2400" b="0">
              <a:latin typeface="Segoe UI" pitchFamily="34" charset="0"/>
              <a:ea typeface="Segoe UI" pitchFamily="34" charset="0"/>
              <a:cs typeface="Segoe UI" pitchFamily="34" charset="0"/>
            </a:rPr>
            <a:t>Imbalan dalam program</a:t>
          </a:r>
          <a:endParaRPr lang="en-US" sz="2400" b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26566EE-86D7-40F2-9AD4-5F93912232C5}" type="parTrans" cxnId="{7A27C120-E58A-4009-B051-9C8B0DF0494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B65832-107A-4173-A4FE-1D32DA7B5439}" type="sibTrans" cxnId="{7A27C120-E58A-4009-B051-9C8B0DF0494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B8DE551-BDBB-4F49-88E5-5822E73EA052}">
      <dgm:prSet custT="1"/>
      <dgm:spPr/>
      <dgm:t>
        <a:bodyPr/>
        <a:lstStyle/>
        <a:p>
          <a:r>
            <a:rPr lang="en-US" sz="2400" b="0">
              <a:latin typeface="Segoe UI" pitchFamily="34" charset="0"/>
              <a:ea typeface="Segoe UI" pitchFamily="34" charset="0"/>
              <a:cs typeface="Segoe UI" pitchFamily="34" charset="0"/>
            </a:rPr>
            <a:t>Perubahan tingkat imbalan yang ditentukan pemerintah</a:t>
          </a:r>
          <a:endParaRPr lang="en-US" sz="2400" b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D8B6CA9-4F06-455D-8EA3-4A3F923BA35F}" type="parTrans" cxnId="{4B43A0C8-5721-4C23-AA03-62CFFB33899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2B83582-575C-4E93-97B0-0BF33F5047A6}" type="sibTrans" cxnId="{4B43A0C8-5721-4C23-AA03-62CFFB33899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6780D70-6C78-43F2-BDFE-A6091E6AD10B}">
      <dgm:prSet custT="1"/>
      <dgm:spPr/>
      <dgm:t>
        <a:bodyPr/>
        <a:lstStyle/>
        <a:p>
          <a:r>
            <a:rPr lang="en-US" sz="2400" b="0">
              <a:latin typeface="Segoe UI" pitchFamily="34" charset="0"/>
              <a:ea typeface="Segoe UI" pitchFamily="34" charset="0"/>
              <a:cs typeface="Segoe UI" pitchFamily="34" charset="0"/>
            </a:rPr>
            <a:t>Prakiraan gaji di masa depan memperhitungkan faktor inflasi, senioritas, promosi dan faktor relevan lain </a:t>
          </a:r>
        </a:p>
      </dgm:t>
    </dgm:pt>
    <dgm:pt modelId="{1717E16D-E385-44D1-AAEA-129BFFE5DCFF}" type="parTrans" cxnId="{956F8868-1240-4C4E-8B6D-FAB7CC6D9ED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CDA6ACA-7FFF-4EDA-9397-A27666737CD1}" type="sibTrans" cxnId="{956F8868-1240-4C4E-8B6D-FAB7CC6D9ED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17693D0-914F-44C9-B906-EA59424A52C5}" type="pres">
      <dgm:prSet presAssocID="{657B90C1-92AF-49FB-9A27-68E87EC4A53D}" presName="linear" presStyleCnt="0">
        <dgm:presLayoutVars>
          <dgm:animLvl val="lvl"/>
          <dgm:resizeHandles val="exact"/>
        </dgm:presLayoutVars>
      </dgm:prSet>
      <dgm:spPr/>
    </dgm:pt>
    <dgm:pt modelId="{B382FA05-A4B9-4733-9975-65FF0A2329A3}" type="pres">
      <dgm:prSet presAssocID="{3493A419-84D9-42D1-969D-11FF9E7A13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06AC7C-AFB1-42F5-9D98-B607FD03D5CC}" type="pres">
      <dgm:prSet presAssocID="{6C2D35D5-A0CB-4F5A-B80C-2773BD318A16}" presName="spacer" presStyleCnt="0"/>
      <dgm:spPr/>
    </dgm:pt>
    <dgm:pt modelId="{EEDF863E-6C11-4879-9AE3-73BCFCB6D2DF}" type="pres">
      <dgm:prSet presAssocID="{DAF28130-C79D-436C-AE13-6AEEAC61F0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20A986-CAE5-4EEA-8882-FB0014B22F77}" type="pres">
      <dgm:prSet presAssocID="{39B65832-107A-4173-A4FE-1D32DA7B5439}" presName="spacer" presStyleCnt="0"/>
      <dgm:spPr/>
    </dgm:pt>
    <dgm:pt modelId="{B350460D-BD65-4A14-9D0D-98FFDC052E7E}" type="pres">
      <dgm:prSet presAssocID="{26780D70-6C78-43F2-BDFE-A6091E6AD1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5B201D-6BD0-488C-9B31-B4DD276AB01F}" type="pres">
      <dgm:prSet presAssocID="{4CDA6ACA-7FFF-4EDA-9397-A27666737CD1}" presName="spacer" presStyleCnt="0"/>
      <dgm:spPr/>
    </dgm:pt>
    <dgm:pt modelId="{243F49EC-7768-416A-B4A6-2A1167179AAA}" type="pres">
      <dgm:prSet presAssocID="{1B8DE551-BDBB-4F49-88E5-5822E73EA0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F8B308-F869-40CC-83D2-8D7C387DB6BC}" type="presOf" srcId="{26780D70-6C78-43F2-BDFE-A6091E6AD10B}" destId="{B350460D-BD65-4A14-9D0D-98FFDC052E7E}" srcOrd="0" destOrd="0" presId="urn:microsoft.com/office/officeart/2005/8/layout/vList2"/>
    <dgm:cxn modelId="{7A27C120-E58A-4009-B051-9C8B0DF04943}" srcId="{657B90C1-92AF-49FB-9A27-68E87EC4A53D}" destId="{DAF28130-C79D-436C-AE13-6AEEAC61F0B6}" srcOrd="1" destOrd="0" parTransId="{026566EE-86D7-40F2-9AD4-5F93912232C5}" sibTransId="{39B65832-107A-4173-A4FE-1D32DA7B5439}"/>
    <dgm:cxn modelId="{956F8868-1240-4C4E-8B6D-FAB7CC6D9ED4}" srcId="{657B90C1-92AF-49FB-9A27-68E87EC4A53D}" destId="{26780D70-6C78-43F2-BDFE-A6091E6AD10B}" srcOrd="2" destOrd="0" parTransId="{1717E16D-E385-44D1-AAEA-129BFFE5DCFF}" sibTransId="{4CDA6ACA-7FFF-4EDA-9397-A27666737CD1}"/>
    <dgm:cxn modelId="{5A96137F-3F21-4AE8-850D-AAA053E5E4F4}" type="presOf" srcId="{DAF28130-C79D-436C-AE13-6AEEAC61F0B6}" destId="{EEDF863E-6C11-4879-9AE3-73BCFCB6D2DF}" srcOrd="0" destOrd="0" presId="urn:microsoft.com/office/officeart/2005/8/layout/vList2"/>
    <dgm:cxn modelId="{4999AFA8-4D5B-431C-BC5E-2B06155AE58D}" srcId="{657B90C1-92AF-49FB-9A27-68E87EC4A53D}" destId="{3493A419-84D9-42D1-969D-11FF9E7A1310}" srcOrd="0" destOrd="0" parTransId="{4626754E-4396-48FD-A696-6F077CA17D9F}" sibTransId="{6C2D35D5-A0CB-4F5A-B80C-2773BD318A16}"/>
    <dgm:cxn modelId="{A98E33AE-19AA-4633-AE64-3901CA434D60}" type="presOf" srcId="{3493A419-84D9-42D1-969D-11FF9E7A1310}" destId="{B382FA05-A4B9-4733-9975-65FF0A2329A3}" srcOrd="0" destOrd="0" presId="urn:microsoft.com/office/officeart/2005/8/layout/vList2"/>
    <dgm:cxn modelId="{4B43A0C8-5721-4C23-AA03-62CFFB338996}" srcId="{657B90C1-92AF-49FB-9A27-68E87EC4A53D}" destId="{1B8DE551-BDBB-4F49-88E5-5822E73EA052}" srcOrd="3" destOrd="0" parTransId="{DD8B6CA9-4F06-455D-8EA3-4A3F923BA35F}" sibTransId="{72B83582-575C-4E93-97B0-0BF33F5047A6}"/>
    <dgm:cxn modelId="{A5CACBDA-3F27-428A-8902-7DE8AF049099}" type="presOf" srcId="{1B8DE551-BDBB-4F49-88E5-5822E73EA052}" destId="{243F49EC-7768-416A-B4A6-2A1167179AAA}" srcOrd="0" destOrd="0" presId="urn:microsoft.com/office/officeart/2005/8/layout/vList2"/>
    <dgm:cxn modelId="{C989ECE4-507E-40AB-9366-E8FA6471C6DB}" type="presOf" srcId="{657B90C1-92AF-49FB-9A27-68E87EC4A53D}" destId="{717693D0-914F-44C9-B906-EA59424A52C5}" srcOrd="0" destOrd="0" presId="urn:microsoft.com/office/officeart/2005/8/layout/vList2"/>
    <dgm:cxn modelId="{3064A4A2-1497-4427-849A-292A9042A8E4}" type="presParOf" srcId="{717693D0-914F-44C9-B906-EA59424A52C5}" destId="{B382FA05-A4B9-4733-9975-65FF0A2329A3}" srcOrd="0" destOrd="0" presId="urn:microsoft.com/office/officeart/2005/8/layout/vList2"/>
    <dgm:cxn modelId="{44F5EF13-0B5A-4832-9E6E-6F2164235FA1}" type="presParOf" srcId="{717693D0-914F-44C9-B906-EA59424A52C5}" destId="{7A06AC7C-AFB1-42F5-9D98-B607FD03D5CC}" srcOrd="1" destOrd="0" presId="urn:microsoft.com/office/officeart/2005/8/layout/vList2"/>
    <dgm:cxn modelId="{DC8A34D6-7924-4800-8CD1-D39BAF7CC947}" type="presParOf" srcId="{717693D0-914F-44C9-B906-EA59424A52C5}" destId="{EEDF863E-6C11-4879-9AE3-73BCFCB6D2DF}" srcOrd="2" destOrd="0" presId="urn:microsoft.com/office/officeart/2005/8/layout/vList2"/>
    <dgm:cxn modelId="{8A4F1E23-09F7-432D-9F60-DF3FFA289891}" type="presParOf" srcId="{717693D0-914F-44C9-B906-EA59424A52C5}" destId="{3920A986-CAE5-4EEA-8882-FB0014B22F77}" srcOrd="3" destOrd="0" presId="urn:microsoft.com/office/officeart/2005/8/layout/vList2"/>
    <dgm:cxn modelId="{B061B1E6-FE02-4C08-9C74-5D70FDB3D49C}" type="presParOf" srcId="{717693D0-914F-44C9-B906-EA59424A52C5}" destId="{B350460D-BD65-4A14-9D0D-98FFDC052E7E}" srcOrd="4" destOrd="0" presId="urn:microsoft.com/office/officeart/2005/8/layout/vList2"/>
    <dgm:cxn modelId="{B6822400-D7C8-43E3-A919-C44479C77ADC}" type="presParOf" srcId="{717693D0-914F-44C9-B906-EA59424A52C5}" destId="{775B201D-6BD0-488C-9B31-B4DD276AB01F}" srcOrd="5" destOrd="0" presId="urn:microsoft.com/office/officeart/2005/8/layout/vList2"/>
    <dgm:cxn modelId="{06F3226E-93C5-437E-825E-17E3FAD3A9A5}" type="presParOf" srcId="{717693D0-914F-44C9-B906-EA59424A52C5}" destId="{243F49EC-7768-416A-B4A6-2A1167179A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340996-756E-4EEA-B113-56A6AD09FD11}" type="doc">
      <dgm:prSet loTypeId="urn:microsoft.com/office/officeart/2005/8/layout/chevron2" loCatId="list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10BDAC0-D4D1-416D-ACFB-C7D328939ECE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endParaRPr lang="en-US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0EF65C4-C879-45CA-9378-0A6F8C4D84DF}" type="parTrans" cxnId="{FCC01C62-2020-4854-B3D5-09DDFEFAE8F0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F394E84-FA00-486C-9D92-13FD2C3D3B41}" type="sibTrans" cxnId="{FCC01C62-2020-4854-B3D5-09DDFEFAE8F0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57941C4-B729-4B10-8888-26B3A6E11CB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kenaikan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nilai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kini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kewajiban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imbalan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pasti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atas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jasa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pekerja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pada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periode-periode</a:t>
          </a:r>
          <a:r>
            <a:rPr lang="en-US" sz="2200" b="1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lalu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, yang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berdampak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terhadap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periode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berjalan</a:t>
          </a:r>
          <a:endParaRPr lang="en-US" sz="2200" dirty="0">
            <a:latin typeface="+mj-lt"/>
            <a:ea typeface="Segoe UI" pitchFamily="34" charset="0"/>
            <a:cs typeface="Segoe UI" pitchFamily="34" charset="0"/>
          </a:endParaRPr>
        </a:p>
      </dgm:t>
    </dgm:pt>
    <dgm:pt modelId="{20388EFA-553A-45DD-95FC-B22C83FC7AA6}" type="parTrans" cxnId="{6918E3FA-B0E3-4126-B240-8E8664D25F3D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3F6DF7B-C0A7-403A-907F-80E9C88943CB}" type="sibTrans" cxnId="{6918E3FA-B0E3-4126-B240-8E8664D25F3D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4E53793-9C3C-4685-AB65-1685A1335ED3}">
      <dgm:prSet phldrT="[Text]"/>
      <dgm:spPr>
        <a:solidFill>
          <a:srgbClr val="ECC47C">
            <a:alpha val="89804"/>
          </a:srgbClr>
        </a:solidFill>
      </dgm:spPr>
      <dgm:t>
        <a:bodyPr/>
        <a:lstStyle/>
        <a:p>
          <a:r>
            <a:rPr lang="id-ID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F812162-B282-46E4-BBDE-0962B8CE1756}" type="parTrans" cxnId="{164AA03F-1150-4B49-8837-E56863E47568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334F7C7-F0DE-4435-87A7-933C0DB12C79}" type="sibTrans" cxnId="{164AA03F-1150-4B49-8837-E56863E47568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88C3F88-F1FA-427D-9089-5C832467F62C}">
      <dgm:prSet phldrT="[Text]" custT="1"/>
      <dgm:spPr>
        <a:solidFill>
          <a:srgbClr val="F9EACB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Diakui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sebagai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dirty="0" err="1">
              <a:latin typeface="+mj-lt"/>
              <a:ea typeface="Segoe UI" pitchFamily="34" charset="0"/>
              <a:cs typeface="Segoe UI" pitchFamily="34" charset="0"/>
            </a:rPr>
            <a:t>beban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dengan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metode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garis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lurus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selama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periode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rata-rata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hingga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vested</a:t>
          </a:r>
        </a:p>
      </dgm:t>
    </dgm:pt>
    <dgm:pt modelId="{5595D851-7D76-4640-8140-9BB4BF25629A}" type="parTrans" cxnId="{CD5D6FF5-C22E-4EB7-9994-5AFC76F48344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3BF8AE8-5E83-4727-BD1E-695B2F8F6868}" type="sibTrans" cxnId="{CD5D6FF5-C22E-4EB7-9994-5AFC76F48344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F49C766-37ED-4F20-9E31-3DC147AE1670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9B8E9F8-76CA-4681-8F48-D3EC508D1B89}" type="parTrans" cxnId="{EB22D410-2C0C-4FE1-853E-505AACF51478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BAD2FC4-7008-4980-B91F-708696DC2250}" type="sibTrans" cxnId="{EB22D410-2C0C-4FE1-853E-505AACF51478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645BF32-1BD8-455B-996B-1C85678EA2E8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Apabila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imbalan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tersebut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 </a:t>
          </a:r>
          <a:r>
            <a:rPr lang="en-US" sz="2200" i="1" dirty="0">
              <a:latin typeface="+mj-lt"/>
              <a:ea typeface="Segoe UI" pitchFamily="34" charset="0"/>
              <a:cs typeface="Segoe UI" pitchFamily="34" charset="0"/>
            </a:rPr>
            <a:t>vested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segera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setelah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program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imbalan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pasti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diperkenalkan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atau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 program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tersebut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diubah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,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perusahaan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harus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mengakui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biaya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jasa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lalu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pada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saat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itu</a:t>
          </a:r>
          <a:r>
            <a:rPr lang="en-US" sz="2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dirty="0" err="1">
              <a:latin typeface="+mj-lt"/>
              <a:ea typeface="Segoe UI" pitchFamily="34" charset="0"/>
              <a:cs typeface="Segoe UI" pitchFamily="34" charset="0"/>
            </a:rPr>
            <a:t>juga</a:t>
          </a:r>
          <a:endParaRPr lang="en-US" sz="2200" dirty="0">
            <a:latin typeface="+mj-lt"/>
            <a:ea typeface="Segoe UI" pitchFamily="34" charset="0"/>
            <a:cs typeface="Segoe UI" pitchFamily="34" charset="0"/>
          </a:endParaRPr>
        </a:p>
      </dgm:t>
    </dgm:pt>
    <dgm:pt modelId="{6B6C7C89-E49D-47EB-92D3-087D89997767}" type="parTrans" cxnId="{F0A39ADE-9FD2-438E-AB5E-4669B8E332B4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350D355-4625-4BA1-AAB7-3EF811D0D00B}" type="sibTrans" cxnId="{F0A39ADE-9FD2-438E-AB5E-4669B8E332B4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D53944D-D432-4E90-89BE-08677559D2A7}" type="pres">
      <dgm:prSet presAssocID="{28340996-756E-4EEA-B113-56A6AD09FD11}" presName="linearFlow" presStyleCnt="0">
        <dgm:presLayoutVars>
          <dgm:dir/>
          <dgm:animLvl val="lvl"/>
          <dgm:resizeHandles val="exact"/>
        </dgm:presLayoutVars>
      </dgm:prSet>
      <dgm:spPr/>
    </dgm:pt>
    <dgm:pt modelId="{2B6B8A22-A200-421B-9A46-3AD23C8E7D51}" type="pres">
      <dgm:prSet presAssocID="{410BDAC0-D4D1-416D-ACFB-C7D328939ECE}" presName="composite" presStyleCnt="0"/>
      <dgm:spPr/>
    </dgm:pt>
    <dgm:pt modelId="{4A6121CA-BB9C-4436-844E-5ACFB45DD4F2}" type="pres">
      <dgm:prSet presAssocID="{410BDAC0-D4D1-416D-ACFB-C7D328939EC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8F5CDE7-15E5-4338-9A8D-040395DC95E6}" type="pres">
      <dgm:prSet presAssocID="{410BDAC0-D4D1-416D-ACFB-C7D328939ECE}" presName="descendantText" presStyleLbl="alignAcc1" presStyleIdx="0" presStyleCnt="3" custScaleY="113294" custLinFactNeighborY="8865">
        <dgm:presLayoutVars>
          <dgm:bulletEnabled val="1"/>
        </dgm:presLayoutVars>
      </dgm:prSet>
      <dgm:spPr/>
    </dgm:pt>
    <dgm:pt modelId="{1CC63F8F-89D5-4F0B-8CEC-62592759003F}" type="pres">
      <dgm:prSet presAssocID="{AF394E84-FA00-486C-9D92-13FD2C3D3B41}" presName="sp" presStyleCnt="0"/>
      <dgm:spPr/>
    </dgm:pt>
    <dgm:pt modelId="{D81289F8-0860-43D5-B49F-94106463E9BF}" type="pres">
      <dgm:prSet presAssocID="{84E53793-9C3C-4685-AB65-1685A1335ED3}" presName="composite" presStyleCnt="0"/>
      <dgm:spPr/>
    </dgm:pt>
    <dgm:pt modelId="{038641BD-AB5A-44F8-83C3-1A1CA181265D}" type="pres">
      <dgm:prSet presAssocID="{84E53793-9C3C-4685-AB65-1685A1335ED3}" presName="parentText" presStyleLbl="alignNode1" presStyleIdx="1" presStyleCnt="3" custLinFactNeighborY="-6570">
        <dgm:presLayoutVars>
          <dgm:chMax val="1"/>
          <dgm:bulletEnabled val="1"/>
        </dgm:presLayoutVars>
      </dgm:prSet>
      <dgm:spPr/>
    </dgm:pt>
    <dgm:pt modelId="{BD3EFF14-E1A7-4C3A-9110-B222A4EE717F}" type="pres">
      <dgm:prSet presAssocID="{84E53793-9C3C-4685-AB65-1685A1335ED3}" presName="descendantText" presStyleLbl="alignAcc1" presStyleIdx="1" presStyleCnt="3" custScaleY="98120" custLinFactNeighborY="2240">
        <dgm:presLayoutVars>
          <dgm:bulletEnabled val="1"/>
        </dgm:presLayoutVars>
      </dgm:prSet>
      <dgm:spPr/>
    </dgm:pt>
    <dgm:pt modelId="{69EBEDBE-B23E-4128-B68E-321A46A176CA}" type="pres">
      <dgm:prSet presAssocID="{D334F7C7-F0DE-4435-87A7-933C0DB12C79}" presName="sp" presStyleCnt="0"/>
      <dgm:spPr/>
    </dgm:pt>
    <dgm:pt modelId="{3646CF60-3407-4BB6-A160-FBF7533432CB}" type="pres">
      <dgm:prSet presAssocID="{DF49C766-37ED-4F20-9E31-3DC147AE1670}" presName="composite" presStyleCnt="0"/>
      <dgm:spPr/>
    </dgm:pt>
    <dgm:pt modelId="{6A0D1676-52D5-4B08-9A55-8B9FB39F13EC}" type="pres">
      <dgm:prSet presAssocID="{DF49C766-37ED-4F20-9E31-3DC147AE1670}" presName="parentText" presStyleLbl="alignNode1" presStyleIdx="2" presStyleCnt="3" custLinFactNeighborY="-23457">
        <dgm:presLayoutVars>
          <dgm:chMax val="1"/>
          <dgm:bulletEnabled val="1"/>
        </dgm:presLayoutVars>
      </dgm:prSet>
      <dgm:spPr/>
    </dgm:pt>
    <dgm:pt modelId="{287F94C6-D033-4972-AC78-C6B9A6923EA5}" type="pres">
      <dgm:prSet presAssocID="{DF49C766-37ED-4F20-9E31-3DC147AE1670}" presName="descendantText" presStyleLbl="alignAcc1" presStyleIdx="2" presStyleCnt="3" custScaleY="143305" custLinFactNeighborY="-14459">
        <dgm:presLayoutVars>
          <dgm:bulletEnabled val="1"/>
        </dgm:presLayoutVars>
      </dgm:prSet>
      <dgm:spPr/>
    </dgm:pt>
  </dgm:ptLst>
  <dgm:cxnLst>
    <dgm:cxn modelId="{D402D605-1A90-4B6F-BD43-EAFB3222CC7B}" type="presOf" srcId="{DF49C766-37ED-4F20-9E31-3DC147AE1670}" destId="{6A0D1676-52D5-4B08-9A55-8B9FB39F13EC}" srcOrd="0" destOrd="0" presId="urn:microsoft.com/office/officeart/2005/8/layout/chevron2"/>
    <dgm:cxn modelId="{EB22D410-2C0C-4FE1-853E-505AACF51478}" srcId="{28340996-756E-4EEA-B113-56A6AD09FD11}" destId="{DF49C766-37ED-4F20-9E31-3DC147AE1670}" srcOrd="2" destOrd="0" parTransId="{F9B8E9F8-76CA-4681-8F48-D3EC508D1B89}" sibTransId="{FBAD2FC4-7008-4980-B91F-708696DC2250}"/>
    <dgm:cxn modelId="{6FAC3731-6801-4535-ACCB-450E4FF1FC6E}" type="presOf" srcId="{5645BF32-1BD8-455B-996B-1C85678EA2E8}" destId="{287F94C6-D033-4972-AC78-C6B9A6923EA5}" srcOrd="0" destOrd="0" presId="urn:microsoft.com/office/officeart/2005/8/layout/chevron2"/>
    <dgm:cxn modelId="{164AA03F-1150-4B49-8837-E56863E47568}" srcId="{28340996-756E-4EEA-B113-56A6AD09FD11}" destId="{84E53793-9C3C-4685-AB65-1685A1335ED3}" srcOrd="1" destOrd="0" parTransId="{1F812162-B282-46E4-BBDE-0962B8CE1756}" sibTransId="{D334F7C7-F0DE-4435-87A7-933C0DB12C79}"/>
    <dgm:cxn modelId="{FCC01C62-2020-4854-B3D5-09DDFEFAE8F0}" srcId="{28340996-756E-4EEA-B113-56A6AD09FD11}" destId="{410BDAC0-D4D1-416D-ACFB-C7D328939ECE}" srcOrd="0" destOrd="0" parTransId="{A0EF65C4-C879-45CA-9378-0A6F8C4D84DF}" sibTransId="{AF394E84-FA00-486C-9D92-13FD2C3D3B41}"/>
    <dgm:cxn modelId="{5514AE64-188C-4475-A12D-27FEAA5F38BC}" type="presOf" srcId="{410BDAC0-D4D1-416D-ACFB-C7D328939ECE}" destId="{4A6121CA-BB9C-4436-844E-5ACFB45DD4F2}" srcOrd="0" destOrd="0" presId="urn:microsoft.com/office/officeart/2005/8/layout/chevron2"/>
    <dgm:cxn modelId="{99779D86-88B1-45F0-B6F0-22329EB7CD68}" type="presOf" srcId="{84E53793-9C3C-4685-AB65-1685A1335ED3}" destId="{038641BD-AB5A-44F8-83C3-1A1CA181265D}" srcOrd="0" destOrd="0" presId="urn:microsoft.com/office/officeart/2005/8/layout/chevron2"/>
    <dgm:cxn modelId="{7350DDCB-67FD-4838-BA6C-0AE63DE449FB}" type="presOf" srcId="{757941C4-B729-4B10-8888-26B3A6E11CBF}" destId="{48F5CDE7-15E5-4338-9A8D-040395DC95E6}" srcOrd="0" destOrd="0" presId="urn:microsoft.com/office/officeart/2005/8/layout/chevron2"/>
    <dgm:cxn modelId="{EF7A6BD8-D8AA-4BC1-BD2D-88C37366CF8D}" type="presOf" srcId="{B88C3F88-F1FA-427D-9089-5C832467F62C}" destId="{BD3EFF14-E1A7-4C3A-9110-B222A4EE717F}" srcOrd="0" destOrd="0" presId="urn:microsoft.com/office/officeart/2005/8/layout/chevron2"/>
    <dgm:cxn modelId="{F0A39ADE-9FD2-438E-AB5E-4669B8E332B4}" srcId="{DF49C766-37ED-4F20-9E31-3DC147AE1670}" destId="{5645BF32-1BD8-455B-996B-1C85678EA2E8}" srcOrd="0" destOrd="0" parTransId="{6B6C7C89-E49D-47EB-92D3-087D89997767}" sibTransId="{F350D355-4625-4BA1-AAB7-3EF811D0D00B}"/>
    <dgm:cxn modelId="{CD5D6FF5-C22E-4EB7-9994-5AFC76F48344}" srcId="{84E53793-9C3C-4685-AB65-1685A1335ED3}" destId="{B88C3F88-F1FA-427D-9089-5C832467F62C}" srcOrd="0" destOrd="0" parTransId="{5595D851-7D76-4640-8140-9BB4BF25629A}" sibTransId="{F3BF8AE8-5E83-4727-BD1E-695B2F8F6868}"/>
    <dgm:cxn modelId="{6918E3FA-B0E3-4126-B240-8E8664D25F3D}" srcId="{410BDAC0-D4D1-416D-ACFB-C7D328939ECE}" destId="{757941C4-B729-4B10-8888-26B3A6E11CBF}" srcOrd="0" destOrd="0" parTransId="{20388EFA-553A-45DD-95FC-B22C83FC7AA6}" sibTransId="{43F6DF7B-C0A7-403A-907F-80E9C88943CB}"/>
    <dgm:cxn modelId="{173413FE-24A7-4E4A-B630-741CBD2DBAF2}" type="presOf" srcId="{28340996-756E-4EEA-B113-56A6AD09FD11}" destId="{BD53944D-D432-4E90-89BE-08677559D2A7}" srcOrd="0" destOrd="0" presId="urn:microsoft.com/office/officeart/2005/8/layout/chevron2"/>
    <dgm:cxn modelId="{B2CA1018-C5D0-4297-8675-0044784B6D88}" type="presParOf" srcId="{BD53944D-D432-4E90-89BE-08677559D2A7}" destId="{2B6B8A22-A200-421B-9A46-3AD23C8E7D51}" srcOrd="0" destOrd="0" presId="urn:microsoft.com/office/officeart/2005/8/layout/chevron2"/>
    <dgm:cxn modelId="{F6B3E30F-A878-44CD-B2D6-C43556DDEFE7}" type="presParOf" srcId="{2B6B8A22-A200-421B-9A46-3AD23C8E7D51}" destId="{4A6121CA-BB9C-4436-844E-5ACFB45DD4F2}" srcOrd="0" destOrd="0" presId="urn:microsoft.com/office/officeart/2005/8/layout/chevron2"/>
    <dgm:cxn modelId="{78126C91-32BC-48E9-B0D0-9D2A5DE95F37}" type="presParOf" srcId="{2B6B8A22-A200-421B-9A46-3AD23C8E7D51}" destId="{48F5CDE7-15E5-4338-9A8D-040395DC95E6}" srcOrd="1" destOrd="0" presId="urn:microsoft.com/office/officeart/2005/8/layout/chevron2"/>
    <dgm:cxn modelId="{99F0DD47-FBF2-4D40-8DF8-C1BBCC4DFB0C}" type="presParOf" srcId="{BD53944D-D432-4E90-89BE-08677559D2A7}" destId="{1CC63F8F-89D5-4F0B-8CEC-62592759003F}" srcOrd="1" destOrd="0" presId="urn:microsoft.com/office/officeart/2005/8/layout/chevron2"/>
    <dgm:cxn modelId="{96E46810-5D9A-4EE0-9787-9F8D805EBD08}" type="presParOf" srcId="{BD53944D-D432-4E90-89BE-08677559D2A7}" destId="{D81289F8-0860-43D5-B49F-94106463E9BF}" srcOrd="2" destOrd="0" presId="urn:microsoft.com/office/officeart/2005/8/layout/chevron2"/>
    <dgm:cxn modelId="{0CC8F632-2147-42AE-89E2-8EBD9909419C}" type="presParOf" srcId="{D81289F8-0860-43D5-B49F-94106463E9BF}" destId="{038641BD-AB5A-44F8-83C3-1A1CA181265D}" srcOrd="0" destOrd="0" presId="urn:microsoft.com/office/officeart/2005/8/layout/chevron2"/>
    <dgm:cxn modelId="{1BEB86A1-0B98-4DB7-A981-26F2FB75D4C1}" type="presParOf" srcId="{D81289F8-0860-43D5-B49F-94106463E9BF}" destId="{BD3EFF14-E1A7-4C3A-9110-B222A4EE717F}" srcOrd="1" destOrd="0" presId="urn:microsoft.com/office/officeart/2005/8/layout/chevron2"/>
    <dgm:cxn modelId="{D4275E10-F4BC-425F-9C00-8B1E53E0AEB4}" type="presParOf" srcId="{BD53944D-D432-4E90-89BE-08677559D2A7}" destId="{69EBEDBE-B23E-4128-B68E-321A46A176CA}" srcOrd="3" destOrd="0" presId="urn:microsoft.com/office/officeart/2005/8/layout/chevron2"/>
    <dgm:cxn modelId="{B5642240-7B52-46F8-B35F-DB13CF5AE287}" type="presParOf" srcId="{BD53944D-D432-4E90-89BE-08677559D2A7}" destId="{3646CF60-3407-4BB6-A160-FBF7533432CB}" srcOrd="4" destOrd="0" presId="urn:microsoft.com/office/officeart/2005/8/layout/chevron2"/>
    <dgm:cxn modelId="{CF86A2A2-9EAE-4A80-9B9C-355FF1F72C3F}" type="presParOf" srcId="{3646CF60-3407-4BB6-A160-FBF7533432CB}" destId="{6A0D1676-52D5-4B08-9A55-8B9FB39F13EC}" srcOrd="0" destOrd="0" presId="urn:microsoft.com/office/officeart/2005/8/layout/chevron2"/>
    <dgm:cxn modelId="{CC7DE8D0-7A91-44BF-A86F-331BD8F051E9}" type="presParOf" srcId="{3646CF60-3407-4BB6-A160-FBF7533432CB}" destId="{287F94C6-D033-4972-AC78-C6B9A6923E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5C7EEE-4CF7-48CE-B173-306B70DDD89A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3E6CB9-5AB2-4143-8F99-7C47E7D442FE}">
      <dgm:prSet phldrT="[Text]" custT="1"/>
      <dgm:spPr/>
      <dgm:t>
        <a:bodyPr/>
        <a:lstStyle/>
        <a:p>
          <a:r>
            <a:rPr lang="id-ID" sz="2000" dirty="0"/>
            <a:t> </a:t>
          </a:r>
          <a:endParaRPr lang="en-US" sz="2000" dirty="0"/>
        </a:p>
      </dgm:t>
    </dgm:pt>
    <dgm:pt modelId="{FF319B58-FE59-446F-9F87-6116D9FF600F}" type="parTrans" cxnId="{E317DF7C-040B-4D4B-A98B-C549CFD26635}">
      <dgm:prSet/>
      <dgm:spPr/>
      <dgm:t>
        <a:bodyPr/>
        <a:lstStyle/>
        <a:p>
          <a:endParaRPr lang="en-US" sz="2000"/>
        </a:p>
      </dgm:t>
    </dgm:pt>
    <dgm:pt modelId="{B8782A0B-FCC0-4FEC-960C-B4034D117953}" type="sibTrans" cxnId="{E317DF7C-040B-4D4B-A98B-C549CFD26635}">
      <dgm:prSet/>
      <dgm:spPr/>
      <dgm:t>
        <a:bodyPr/>
        <a:lstStyle/>
        <a:p>
          <a:endParaRPr lang="en-US" sz="2000"/>
        </a:p>
      </dgm:t>
    </dgm:pt>
    <dgm:pt modelId="{57E75B9D-59A3-437D-AF47-11823FB285AF}">
      <dgm:prSet phldrT="[Text]" custT="1"/>
      <dgm:spPr/>
      <dgm:t>
        <a:bodyPr/>
        <a:lstStyle/>
        <a:p>
          <a:r>
            <a:rPr lang="de-DE" sz="2000" b="1" dirty="0"/>
            <a:t>kebijakan akuntansi </a:t>
          </a:r>
          <a:r>
            <a:rPr lang="de-DE" sz="2000" dirty="0"/>
            <a:t>dalam mengakui keuntungan dan kerugian aktuarial</a:t>
          </a:r>
          <a:endParaRPr lang="en-US" sz="2000" dirty="0"/>
        </a:p>
      </dgm:t>
    </dgm:pt>
    <dgm:pt modelId="{34A5C3C3-5B73-456B-A91F-161C6DD9A1B5}" type="parTrans" cxnId="{B8A743FF-0197-420A-B6C4-038B9D19FE9F}">
      <dgm:prSet/>
      <dgm:spPr/>
      <dgm:t>
        <a:bodyPr/>
        <a:lstStyle/>
        <a:p>
          <a:endParaRPr lang="en-US" sz="2000"/>
        </a:p>
      </dgm:t>
    </dgm:pt>
    <dgm:pt modelId="{8CF1B4C6-E130-467B-8E36-49BF876BC491}" type="sibTrans" cxnId="{B8A743FF-0197-420A-B6C4-038B9D19FE9F}">
      <dgm:prSet/>
      <dgm:spPr/>
      <dgm:t>
        <a:bodyPr/>
        <a:lstStyle/>
        <a:p>
          <a:endParaRPr lang="en-US" sz="2000"/>
        </a:p>
      </dgm:t>
    </dgm:pt>
    <dgm:pt modelId="{4C4F265C-2CD6-4533-905B-E061475A0606}">
      <dgm:prSet phldrT="[Text]" custT="1"/>
      <dgm:spPr/>
      <dgm:t>
        <a:bodyPr/>
        <a:lstStyle/>
        <a:p>
          <a:r>
            <a:rPr lang="en-US" sz="2000" dirty="0" err="1"/>
            <a:t>gambaran</a:t>
          </a:r>
          <a:r>
            <a:rPr lang="en-US" sz="2000" dirty="0"/>
            <a:t> </a:t>
          </a:r>
          <a:r>
            <a:rPr lang="en-US" sz="2000" dirty="0" err="1"/>
            <a:t>umum</a:t>
          </a:r>
          <a:r>
            <a:rPr lang="en-US" sz="2000" dirty="0"/>
            <a:t> </a:t>
          </a:r>
          <a:r>
            <a:rPr lang="en-US" sz="2000" b="1" dirty="0" err="1"/>
            <a:t>jenis</a:t>
          </a:r>
          <a:r>
            <a:rPr lang="en-US" sz="2000" b="1" dirty="0"/>
            <a:t> program</a:t>
          </a:r>
        </a:p>
      </dgm:t>
    </dgm:pt>
    <dgm:pt modelId="{14F750AB-DF7C-44FB-8B28-C2FC6A2FDE31}" type="parTrans" cxnId="{AF40D31D-E240-41FA-A6F1-8D62D9C7206C}">
      <dgm:prSet/>
      <dgm:spPr/>
      <dgm:t>
        <a:bodyPr/>
        <a:lstStyle/>
        <a:p>
          <a:endParaRPr lang="en-US" sz="2000"/>
        </a:p>
      </dgm:t>
    </dgm:pt>
    <dgm:pt modelId="{40794C45-953C-41A9-8146-54D1E925D863}" type="sibTrans" cxnId="{AF40D31D-E240-41FA-A6F1-8D62D9C7206C}">
      <dgm:prSet/>
      <dgm:spPr/>
      <dgm:t>
        <a:bodyPr/>
        <a:lstStyle/>
        <a:p>
          <a:endParaRPr lang="en-US" sz="2000"/>
        </a:p>
      </dgm:t>
    </dgm:pt>
    <dgm:pt modelId="{1B6DD846-7D23-469E-AC4F-98CA2EF05AC2}">
      <dgm:prSet phldrT="[Text]" custT="1"/>
      <dgm:spPr/>
      <dgm:t>
        <a:bodyPr/>
        <a:lstStyle/>
        <a:p>
          <a:r>
            <a:rPr lang="id-ID" sz="2000" dirty="0"/>
            <a:t> </a:t>
          </a:r>
          <a:endParaRPr lang="en-US" sz="2000" dirty="0"/>
        </a:p>
      </dgm:t>
    </dgm:pt>
    <dgm:pt modelId="{2793A418-42B3-4DE2-A86A-6FC006ACB6DC}" type="parTrans" cxnId="{47FC56AF-0D25-407A-B109-26994AE91DDA}">
      <dgm:prSet/>
      <dgm:spPr/>
      <dgm:t>
        <a:bodyPr/>
        <a:lstStyle/>
        <a:p>
          <a:endParaRPr lang="en-US" sz="2000"/>
        </a:p>
      </dgm:t>
    </dgm:pt>
    <dgm:pt modelId="{94B08A6F-9F8B-466B-A33F-7215C3B9CA20}" type="sibTrans" cxnId="{47FC56AF-0D25-407A-B109-26994AE91DDA}">
      <dgm:prSet/>
      <dgm:spPr/>
      <dgm:t>
        <a:bodyPr/>
        <a:lstStyle/>
        <a:p>
          <a:endParaRPr lang="en-US" sz="2000"/>
        </a:p>
      </dgm:t>
    </dgm:pt>
    <dgm:pt modelId="{D26C9D3E-FB4D-4D42-BC81-D5559462953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err="1"/>
            <a:t>rekonsiliasi</a:t>
          </a:r>
          <a:r>
            <a:rPr lang="en-US" sz="2000" b="1" dirty="0"/>
            <a:t> </a:t>
          </a:r>
          <a:r>
            <a:rPr lang="en-US" sz="2000" dirty="0" err="1"/>
            <a:t>aktiva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kewajiban</a:t>
          </a:r>
          <a:r>
            <a:rPr lang="en-US" sz="2000" dirty="0"/>
            <a:t> yang </a:t>
          </a:r>
          <a:r>
            <a:rPr lang="en-US" sz="2000" dirty="0" err="1"/>
            <a:t>diakui</a:t>
          </a:r>
          <a:r>
            <a:rPr lang="en-US" sz="2000" dirty="0"/>
            <a:t> </a:t>
          </a:r>
          <a:r>
            <a:rPr lang="en-US" sz="2000" dirty="0" err="1"/>
            <a:t>di</a:t>
          </a:r>
          <a:r>
            <a:rPr lang="en-US" sz="2000" dirty="0"/>
            <a:t> </a:t>
          </a:r>
          <a:r>
            <a:rPr lang="en-US" sz="2000" dirty="0" err="1"/>
            <a:t>neraca</a:t>
          </a:r>
          <a:endParaRPr lang="en-US" sz="2000" dirty="0"/>
        </a:p>
      </dgm:t>
    </dgm:pt>
    <dgm:pt modelId="{22D15BF1-C987-4D01-ACE4-F2F782B37D58}" type="parTrans" cxnId="{FF96A871-1582-4440-814D-7426DA78FE08}">
      <dgm:prSet/>
      <dgm:spPr/>
      <dgm:t>
        <a:bodyPr/>
        <a:lstStyle/>
        <a:p>
          <a:endParaRPr lang="en-US" sz="2000"/>
        </a:p>
      </dgm:t>
    </dgm:pt>
    <dgm:pt modelId="{F22A17ED-C30D-4273-8AC5-74C11C56C08F}" type="sibTrans" cxnId="{FF96A871-1582-4440-814D-7426DA78FE08}">
      <dgm:prSet/>
      <dgm:spPr/>
      <dgm:t>
        <a:bodyPr/>
        <a:lstStyle/>
        <a:p>
          <a:endParaRPr lang="en-US" sz="2000"/>
        </a:p>
      </dgm:t>
    </dgm:pt>
    <dgm:pt modelId="{003BD36A-C434-4863-B43C-B83461D8E2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err="1"/>
            <a:t>jumlah</a:t>
          </a:r>
          <a:r>
            <a:rPr lang="en-US" sz="2000" b="1" dirty="0"/>
            <a:t> </a:t>
          </a:r>
          <a:r>
            <a:rPr lang="en-US" sz="2000" b="1" dirty="0" err="1"/>
            <a:t>nilai</a:t>
          </a:r>
          <a:r>
            <a:rPr lang="en-US" sz="2000" b="1" dirty="0"/>
            <a:t> </a:t>
          </a:r>
          <a:r>
            <a:rPr lang="en-US" sz="2000" b="1" dirty="0" err="1"/>
            <a:t>wajar</a:t>
          </a:r>
          <a:r>
            <a:rPr lang="en-US" sz="2000" dirty="0"/>
            <a:t>, </a:t>
          </a:r>
          <a:r>
            <a:rPr lang="en-US" sz="2000" dirty="0" err="1"/>
            <a:t>kategori</a:t>
          </a:r>
          <a:r>
            <a:rPr lang="en-US" sz="2000" dirty="0"/>
            <a:t> </a:t>
          </a:r>
          <a:r>
            <a:rPr lang="en-US" sz="2000" dirty="0" err="1"/>
            <a:t>utama</a:t>
          </a:r>
          <a:r>
            <a:rPr lang="en-US" sz="2000" dirty="0"/>
            <a:t>, </a:t>
          </a:r>
          <a:r>
            <a:rPr lang="en-US" sz="2000" dirty="0" err="1"/>
            <a:t>pengembalian</a:t>
          </a:r>
          <a:r>
            <a:rPr lang="en-US" sz="2000" dirty="0"/>
            <a:t> </a:t>
          </a:r>
          <a:r>
            <a:rPr lang="en-US" sz="2000" dirty="0" err="1"/>
            <a:t>aktual</a:t>
          </a:r>
          <a:r>
            <a:rPr lang="id-ID" sz="2000" dirty="0"/>
            <a:t> </a:t>
          </a:r>
          <a:r>
            <a:rPr lang="en-US" sz="2000" dirty="0" err="1"/>
            <a:t>aset</a:t>
          </a:r>
          <a:r>
            <a:rPr lang="en-US" sz="2000" dirty="0"/>
            <a:t>  program, basis </a:t>
          </a:r>
          <a:r>
            <a:rPr lang="en-US" sz="2000" dirty="0" err="1"/>
            <a:t>untuk</a:t>
          </a:r>
          <a:r>
            <a:rPr lang="en-US" sz="2000" dirty="0"/>
            <a:t> </a:t>
          </a:r>
          <a:r>
            <a:rPr lang="en-US" sz="2000" dirty="0" err="1"/>
            <a:t>menentukan</a:t>
          </a:r>
          <a:r>
            <a:rPr lang="en-US" sz="2000" dirty="0"/>
            <a:t> </a:t>
          </a:r>
          <a:r>
            <a:rPr lang="en-US" sz="2000" dirty="0" err="1"/>
            <a:t>pengembalian</a:t>
          </a:r>
          <a:r>
            <a:rPr lang="en-US" sz="2000" dirty="0"/>
            <a:t> </a:t>
          </a:r>
          <a:r>
            <a:rPr lang="en-US" sz="2000" dirty="0" err="1"/>
            <a:t>aset</a:t>
          </a:r>
          <a:r>
            <a:rPr lang="en-US" sz="2000" dirty="0"/>
            <a:t> program</a:t>
          </a:r>
        </a:p>
      </dgm:t>
    </dgm:pt>
    <dgm:pt modelId="{D3C5D874-C2C8-4F00-9737-23F29D801D31}" type="parTrans" cxnId="{AE3A21B6-46D0-4F86-BACE-C0C78DF105E4}">
      <dgm:prSet/>
      <dgm:spPr/>
      <dgm:t>
        <a:bodyPr/>
        <a:lstStyle/>
        <a:p>
          <a:endParaRPr lang="en-US" sz="2000"/>
        </a:p>
      </dgm:t>
    </dgm:pt>
    <dgm:pt modelId="{3C206005-144E-4639-8800-D0BD5E49813C}" type="sibTrans" cxnId="{AE3A21B6-46D0-4F86-BACE-C0C78DF105E4}">
      <dgm:prSet/>
      <dgm:spPr/>
      <dgm:t>
        <a:bodyPr/>
        <a:lstStyle/>
        <a:p>
          <a:endParaRPr lang="en-US" sz="2000"/>
        </a:p>
      </dgm:t>
    </dgm:pt>
    <dgm:pt modelId="{C0E1F3CE-9994-4DA6-9101-1BEAD59FA18C}">
      <dgm:prSet phldrT="[Text]" custT="1"/>
      <dgm:spPr/>
      <dgm:t>
        <a:bodyPr/>
        <a:lstStyle/>
        <a:p>
          <a:r>
            <a:rPr lang="id-ID" sz="2000" dirty="0"/>
            <a:t> </a:t>
          </a:r>
          <a:endParaRPr lang="en-US" sz="2000" dirty="0"/>
        </a:p>
      </dgm:t>
    </dgm:pt>
    <dgm:pt modelId="{E2843498-949F-4B4D-8FE8-67806C2DA539}" type="parTrans" cxnId="{29A9FC3A-66B5-4AAE-A3E4-8748304A3CE8}">
      <dgm:prSet/>
      <dgm:spPr/>
      <dgm:t>
        <a:bodyPr/>
        <a:lstStyle/>
        <a:p>
          <a:endParaRPr lang="en-US" sz="2000"/>
        </a:p>
      </dgm:t>
    </dgm:pt>
    <dgm:pt modelId="{1D2CF07D-1003-4558-8760-F76E21A23165}" type="sibTrans" cxnId="{29A9FC3A-66B5-4AAE-A3E4-8748304A3CE8}">
      <dgm:prSet/>
      <dgm:spPr/>
      <dgm:t>
        <a:bodyPr/>
        <a:lstStyle/>
        <a:p>
          <a:endParaRPr lang="en-US" sz="2000"/>
        </a:p>
      </dgm:t>
    </dgm:pt>
    <dgm:pt modelId="{D3206CFA-095A-4FD1-AB7E-E7D9FA3D87D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1" dirty="0"/>
            <a:t>rekonsiliasi</a:t>
          </a:r>
          <a:r>
            <a:rPr lang="de-DE" sz="2000" dirty="0"/>
            <a:t> yang menunjukkan </a:t>
          </a:r>
          <a:r>
            <a:rPr lang="de-DE" sz="2000" b="1" dirty="0"/>
            <a:t>mutasi</a:t>
          </a:r>
          <a:r>
            <a:rPr lang="de-DE" sz="2000" dirty="0"/>
            <a:t> nilai bersih kewajiban (aset) selama suatu periode di neraca</a:t>
          </a:r>
          <a:endParaRPr lang="en-US" sz="2000" dirty="0"/>
        </a:p>
      </dgm:t>
    </dgm:pt>
    <dgm:pt modelId="{D381432D-6BFE-49E4-ADC3-FE3F5662B974}" type="parTrans" cxnId="{8C03B2BE-95DB-499A-9459-381BD2CC6EE6}">
      <dgm:prSet/>
      <dgm:spPr/>
      <dgm:t>
        <a:bodyPr/>
        <a:lstStyle/>
        <a:p>
          <a:endParaRPr lang="en-US" sz="2000"/>
        </a:p>
      </dgm:t>
    </dgm:pt>
    <dgm:pt modelId="{74A96C0C-67CF-4FAD-BBAE-1FCA7E47A9E4}" type="sibTrans" cxnId="{8C03B2BE-95DB-499A-9459-381BD2CC6EE6}">
      <dgm:prSet/>
      <dgm:spPr/>
      <dgm:t>
        <a:bodyPr/>
        <a:lstStyle/>
        <a:p>
          <a:endParaRPr lang="en-US" sz="2000"/>
        </a:p>
      </dgm:t>
    </dgm:pt>
    <dgm:pt modelId="{D1576E47-523B-4D88-844E-28DF891445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1" dirty="0"/>
            <a:t>total beban </a:t>
          </a:r>
          <a:r>
            <a:rPr lang="de-DE" sz="2000" dirty="0"/>
            <a:t>yang diakui di laporan laba rugi dan jumlah yang dilaporkan dalam laporan laba rugi komprehensif</a:t>
          </a:r>
          <a:endParaRPr lang="en-US" sz="2000" dirty="0"/>
        </a:p>
      </dgm:t>
    </dgm:pt>
    <dgm:pt modelId="{A09DAC65-5204-427F-96D1-3B662BE3A4D5}" type="parTrans" cxnId="{CE201614-C4CD-485D-A8BB-EC42589A0988}">
      <dgm:prSet/>
      <dgm:spPr/>
      <dgm:t>
        <a:bodyPr/>
        <a:lstStyle/>
        <a:p>
          <a:endParaRPr lang="en-US" sz="2000"/>
        </a:p>
      </dgm:t>
    </dgm:pt>
    <dgm:pt modelId="{30F40784-703D-4728-A109-2903B2D3BE82}" type="sibTrans" cxnId="{CE201614-C4CD-485D-A8BB-EC42589A0988}">
      <dgm:prSet/>
      <dgm:spPr/>
      <dgm:t>
        <a:bodyPr/>
        <a:lstStyle/>
        <a:p>
          <a:endParaRPr lang="en-US" sz="2000"/>
        </a:p>
      </dgm:t>
    </dgm:pt>
    <dgm:pt modelId="{EE2E2C00-9604-4A12-A6E8-4989E90384E3}">
      <dgm:prSet custT="1"/>
      <dgm:spPr/>
      <dgm:t>
        <a:bodyPr/>
        <a:lstStyle/>
        <a:p>
          <a:endParaRPr lang="en-US" sz="2000"/>
        </a:p>
      </dgm:t>
    </dgm:pt>
    <dgm:pt modelId="{BD4C48B6-B97F-4F7C-BDC6-CC06889D93CD}" type="parTrans" cxnId="{A0BD706F-B5DE-4B54-9824-2FCD9536CA69}">
      <dgm:prSet/>
      <dgm:spPr/>
      <dgm:t>
        <a:bodyPr/>
        <a:lstStyle/>
        <a:p>
          <a:endParaRPr lang="en-US" sz="2000"/>
        </a:p>
      </dgm:t>
    </dgm:pt>
    <dgm:pt modelId="{1613D577-4892-4DB3-A8FB-7FBF8FD5BDCA}" type="sibTrans" cxnId="{A0BD706F-B5DE-4B54-9824-2FCD9536CA69}">
      <dgm:prSet/>
      <dgm:spPr/>
      <dgm:t>
        <a:bodyPr/>
        <a:lstStyle/>
        <a:p>
          <a:endParaRPr lang="en-US" sz="2000"/>
        </a:p>
      </dgm:t>
    </dgm:pt>
    <dgm:pt modelId="{2A8779F8-99B9-4136-A30F-580456C2EADC}">
      <dgm:prSet custT="1"/>
      <dgm:spPr/>
      <dgm:t>
        <a:bodyPr/>
        <a:lstStyle/>
        <a:p>
          <a:r>
            <a:rPr lang="en-US" sz="2000" b="1" dirty="0" err="1"/>
            <a:t>Asumsi</a:t>
          </a:r>
          <a:r>
            <a:rPr lang="en-US" sz="2000" b="1" dirty="0"/>
            <a:t> </a:t>
          </a:r>
          <a:r>
            <a:rPr lang="en-US" sz="2000" b="1" dirty="0" err="1"/>
            <a:t>aktuarial</a:t>
          </a:r>
          <a:r>
            <a:rPr lang="en-US" sz="2000" b="1" dirty="0"/>
            <a:t> </a:t>
          </a:r>
          <a:r>
            <a:rPr lang="en-US" sz="2000" b="1" dirty="0" err="1"/>
            <a:t>utama</a:t>
          </a:r>
          <a:endParaRPr lang="en-US" sz="2000" b="1" dirty="0"/>
        </a:p>
      </dgm:t>
    </dgm:pt>
    <dgm:pt modelId="{524EB221-1238-43B2-ADF5-98AECA772E5A}" type="parTrans" cxnId="{E1C89E3C-2CAF-46B7-ADCC-BA92243A23FD}">
      <dgm:prSet/>
      <dgm:spPr/>
      <dgm:t>
        <a:bodyPr/>
        <a:lstStyle/>
        <a:p>
          <a:endParaRPr lang="en-US" sz="2000"/>
        </a:p>
      </dgm:t>
    </dgm:pt>
    <dgm:pt modelId="{6F58F07E-9D09-4782-97D2-10F0F4D241F9}" type="sibTrans" cxnId="{E1C89E3C-2CAF-46B7-ADCC-BA92243A23FD}">
      <dgm:prSet/>
      <dgm:spPr/>
      <dgm:t>
        <a:bodyPr/>
        <a:lstStyle/>
        <a:p>
          <a:endParaRPr lang="en-US" sz="2000"/>
        </a:p>
      </dgm:t>
    </dgm:pt>
    <dgm:pt modelId="{17A1DE99-9AA3-431B-9ACD-B2080EFBF25F}">
      <dgm:prSet custT="1"/>
      <dgm:spPr/>
      <dgm:t>
        <a:bodyPr/>
        <a:lstStyle/>
        <a:p>
          <a:endParaRPr lang="en-US" sz="2000" b="1" dirty="0"/>
        </a:p>
      </dgm:t>
    </dgm:pt>
    <dgm:pt modelId="{5189D8A2-60A7-47C9-8EB3-901EA21D2827}" type="parTrans" cxnId="{E0FED578-044C-46A0-B8EE-F99D2DDF3234}">
      <dgm:prSet/>
      <dgm:spPr/>
      <dgm:t>
        <a:bodyPr/>
        <a:lstStyle/>
        <a:p>
          <a:endParaRPr lang="id-ID"/>
        </a:p>
      </dgm:t>
    </dgm:pt>
    <dgm:pt modelId="{D539CE79-9587-4F2E-B3C3-72B929FBAE86}" type="sibTrans" cxnId="{E0FED578-044C-46A0-B8EE-F99D2DDF3234}">
      <dgm:prSet/>
      <dgm:spPr/>
      <dgm:t>
        <a:bodyPr/>
        <a:lstStyle/>
        <a:p>
          <a:endParaRPr lang="id-ID"/>
        </a:p>
      </dgm:t>
    </dgm:pt>
    <dgm:pt modelId="{5C699F6F-83F4-4451-BB1C-E9F19D152893}">
      <dgm:prSet custT="1"/>
      <dgm:spPr/>
      <dgm:t>
        <a:bodyPr/>
        <a:lstStyle/>
        <a:p>
          <a:endParaRPr lang="en-US" sz="2000" b="1" dirty="0"/>
        </a:p>
      </dgm:t>
    </dgm:pt>
    <dgm:pt modelId="{72E81AF5-603A-4292-BE78-041CC5792033}" type="parTrans" cxnId="{FB3100F4-9B1A-4A21-BE37-FE46D1AD1802}">
      <dgm:prSet/>
      <dgm:spPr/>
      <dgm:t>
        <a:bodyPr/>
        <a:lstStyle/>
        <a:p>
          <a:endParaRPr lang="id-ID"/>
        </a:p>
      </dgm:t>
    </dgm:pt>
    <dgm:pt modelId="{4EFBF5FF-F281-4193-B474-E31467B6EF93}" type="sibTrans" cxnId="{FB3100F4-9B1A-4A21-BE37-FE46D1AD1802}">
      <dgm:prSet/>
      <dgm:spPr/>
      <dgm:t>
        <a:bodyPr/>
        <a:lstStyle/>
        <a:p>
          <a:endParaRPr lang="id-ID"/>
        </a:p>
      </dgm:t>
    </dgm:pt>
    <dgm:pt modelId="{98AA1BF4-BD89-4A40-A19C-424FAD394481}" type="pres">
      <dgm:prSet presAssocID="{4E5C7EEE-4CF7-48CE-B173-306B70DDD89A}" presName="linearFlow" presStyleCnt="0">
        <dgm:presLayoutVars>
          <dgm:dir/>
          <dgm:animLvl val="lvl"/>
          <dgm:resizeHandles val="exact"/>
        </dgm:presLayoutVars>
      </dgm:prSet>
      <dgm:spPr/>
    </dgm:pt>
    <dgm:pt modelId="{5A18175D-66FF-49C2-8601-41E996C5D7C4}" type="pres">
      <dgm:prSet presAssocID="{183E6CB9-5AB2-4143-8F99-7C47E7D442FE}" presName="composite" presStyleCnt="0"/>
      <dgm:spPr/>
    </dgm:pt>
    <dgm:pt modelId="{F86EAB91-9091-4D2B-958E-B3A70A405D27}" type="pres">
      <dgm:prSet presAssocID="{183E6CB9-5AB2-4143-8F99-7C47E7D442F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E9BA71-6B36-4087-B8A7-CD882170311E}" type="pres">
      <dgm:prSet presAssocID="{183E6CB9-5AB2-4143-8F99-7C47E7D442FE}" presName="descendantText" presStyleLbl="alignAcc1" presStyleIdx="0" presStyleCnt="4" custScaleY="138464" custLinFactNeighborY="18338">
        <dgm:presLayoutVars>
          <dgm:bulletEnabled val="1"/>
        </dgm:presLayoutVars>
      </dgm:prSet>
      <dgm:spPr/>
    </dgm:pt>
    <dgm:pt modelId="{784C9256-502D-4451-B5EA-3E3250D7C41F}" type="pres">
      <dgm:prSet presAssocID="{B8782A0B-FCC0-4FEC-960C-B4034D117953}" presName="sp" presStyleCnt="0"/>
      <dgm:spPr/>
    </dgm:pt>
    <dgm:pt modelId="{656DDAA1-9ECD-461F-AE85-58ABF8EEA7BA}" type="pres">
      <dgm:prSet presAssocID="{1B6DD846-7D23-469E-AC4F-98CA2EF05AC2}" presName="composite" presStyleCnt="0"/>
      <dgm:spPr/>
    </dgm:pt>
    <dgm:pt modelId="{B5101923-F8E7-4C7B-861D-44DFF6EE6EDC}" type="pres">
      <dgm:prSet presAssocID="{1B6DD846-7D23-469E-AC4F-98CA2EF05AC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111C8A1-A4DD-4FAF-8D91-C81B97F6524F}" type="pres">
      <dgm:prSet presAssocID="{1B6DD846-7D23-469E-AC4F-98CA2EF05AC2}" presName="descendantText" presStyleLbl="alignAcc1" presStyleIdx="1" presStyleCnt="4" custScaleY="128397" custLinFactNeighborY="23204">
        <dgm:presLayoutVars>
          <dgm:bulletEnabled val="1"/>
        </dgm:presLayoutVars>
      </dgm:prSet>
      <dgm:spPr/>
    </dgm:pt>
    <dgm:pt modelId="{67F0D90A-4A32-4B49-B974-5E27D976FEAC}" type="pres">
      <dgm:prSet presAssocID="{94B08A6F-9F8B-466B-A33F-7215C3B9CA20}" presName="sp" presStyleCnt="0"/>
      <dgm:spPr/>
    </dgm:pt>
    <dgm:pt modelId="{9BD00D16-95D9-4093-8E55-EF9F9318FDCF}" type="pres">
      <dgm:prSet presAssocID="{C0E1F3CE-9994-4DA6-9101-1BEAD59FA18C}" presName="composite" presStyleCnt="0"/>
      <dgm:spPr/>
    </dgm:pt>
    <dgm:pt modelId="{DAEEE1F6-FB6D-4971-ADE6-0B62B3F67E00}" type="pres">
      <dgm:prSet presAssocID="{C0E1F3CE-9994-4DA6-9101-1BEAD59FA18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5C20B50-BF02-4248-88DD-235EE1057EAF}" type="pres">
      <dgm:prSet presAssocID="{C0E1F3CE-9994-4DA6-9101-1BEAD59FA18C}" presName="descendantText" presStyleLbl="alignAcc1" presStyleIdx="2" presStyleCnt="4" custScaleY="141127" custLinFactNeighborY="25657">
        <dgm:presLayoutVars>
          <dgm:bulletEnabled val="1"/>
        </dgm:presLayoutVars>
      </dgm:prSet>
      <dgm:spPr/>
    </dgm:pt>
    <dgm:pt modelId="{3977C671-FE5F-4AD4-B88B-2B563D159C48}" type="pres">
      <dgm:prSet presAssocID="{1D2CF07D-1003-4558-8760-F76E21A23165}" presName="sp" presStyleCnt="0"/>
      <dgm:spPr/>
    </dgm:pt>
    <dgm:pt modelId="{F6A4CD1D-C13D-47A1-BB24-083BD3F2CAA3}" type="pres">
      <dgm:prSet presAssocID="{EE2E2C00-9604-4A12-A6E8-4989E90384E3}" presName="composite" presStyleCnt="0"/>
      <dgm:spPr/>
    </dgm:pt>
    <dgm:pt modelId="{5D546B66-494F-4F3D-9B50-9AA8271996CF}" type="pres">
      <dgm:prSet presAssocID="{EE2E2C00-9604-4A12-A6E8-4989E90384E3}" presName="parentText" presStyleLbl="alignNode1" presStyleIdx="3" presStyleCnt="4" custLinFactNeighborY="3140">
        <dgm:presLayoutVars>
          <dgm:chMax val="1"/>
          <dgm:bulletEnabled val="1"/>
        </dgm:presLayoutVars>
      </dgm:prSet>
      <dgm:spPr/>
    </dgm:pt>
    <dgm:pt modelId="{E85DD647-6789-43B6-A17B-221A4037E744}" type="pres">
      <dgm:prSet presAssocID="{EE2E2C00-9604-4A12-A6E8-4989E90384E3}" presName="descendantText" presStyleLbl="alignAcc1" presStyleIdx="3" presStyleCnt="4" custScaleY="71492" custLinFactNeighborY="14416">
        <dgm:presLayoutVars>
          <dgm:bulletEnabled val="1"/>
        </dgm:presLayoutVars>
      </dgm:prSet>
      <dgm:spPr/>
    </dgm:pt>
  </dgm:ptLst>
  <dgm:cxnLst>
    <dgm:cxn modelId="{CE201614-C4CD-485D-A8BB-EC42589A0988}" srcId="{C0E1F3CE-9994-4DA6-9101-1BEAD59FA18C}" destId="{D1576E47-523B-4D88-844E-28DF891445C8}" srcOrd="1" destOrd="0" parTransId="{A09DAC65-5204-427F-96D1-3B662BE3A4D5}" sibTransId="{30F40784-703D-4728-A109-2903B2D3BE82}"/>
    <dgm:cxn modelId="{90138B16-0A70-4E31-85FA-121CECEEA7E7}" type="presOf" srcId="{4C4F265C-2CD6-4533-905B-E061475A0606}" destId="{A1E9BA71-6B36-4087-B8A7-CD882170311E}" srcOrd="0" destOrd="1" presId="urn:microsoft.com/office/officeart/2005/8/layout/chevron2"/>
    <dgm:cxn modelId="{AF40D31D-E240-41FA-A6F1-8D62D9C7206C}" srcId="{183E6CB9-5AB2-4143-8F99-7C47E7D442FE}" destId="{4C4F265C-2CD6-4533-905B-E061475A0606}" srcOrd="1" destOrd="0" parTransId="{14F750AB-DF7C-44FB-8B28-C2FC6A2FDE31}" sibTransId="{40794C45-953C-41A9-8146-54D1E925D863}"/>
    <dgm:cxn modelId="{AF015122-CC62-45A9-B631-2C6D02B15545}" type="presOf" srcId="{D1576E47-523B-4D88-844E-28DF891445C8}" destId="{95C20B50-BF02-4248-88DD-235EE1057EAF}" srcOrd="0" destOrd="1" presId="urn:microsoft.com/office/officeart/2005/8/layout/chevron2"/>
    <dgm:cxn modelId="{E8E7A525-887C-435F-953B-1A6D60FF451F}" type="presOf" srcId="{D3206CFA-095A-4FD1-AB7E-E7D9FA3D87D8}" destId="{95C20B50-BF02-4248-88DD-235EE1057EAF}" srcOrd="0" destOrd="0" presId="urn:microsoft.com/office/officeart/2005/8/layout/chevron2"/>
    <dgm:cxn modelId="{426DF82A-ADA0-40DC-9462-2592B7358D7F}" type="presOf" srcId="{003BD36A-C434-4863-B43C-B83461D8E22E}" destId="{A111C8A1-A4DD-4FAF-8D91-C81B97F6524F}" srcOrd="0" destOrd="1" presId="urn:microsoft.com/office/officeart/2005/8/layout/chevron2"/>
    <dgm:cxn modelId="{05906D39-E7AF-47EC-8587-3DFBB1F955A8}" type="presOf" srcId="{5C699F6F-83F4-4451-BB1C-E9F19D152893}" destId="{E85DD647-6789-43B6-A17B-221A4037E744}" srcOrd="0" destOrd="0" presId="urn:microsoft.com/office/officeart/2005/8/layout/chevron2"/>
    <dgm:cxn modelId="{CEF7AF39-5759-4E1F-8264-4CA22F2DB456}" type="presOf" srcId="{17A1DE99-9AA3-431B-9ACD-B2080EFBF25F}" destId="{E85DD647-6789-43B6-A17B-221A4037E744}" srcOrd="0" destOrd="2" presId="urn:microsoft.com/office/officeart/2005/8/layout/chevron2"/>
    <dgm:cxn modelId="{29A9FC3A-66B5-4AAE-A3E4-8748304A3CE8}" srcId="{4E5C7EEE-4CF7-48CE-B173-306B70DDD89A}" destId="{C0E1F3CE-9994-4DA6-9101-1BEAD59FA18C}" srcOrd="2" destOrd="0" parTransId="{E2843498-949F-4B4D-8FE8-67806C2DA539}" sibTransId="{1D2CF07D-1003-4558-8760-F76E21A23165}"/>
    <dgm:cxn modelId="{E1C89E3C-2CAF-46B7-ADCC-BA92243A23FD}" srcId="{EE2E2C00-9604-4A12-A6E8-4989E90384E3}" destId="{2A8779F8-99B9-4136-A30F-580456C2EADC}" srcOrd="1" destOrd="0" parTransId="{524EB221-1238-43B2-ADF5-98AECA772E5A}" sibTransId="{6F58F07E-9D09-4782-97D2-10F0F4D241F9}"/>
    <dgm:cxn modelId="{70C8FD46-FE04-4862-9F69-31BA74835CEE}" type="presOf" srcId="{D26C9D3E-FB4D-4D42-BC81-D55594629539}" destId="{A111C8A1-A4DD-4FAF-8D91-C81B97F6524F}" srcOrd="0" destOrd="0" presId="urn:microsoft.com/office/officeart/2005/8/layout/chevron2"/>
    <dgm:cxn modelId="{63A6D06D-297E-4FD8-80C2-9B7C16C313E5}" type="presOf" srcId="{1B6DD846-7D23-469E-AC4F-98CA2EF05AC2}" destId="{B5101923-F8E7-4C7B-861D-44DFF6EE6EDC}" srcOrd="0" destOrd="0" presId="urn:microsoft.com/office/officeart/2005/8/layout/chevron2"/>
    <dgm:cxn modelId="{A0BD706F-B5DE-4B54-9824-2FCD9536CA69}" srcId="{4E5C7EEE-4CF7-48CE-B173-306B70DDD89A}" destId="{EE2E2C00-9604-4A12-A6E8-4989E90384E3}" srcOrd="3" destOrd="0" parTransId="{BD4C48B6-B97F-4F7C-BDC6-CC06889D93CD}" sibTransId="{1613D577-4892-4DB3-A8FB-7FBF8FD5BDCA}"/>
    <dgm:cxn modelId="{FF96A871-1582-4440-814D-7426DA78FE08}" srcId="{1B6DD846-7D23-469E-AC4F-98CA2EF05AC2}" destId="{D26C9D3E-FB4D-4D42-BC81-D55594629539}" srcOrd="0" destOrd="0" parTransId="{22D15BF1-C987-4D01-ACE4-F2F782B37D58}" sibTransId="{F22A17ED-C30D-4273-8AC5-74C11C56C08F}"/>
    <dgm:cxn modelId="{E0FED578-044C-46A0-B8EE-F99D2DDF3234}" srcId="{EE2E2C00-9604-4A12-A6E8-4989E90384E3}" destId="{17A1DE99-9AA3-431B-9ACD-B2080EFBF25F}" srcOrd="2" destOrd="0" parTransId="{5189D8A2-60A7-47C9-8EB3-901EA21D2827}" sibTransId="{D539CE79-9587-4F2E-B3C3-72B929FBAE86}"/>
    <dgm:cxn modelId="{82CD8E79-CADE-44E6-89F5-2290C5108BA1}" type="presOf" srcId="{EE2E2C00-9604-4A12-A6E8-4989E90384E3}" destId="{5D546B66-494F-4F3D-9B50-9AA8271996CF}" srcOrd="0" destOrd="0" presId="urn:microsoft.com/office/officeart/2005/8/layout/chevron2"/>
    <dgm:cxn modelId="{E317DF7C-040B-4D4B-A98B-C549CFD26635}" srcId="{4E5C7EEE-4CF7-48CE-B173-306B70DDD89A}" destId="{183E6CB9-5AB2-4143-8F99-7C47E7D442FE}" srcOrd="0" destOrd="0" parTransId="{FF319B58-FE59-446F-9F87-6116D9FF600F}" sibTransId="{B8782A0B-FCC0-4FEC-960C-B4034D117953}"/>
    <dgm:cxn modelId="{96CD3F83-E57D-4F90-8DC3-B01B2B3B54DF}" type="presOf" srcId="{2A8779F8-99B9-4136-A30F-580456C2EADC}" destId="{E85DD647-6789-43B6-A17B-221A4037E744}" srcOrd="0" destOrd="1" presId="urn:microsoft.com/office/officeart/2005/8/layout/chevron2"/>
    <dgm:cxn modelId="{758284A6-63B4-486E-A1E2-A1DD8DEBADE5}" type="presOf" srcId="{57E75B9D-59A3-437D-AF47-11823FB285AF}" destId="{A1E9BA71-6B36-4087-B8A7-CD882170311E}" srcOrd="0" destOrd="0" presId="urn:microsoft.com/office/officeart/2005/8/layout/chevron2"/>
    <dgm:cxn modelId="{99339AAD-A788-4983-97E5-C8CDB802DA81}" type="presOf" srcId="{4E5C7EEE-4CF7-48CE-B173-306B70DDD89A}" destId="{98AA1BF4-BD89-4A40-A19C-424FAD394481}" srcOrd="0" destOrd="0" presId="urn:microsoft.com/office/officeart/2005/8/layout/chevron2"/>
    <dgm:cxn modelId="{47FC56AF-0D25-407A-B109-26994AE91DDA}" srcId="{4E5C7EEE-4CF7-48CE-B173-306B70DDD89A}" destId="{1B6DD846-7D23-469E-AC4F-98CA2EF05AC2}" srcOrd="1" destOrd="0" parTransId="{2793A418-42B3-4DE2-A86A-6FC006ACB6DC}" sibTransId="{94B08A6F-9F8B-466B-A33F-7215C3B9CA20}"/>
    <dgm:cxn modelId="{AE3A21B6-46D0-4F86-BACE-C0C78DF105E4}" srcId="{1B6DD846-7D23-469E-AC4F-98CA2EF05AC2}" destId="{003BD36A-C434-4863-B43C-B83461D8E22E}" srcOrd="1" destOrd="0" parTransId="{D3C5D874-C2C8-4F00-9737-23F29D801D31}" sibTransId="{3C206005-144E-4639-8800-D0BD5E49813C}"/>
    <dgm:cxn modelId="{8C03B2BE-95DB-499A-9459-381BD2CC6EE6}" srcId="{C0E1F3CE-9994-4DA6-9101-1BEAD59FA18C}" destId="{D3206CFA-095A-4FD1-AB7E-E7D9FA3D87D8}" srcOrd="0" destOrd="0" parTransId="{D381432D-6BFE-49E4-ADC3-FE3F5662B974}" sibTransId="{74A96C0C-67CF-4FAD-BBAE-1FCA7E47A9E4}"/>
    <dgm:cxn modelId="{981ECFCA-E7EA-452D-A202-34717D55F1C0}" type="presOf" srcId="{183E6CB9-5AB2-4143-8F99-7C47E7D442FE}" destId="{F86EAB91-9091-4D2B-958E-B3A70A405D27}" srcOrd="0" destOrd="0" presId="urn:microsoft.com/office/officeart/2005/8/layout/chevron2"/>
    <dgm:cxn modelId="{D0C45FE5-A9B0-4478-80E6-210702503E83}" type="presOf" srcId="{C0E1F3CE-9994-4DA6-9101-1BEAD59FA18C}" destId="{DAEEE1F6-FB6D-4971-ADE6-0B62B3F67E00}" srcOrd="0" destOrd="0" presId="urn:microsoft.com/office/officeart/2005/8/layout/chevron2"/>
    <dgm:cxn modelId="{FB3100F4-9B1A-4A21-BE37-FE46D1AD1802}" srcId="{EE2E2C00-9604-4A12-A6E8-4989E90384E3}" destId="{5C699F6F-83F4-4451-BB1C-E9F19D152893}" srcOrd="0" destOrd="0" parTransId="{72E81AF5-603A-4292-BE78-041CC5792033}" sibTransId="{4EFBF5FF-F281-4193-B474-E31467B6EF93}"/>
    <dgm:cxn modelId="{B8A743FF-0197-420A-B6C4-038B9D19FE9F}" srcId="{183E6CB9-5AB2-4143-8F99-7C47E7D442FE}" destId="{57E75B9D-59A3-437D-AF47-11823FB285AF}" srcOrd="0" destOrd="0" parTransId="{34A5C3C3-5B73-456B-A91F-161C6DD9A1B5}" sibTransId="{8CF1B4C6-E130-467B-8E36-49BF876BC491}"/>
    <dgm:cxn modelId="{2AF20146-0FB3-4EFE-B948-216FD3EB5721}" type="presParOf" srcId="{98AA1BF4-BD89-4A40-A19C-424FAD394481}" destId="{5A18175D-66FF-49C2-8601-41E996C5D7C4}" srcOrd="0" destOrd="0" presId="urn:microsoft.com/office/officeart/2005/8/layout/chevron2"/>
    <dgm:cxn modelId="{907C23EC-1D4B-4F11-86C7-2433E0DDABB9}" type="presParOf" srcId="{5A18175D-66FF-49C2-8601-41E996C5D7C4}" destId="{F86EAB91-9091-4D2B-958E-B3A70A405D27}" srcOrd="0" destOrd="0" presId="urn:microsoft.com/office/officeart/2005/8/layout/chevron2"/>
    <dgm:cxn modelId="{A3F04982-D5FC-460F-BC80-D1657A77BAFE}" type="presParOf" srcId="{5A18175D-66FF-49C2-8601-41E996C5D7C4}" destId="{A1E9BA71-6B36-4087-B8A7-CD882170311E}" srcOrd="1" destOrd="0" presId="urn:microsoft.com/office/officeart/2005/8/layout/chevron2"/>
    <dgm:cxn modelId="{4DCDE828-1011-45BF-B866-ADDDCE29140B}" type="presParOf" srcId="{98AA1BF4-BD89-4A40-A19C-424FAD394481}" destId="{784C9256-502D-4451-B5EA-3E3250D7C41F}" srcOrd="1" destOrd="0" presId="urn:microsoft.com/office/officeart/2005/8/layout/chevron2"/>
    <dgm:cxn modelId="{2F1A2753-C71A-4943-A16C-A310ECFF7905}" type="presParOf" srcId="{98AA1BF4-BD89-4A40-A19C-424FAD394481}" destId="{656DDAA1-9ECD-461F-AE85-58ABF8EEA7BA}" srcOrd="2" destOrd="0" presId="urn:microsoft.com/office/officeart/2005/8/layout/chevron2"/>
    <dgm:cxn modelId="{76D1C08C-3EE0-4A30-8FA0-065A4463B33F}" type="presParOf" srcId="{656DDAA1-9ECD-461F-AE85-58ABF8EEA7BA}" destId="{B5101923-F8E7-4C7B-861D-44DFF6EE6EDC}" srcOrd="0" destOrd="0" presId="urn:microsoft.com/office/officeart/2005/8/layout/chevron2"/>
    <dgm:cxn modelId="{B6BE6F44-499C-4534-A0F2-8AB872647BB0}" type="presParOf" srcId="{656DDAA1-9ECD-461F-AE85-58ABF8EEA7BA}" destId="{A111C8A1-A4DD-4FAF-8D91-C81B97F6524F}" srcOrd="1" destOrd="0" presId="urn:microsoft.com/office/officeart/2005/8/layout/chevron2"/>
    <dgm:cxn modelId="{C19AE79F-F2E7-4EC0-BE1C-F8AF940BA664}" type="presParOf" srcId="{98AA1BF4-BD89-4A40-A19C-424FAD394481}" destId="{67F0D90A-4A32-4B49-B974-5E27D976FEAC}" srcOrd="3" destOrd="0" presId="urn:microsoft.com/office/officeart/2005/8/layout/chevron2"/>
    <dgm:cxn modelId="{3784F6AB-CB70-442D-9335-08B954D176BE}" type="presParOf" srcId="{98AA1BF4-BD89-4A40-A19C-424FAD394481}" destId="{9BD00D16-95D9-4093-8E55-EF9F9318FDCF}" srcOrd="4" destOrd="0" presId="urn:microsoft.com/office/officeart/2005/8/layout/chevron2"/>
    <dgm:cxn modelId="{C8ACC075-67D0-4130-89D1-A4B816B01FC2}" type="presParOf" srcId="{9BD00D16-95D9-4093-8E55-EF9F9318FDCF}" destId="{DAEEE1F6-FB6D-4971-ADE6-0B62B3F67E00}" srcOrd="0" destOrd="0" presId="urn:microsoft.com/office/officeart/2005/8/layout/chevron2"/>
    <dgm:cxn modelId="{3DE535DE-1F59-466F-99F5-FD3B2648EE50}" type="presParOf" srcId="{9BD00D16-95D9-4093-8E55-EF9F9318FDCF}" destId="{95C20B50-BF02-4248-88DD-235EE1057EAF}" srcOrd="1" destOrd="0" presId="urn:microsoft.com/office/officeart/2005/8/layout/chevron2"/>
    <dgm:cxn modelId="{ABD197DC-ECBC-4F4A-AC18-B6B84B8220DC}" type="presParOf" srcId="{98AA1BF4-BD89-4A40-A19C-424FAD394481}" destId="{3977C671-FE5F-4AD4-B88B-2B563D159C48}" srcOrd="5" destOrd="0" presId="urn:microsoft.com/office/officeart/2005/8/layout/chevron2"/>
    <dgm:cxn modelId="{ACFB89AF-2B7F-4DCE-A9A3-46B3C13B317A}" type="presParOf" srcId="{98AA1BF4-BD89-4A40-A19C-424FAD394481}" destId="{F6A4CD1D-C13D-47A1-BB24-083BD3F2CAA3}" srcOrd="6" destOrd="0" presId="urn:microsoft.com/office/officeart/2005/8/layout/chevron2"/>
    <dgm:cxn modelId="{D0F1AB42-567F-48D4-931D-CF0468CE9307}" type="presParOf" srcId="{F6A4CD1D-C13D-47A1-BB24-083BD3F2CAA3}" destId="{5D546B66-494F-4F3D-9B50-9AA8271996CF}" srcOrd="0" destOrd="0" presId="urn:microsoft.com/office/officeart/2005/8/layout/chevron2"/>
    <dgm:cxn modelId="{6CF0DFC1-E7E3-4E7F-A500-FC6EB8A2A38C}" type="presParOf" srcId="{F6A4CD1D-C13D-47A1-BB24-083BD3F2CAA3}" destId="{E85DD647-6789-43B6-A17B-221A4037E7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FE2D1D-8894-4D9A-8756-BC60A6A1B81B}" type="doc">
      <dgm:prSet loTypeId="urn:microsoft.com/office/officeart/2005/8/layout/vList4#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CA4979-F187-4CEA-91BA-93F5008537A5}">
      <dgm:prSet phldrT="[Text]" custT="1"/>
      <dgm:spPr/>
      <dgm:t>
        <a:bodyPr/>
        <a:lstStyle/>
        <a:p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Cuti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berimbalan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jangka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panjang</a:t>
          </a:r>
          <a:endParaRPr lang="en-US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F64E477-173A-4621-884D-3AF497B32268}" type="parTrans" cxnId="{757163EC-3B97-4F70-ABD7-86F6FB876BE2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F1CFB6C-FAD0-46B2-9574-8A29BCDA6732}" type="sibTrans" cxnId="{757163EC-3B97-4F70-ABD7-86F6FB876BE2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20DFF02-DC43-4964-9F32-68460F9216AA}">
      <dgm:prSet phldrT="[Text]" custT="1"/>
      <dgm:spPr/>
      <dgm:t>
        <a:bodyPr/>
        <a:lstStyle/>
        <a:p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hari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raya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atau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jasa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jangka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panjang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lainnya</a:t>
          </a:r>
          <a:endParaRPr lang="en-US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B3B7DD4-96DC-4262-B5B7-35964EA3E4A8}" type="parTrans" cxnId="{0FD329A9-1B52-4B00-990E-10A087E2551C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C55B1F8-EC46-46D3-ACED-0E7690896AA2}" type="sibTrans" cxnId="{0FD329A9-1B52-4B00-990E-10A087E2551C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14348E1-C1D8-4B70-9492-5733C5CEB016}">
      <dgm:prSet phldrT="[Text]" custT="1"/>
      <dgm:spPr/>
      <dgm:t>
        <a:bodyPr/>
        <a:lstStyle/>
        <a:p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cacat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permanen</a:t>
          </a:r>
          <a:endParaRPr lang="en-US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1001B5A-15A5-44F4-AA23-92A56B47749C}" type="parTrans" cxnId="{70354498-3934-4DDB-86B5-AE2CA1D92568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9DA018-9BE7-40FD-83DB-21C4D81E6F06}" type="sibTrans" cxnId="{70354498-3934-4DDB-86B5-AE2CA1D92568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E3376A7-810B-4C53-A88E-189AD8925222}">
      <dgm:prSet custT="1"/>
      <dgm:spPr/>
      <dgm:t>
        <a:bodyPr/>
        <a:lstStyle/>
        <a:p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Utang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bagi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laba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dan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bonus yang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dibayar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≥12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bulan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setelah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akhir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periode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pelaporan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saat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pekerja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memberikan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jasanya</a:t>
          </a:r>
          <a:endParaRPr lang="en-US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4C2DECF-191D-42D8-B23A-ED563231DAC4}" type="parTrans" cxnId="{068EC594-FFFF-40AA-85D6-48C807BC3D42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8E2CB3F-65E6-4933-873D-E18573CC9077}" type="sibTrans" cxnId="{068EC594-FFFF-40AA-85D6-48C807BC3D42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874C434-AABB-49B1-9FBF-089939B60F96}">
      <dgm:prSet custT="1"/>
      <dgm:spPr/>
      <dgm:t>
        <a:bodyPr/>
        <a:lstStyle/>
        <a:p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Kompensasi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ditangguhkan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yang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dibayar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≥12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bulan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sesudah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akhir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dari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periode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pelaporan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saat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jasa</a:t>
          </a:r>
          <a:r>
            <a:rPr lang="en-US" sz="20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dirty="0" err="1">
              <a:latin typeface="Segoe UI" pitchFamily="34" charset="0"/>
              <a:ea typeface="Segoe UI" pitchFamily="34" charset="0"/>
              <a:cs typeface="Segoe UI" pitchFamily="34" charset="0"/>
            </a:rPr>
            <a:t>diberikan</a:t>
          </a:r>
          <a:endParaRPr lang="en-US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4CA26A6-54E2-4F56-8F08-616288C3D42E}" type="parTrans" cxnId="{039912A4-2B44-47E9-B1C2-8D7D7E8C2C5D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F7EE33B-EFE3-4377-A46D-FE70967AB133}" type="sibTrans" cxnId="{039912A4-2B44-47E9-B1C2-8D7D7E8C2C5D}">
      <dgm:prSet/>
      <dgm:spPr/>
      <dgm:t>
        <a:bodyPr/>
        <a:lstStyle/>
        <a:p>
          <a:endParaRPr lang="en-US" sz="200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0CCDC3E-AAAB-43AF-AFC1-D4FAA02066FA}" type="pres">
      <dgm:prSet presAssocID="{D9FE2D1D-8894-4D9A-8756-BC60A6A1B81B}" presName="linear" presStyleCnt="0">
        <dgm:presLayoutVars>
          <dgm:dir/>
          <dgm:resizeHandles val="exact"/>
        </dgm:presLayoutVars>
      </dgm:prSet>
      <dgm:spPr/>
    </dgm:pt>
    <dgm:pt modelId="{F4AC7210-E8FC-45E3-A268-95084ACF0317}" type="pres">
      <dgm:prSet presAssocID="{CACA4979-F187-4CEA-91BA-93F5008537A5}" presName="comp" presStyleCnt="0"/>
      <dgm:spPr/>
    </dgm:pt>
    <dgm:pt modelId="{E1C95104-B69D-4C62-A69C-9374092D21EF}" type="pres">
      <dgm:prSet presAssocID="{CACA4979-F187-4CEA-91BA-93F5008537A5}" presName="box" presStyleLbl="node1" presStyleIdx="0" presStyleCnt="5"/>
      <dgm:spPr/>
    </dgm:pt>
    <dgm:pt modelId="{1F47F965-D1FE-4383-A3B4-3D94A6CF7D6C}" type="pres">
      <dgm:prSet presAssocID="{CACA4979-F187-4CEA-91BA-93F5008537A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FC3F31-7493-4696-8076-1F529C1DE6A7}" type="pres">
      <dgm:prSet presAssocID="{CACA4979-F187-4CEA-91BA-93F5008537A5}" presName="text" presStyleLbl="node1" presStyleIdx="0" presStyleCnt="5">
        <dgm:presLayoutVars>
          <dgm:bulletEnabled val="1"/>
        </dgm:presLayoutVars>
      </dgm:prSet>
      <dgm:spPr/>
    </dgm:pt>
    <dgm:pt modelId="{CAD0811F-28D2-4A49-9276-D141EDE8B25E}" type="pres">
      <dgm:prSet presAssocID="{6F1CFB6C-FAD0-46B2-9574-8A29BCDA6732}" presName="spacer" presStyleCnt="0"/>
      <dgm:spPr/>
    </dgm:pt>
    <dgm:pt modelId="{A903F754-1C4D-4962-8517-0C1980F77E18}" type="pres">
      <dgm:prSet presAssocID="{820DFF02-DC43-4964-9F32-68460F9216AA}" presName="comp" presStyleCnt="0"/>
      <dgm:spPr/>
    </dgm:pt>
    <dgm:pt modelId="{9FCC7496-8D6B-4493-9C60-5BD085E285ED}" type="pres">
      <dgm:prSet presAssocID="{820DFF02-DC43-4964-9F32-68460F9216AA}" presName="box" presStyleLbl="node1" presStyleIdx="1" presStyleCnt="5"/>
      <dgm:spPr/>
    </dgm:pt>
    <dgm:pt modelId="{118AADF2-6445-4EFA-8F11-AADFACBCC8F4}" type="pres">
      <dgm:prSet presAssocID="{820DFF02-DC43-4964-9F32-68460F9216AA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B1DB00-58E0-4518-9C32-369A9C72CAC0}" type="pres">
      <dgm:prSet presAssocID="{820DFF02-DC43-4964-9F32-68460F9216AA}" presName="text" presStyleLbl="node1" presStyleIdx="1" presStyleCnt="5">
        <dgm:presLayoutVars>
          <dgm:bulletEnabled val="1"/>
        </dgm:presLayoutVars>
      </dgm:prSet>
      <dgm:spPr/>
    </dgm:pt>
    <dgm:pt modelId="{69F82FDD-B4B3-4491-93F7-1C2F208E0C1E}" type="pres">
      <dgm:prSet presAssocID="{4C55B1F8-EC46-46D3-ACED-0E7690896AA2}" presName="spacer" presStyleCnt="0"/>
      <dgm:spPr/>
    </dgm:pt>
    <dgm:pt modelId="{A6164257-8286-4D3D-8B1A-E02A907340B9}" type="pres">
      <dgm:prSet presAssocID="{E14348E1-C1D8-4B70-9492-5733C5CEB016}" presName="comp" presStyleCnt="0"/>
      <dgm:spPr/>
    </dgm:pt>
    <dgm:pt modelId="{DF6CCC83-7187-4533-B2D4-7751208DE2CB}" type="pres">
      <dgm:prSet presAssocID="{E14348E1-C1D8-4B70-9492-5733C5CEB016}" presName="box" presStyleLbl="node1" presStyleIdx="2" presStyleCnt="5"/>
      <dgm:spPr/>
    </dgm:pt>
    <dgm:pt modelId="{736E3911-76F8-4219-BCAD-0E3D23A2BF39}" type="pres">
      <dgm:prSet presAssocID="{E14348E1-C1D8-4B70-9492-5733C5CEB016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E18065-5E0B-4F67-B24F-E27373CE2ACB}" type="pres">
      <dgm:prSet presAssocID="{E14348E1-C1D8-4B70-9492-5733C5CEB016}" presName="text" presStyleLbl="node1" presStyleIdx="2" presStyleCnt="5">
        <dgm:presLayoutVars>
          <dgm:bulletEnabled val="1"/>
        </dgm:presLayoutVars>
      </dgm:prSet>
      <dgm:spPr/>
    </dgm:pt>
    <dgm:pt modelId="{7242A8B0-5951-4B66-B592-7C4F7989F6AA}" type="pres">
      <dgm:prSet presAssocID="{399DA018-9BE7-40FD-83DB-21C4D81E6F06}" presName="spacer" presStyleCnt="0"/>
      <dgm:spPr/>
    </dgm:pt>
    <dgm:pt modelId="{783D5AC2-3924-423C-8296-77F550B900B8}" type="pres">
      <dgm:prSet presAssocID="{1E3376A7-810B-4C53-A88E-189AD8925222}" presName="comp" presStyleCnt="0"/>
      <dgm:spPr/>
    </dgm:pt>
    <dgm:pt modelId="{5E6F8F6F-0D40-49D3-8FA9-02B0C4BFB1A0}" type="pres">
      <dgm:prSet presAssocID="{1E3376A7-810B-4C53-A88E-189AD8925222}" presName="box" presStyleLbl="node1" presStyleIdx="3" presStyleCnt="5"/>
      <dgm:spPr/>
    </dgm:pt>
    <dgm:pt modelId="{19B1B8AD-BAE4-4994-B888-5482FF76EA7E}" type="pres">
      <dgm:prSet presAssocID="{1E3376A7-810B-4C53-A88E-189AD8925222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6F7C4B-A8B0-4039-879E-0C82A7C4DE59}" type="pres">
      <dgm:prSet presAssocID="{1E3376A7-810B-4C53-A88E-189AD8925222}" presName="text" presStyleLbl="node1" presStyleIdx="3" presStyleCnt="5">
        <dgm:presLayoutVars>
          <dgm:bulletEnabled val="1"/>
        </dgm:presLayoutVars>
      </dgm:prSet>
      <dgm:spPr/>
    </dgm:pt>
    <dgm:pt modelId="{A3BF35A6-0AE1-442A-BD28-1B97C42FE544}" type="pres">
      <dgm:prSet presAssocID="{78E2CB3F-65E6-4933-873D-E18573CC9077}" presName="spacer" presStyleCnt="0"/>
      <dgm:spPr/>
    </dgm:pt>
    <dgm:pt modelId="{DA27B329-CB8B-4F8C-960E-94F38616DA8A}" type="pres">
      <dgm:prSet presAssocID="{8874C434-AABB-49B1-9FBF-089939B60F96}" presName="comp" presStyleCnt="0"/>
      <dgm:spPr/>
    </dgm:pt>
    <dgm:pt modelId="{8CDC6FD2-7628-4B8E-B648-FB4974BFD3D8}" type="pres">
      <dgm:prSet presAssocID="{8874C434-AABB-49B1-9FBF-089939B60F96}" presName="box" presStyleLbl="node1" presStyleIdx="4" presStyleCnt="5"/>
      <dgm:spPr/>
    </dgm:pt>
    <dgm:pt modelId="{68E5F5A7-5524-4B2E-B311-D4B443BB5C6F}" type="pres">
      <dgm:prSet presAssocID="{8874C434-AABB-49B1-9FBF-089939B60F96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4849A2F-20E8-4AE1-A199-70A5EF7A6132}" type="pres">
      <dgm:prSet presAssocID="{8874C434-AABB-49B1-9FBF-089939B60F96}" presName="text" presStyleLbl="node1" presStyleIdx="4" presStyleCnt="5">
        <dgm:presLayoutVars>
          <dgm:bulletEnabled val="1"/>
        </dgm:presLayoutVars>
      </dgm:prSet>
      <dgm:spPr/>
    </dgm:pt>
  </dgm:ptLst>
  <dgm:cxnLst>
    <dgm:cxn modelId="{43899D06-90F8-4E60-BE7A-320935ACF503}" type="presOf" srcId="{820DFF02-DC43-4964-9F32-68460F9216AA}" destId="{2EB1DB00-58E0-4518-9C32-369A9C72CAC0}" srcOrd="1" destOrd="0" presId="urn:microsoft.com/office/officeart/2005/8/layout/vList4#4"/>
    <dgm:cxn modelId="{14F23725-4CC6-4913-A9E4-9405F2070A04}" type="presOf" srcId="{D9FE2D1D-8894-4D9A-8756-BC60A6A1B81B}" destId="{D0CCDC3E-AAAB-43AF-AFC1-D4FAA02066FA}" srcOrd="0" destOrd="0" presId="urn:microsoft.com/office/officeart/2005/8/layout/vList4#4"/>
    <dgm:cxn modelId="{CBFADD2F-FA5E-42D2-B8B9-F0C54CBA73C4}" type="presOf" srcId="{8874C434-AABB-49B1-9FBF-089939B60F96}" destId="{54849A2F-20E8-4AE1-A199-70A5EF7A6132}" srcOrd="1" destOrd="0" presId="urn:microsoft.com/office/officeart/2005/8/layout/vList4#4"/>
    <dgm:cxn modelId="{D7B63140-3077-43B0-A519-FFD5FBE58C8E}" type="presOf" srcId="{820DFF02-DC43-4964-9F32-68460F9216AA}" destId="{9FCC7496-8D6B-4493-9C60-5BD085E285ED}" srcOrd="0" destOrd="0" presId="urn:microsoft.com/office/officeart/2005/8/layout/vList4#4"/>
    <dgm:cxn modelId="{8BB2F36F-08DE-4F37-8EFA-96E035BAD662}" type="presOf" srcId="{CACA4979-F187-4CEA-91BA-93F5008537A5}" destId="{E1C95104-B69D-4C62-A69C-9374092D21EF}" srcOrd="0" destOrd="0" presId="urn:microsoft.com/office/officeart/2005/8/layout/vList4#4"/>
    <dgm:cxn modelId="{1EA0BC52-BED9-4804-8929-8DE167B71EAA}" type="presOf" srcId="{CACA4979-F187-4CEA-91BA-93F5008537A5}" destId="{45FC3F31-7493-4696-8076-1F529C1DE6A7}" srcOrd="1" destOrd="0" presId="urn:microsoft.com/office/officeart/2005/8/layout/vList4#4"/>
    <dgm:cxn modelId="{87DCE381-F5F5-4D1C-83B9-B0623DF80610}" type="presOf" srcId="{E14348E1-C1D8-4B70-9492-5733C5CEB016}" destId="{DF6CCC83-7187-4533-B2D4-7751208DE2CB}" srcOrd="0" destOrd="0" presId="urn:microsoft.com/office/officeart/2005/8/layout/vList4#4"/>
    <dgm:cxn modelId="{068EC594-FFFF-40AA-85D6-48C807BC3D42}" srcId="{D9FE2D1D-8894-4D9A-8756-BC60A6A1B81B}" destId="{1E3376A7-810B-4C53-A88E-189AD8925222}" srcOrd="3" destOrd="0" parTransId="{C4C2DECF-191D-42D8-B23A-ED563231DAC4}" sibTransId="{78E2CB3F-65E6-4933-873D-E18573CC9077}"/>
    <dgm:cxn modelId="{70354498-3934-4DDB-86B5-AE2CA1D92568}" srcId="{D9FE2D1D-8894-4D9A-8756-BC60A6A1B81B}" destId="{E14348E1-C1D8-4B70-9492-5733C5CEB016}" srcOrd="2" destOrd="0" parTransId="{C1001B5A-15A5-44F4-AA23-92A56B47749C}" sibTransId="{399DA018-9BE7-40FD-83DB-21C4D81E6F06}"/>
    <dgm:cxn modelId="{E5B2F09F-6D85-497C-ABA3-CAC73F6B13AE}" type="presOf" srcId="{8874C434-AABB-49B1-9FBF-089939B60F96}" destId="{8CDC6FD2-7628-4B8E-B648-FB4974BFD3D8}" srcOrd="0" destOrd="0" presId="urn:microsoft.com/office/officeart/2005/8/layout/vList4#4"/>
    <dgm:cxn modelId="{039912A4-2B44-47E9-B1C2-8D7D7E8C2C5D}" srcId="{D9FE2D1D-8894-4D9A-8756-BC60A6A1B81B}" destId="{8874C434-AABB-49B1-9FBF-089939B60F96}" srcOrd="4" destOrd="0" parTransId="{44CA26A6-54E2-4F56-8F08-616288C3D42E}" sibTransId="{BF7EE33B-EFE3-4377-A46D-FE70967AB133}"/>
    <dgm:cxn modelId="{0FD329A9-1B52-4B00-990E-10A087E2551C}" srcId="{D9FE2D1D-8894-4D9A-8756-BC60A6A1B81B}" destId="{820DFF02-DC43-4964-9F32-68460F9216AA}" srcOrd="1" destOrd="0" parTransId="{BB3B7DD4-96DC-4262-B5B7-35964EA3E4A8}" sibTransId="{4C55B1F8-EC46-46D3-ACED-0E7690896AA2}"/>
    <dgm:cxn modelId="{486774AA-53AC-4374-8EE7-17327274A1CA}" type="presOf" srcId="{1E3376A7-810B-4C53-A88E-189AD8925222}" destId="{5E6F8F6F-0D40-49D3-8FA9-02B0C4BFB1A0}" srcOrd="0" destOrd="0" presId="urn:microsoft.com/office/officeart/2005/8/layout/vList4#4"/>
    <dgm:cxn modelId="{3CF385AE-4CA9-4D74-A89B-5E58CEC36396}" type="presOf" srcId="{E14348E1-C1D8-4B70-9492-5733C5CEB016}" destId="{19E18065-5E0B-4F67-B24F-E27373CE2ACB}" srcOrd="1" destOrd="0" presId="urn:microsoft.com/office/officeart/2005/8/layout/vList4#4"/>
    <dgm:cxn modelId="{A685DFB6-AD01-4C9F-9C96-DB31CA80B648}" type="presOf" srcId="{1E3376A7-810B-4C53-A88E-189AD8925222}" destId="{4A6F7C4B-A8B0-4039-879E-0C82A7C4DE59}" srcOrd="1" destOrd="0" presId="urn:microsoft.com/office/officeart/2005/8/layout/vList4#4"/>
    <dgm:cxn modelId="{757163EC-3B97-4F70-ABD7-86F6FB876BE2}" srcId="{D9FE2D1D-8894-4D9A-8756-BC60A6A1B81B}" destId="{CACA4979-F187-4CEA-91BA-93F5008537A5}" srcOrd="0" destOrd="0" parTransId="{3F64E477-173A-4621-884D-3AF497B32268}" sibTransId="{6F1CFB6C-FAD0-46B2-9574-8A29BCDA6732}"/>
    <dgm:cxn modelId="{BD3377DD-D95E-406C-B481-E45634C97343}" type="presParOf" srcId="{D0CCDC3E-AAAB-43AF-AFC1-D4FAA02066FA}" destId="{F4AC7210-E8FC-45E3-A268-95084ACF0317}" srcOrd="0" destOrd="0" presId="urn:microsoft.com/office/officeart/2005/8/layout/vList4#4"/>
    <dgm:cxn modelId="{4E280369-747F-4EEF-BB48-72B85257B203}" type="presParOf" srcId="{F4AC7210-E8FC-45E3-A268-95084ACF0317}" destId="{E1C95104-B69D-4C62-A69C-9374092D21EF}" srcOrd="0" destOrd="0" presId="urn:microsoft.com/office/officeart/2005/8/layout/vList4#4"/>
    <dgm:cxn modelId="{22062343-A63D-4B38-8C4B-2B7C86CC421A}" type="presParOf" srcId="{F4AC7210-E8FC-45E3-A268-95084ACF0317}" destId="{1F47F965-D1FE-4383-A3B4-3D94A6CF7D6C}" srcOrd="1" destOrd="0" presId="urn:microsoft.com/office/officeart/2005/8/layout/vList4#4"/>
    <dgm:cxn modelId="{2F19CDE0-5F3C-4372-ADE4-BDBADF2261AC}" type="presParOf" srcId="{F4AC7210-E8FC-45E3-A268-95084ACF0317}" destId="{45FC3F31-7493-4696-8076-1F529C1DE6A7}" srcOrd="2" destOrd="0" presId="urn:microsoft.com/office/officeart/2005/8/layout/vList4#4"/>
    <dgm:cxn modelId="{53470F04-90E1-4B8C-970C-D7666A987258}" type="presParOf" srcId="{D0CCDC3E-AAAB-43AF-AFC1-D4FAA02066FA}" destId="{CAD0811F-28D2-4A49-9276-D141EDE8B25E}" srcOrd="1" destOrd="0" presId="urn:microsoft.com/office/officeart/2005/8/layout/vList4#4"/>
    <dgm:cxn modelId="{809BA84C-4AEB-437B-9B19-3EF38BE6312E}" type="presParOf" srcId="{D0CCDC3E-AAAB-43AF-AFC1-D4FAA02066FA}" destId="{A903F754-1C4D-4962-8517-0C1980F77E18}" srcOrd="2" destOrd="0" presId="urn:microsoft.com/office/officeart/2005/8/layout/vList4#4"/>
    <dgm:cxn modelId="{94EE5431-A8B3-4F05-943F-3EE7A4E3B421}" type="presParOf" srcId="{A903F754-1C4D-4962-8517-0C1980F77E18}" destId="{9FCC7496-8D6B-4493-9C60-5BD085E285ED}" srcOrd="0" destOrd="0" presId="urn:microsoft.com/office/officeart/2005/8/layout/vList4#4"/>
    <dgm:cxn modelId="{3E20E761-A485-4E0F-BC5D-BB4C0269F502}" type="presParOf" srcId="{A903F754-1C4D-4962-8517-0C1980F77E18}" destId="{118AADF2-6445-4EFA-8F11-AADFACBCC8F4}" srcOrd="1" destOrd="0" presId="urn:microsoft.com/office/officeart/2005/8/layout/vList4#4"/>
    <dgm:cxn modelId="{7CA1863B-B146-4DE7-B432-4062D08DC82D}" type="presParOf" srcId="{A903F754-1C4D-4962-8517-0C1980F77E18}" destId="{2EB1DB00-58E0-4518-9C32-369A9C72CAC0}" srcOrd="2" destOrd="0" presId="urn:microsoft.com/office/officeart/2005/8/layout/vList4#4"/>
    <dgm:cxn modelId="{C27F278A-A606-443B-B0E8-AEAA199CB045}" type="presParOf" srcId="{D0CCDC3E-AAAB-43AF-AFC1-D4FAA02066FA}" destId="{69F82FDD-B4B3-4491-93F7-1C2F208E0C1E}" srcOrd="3" destOrd="0" presId="urn:microsoft.com/office/officeart/2005/8/layout/vList4#4"/>
    <dgm:cxn modelId="{800EB89B-81CB-4666-86AE-4FF865F10656}" type="presParOf" srcId="{D0CCDC3E-AAAB-43AF-AFC1-D4FAA02066FA}" destId="{A6164257-8286-4D3D-8B1A-E02A907340B9}" srcOrd="4" destOrd="0" presId="urn:microsoft.com/office/officeart/2005/8/layout/vList4#4"/>
    <dgm:cxn modelId="{757D5DA6-AB60-479C-8321-9AAAE7B3B64C}" type="presParOf" srcId="{A6164257-8286-4D3D-8B1A-E02A907340B9}" destId="{DF6CCC83-7187-4533-B2D4-7751208DE2CB}" srcOrd="0" destOrd="0" presId="urn:microsoft.com/office/officeart/2005/8/layout/vList4#4"/>
    <dgm:cxn modelId="{D73CDD0F-523D-4B5D-AEAE-24AFD6E87ECA}" type="presParOf" srcId="{A6164257-8286-4D3D-8B1A-E02A907340B9}" destId="{736E3911-76F8-4219-BCAD-0E3D23A2BF39}" srcOrd="1" destOrd="0" presId="urn:microsoft.com/office/officeart/2005/8/layout/vList4#4"/>
    <dgm:cxn modelId="{0E681FCA-6AEC-48D7-B466-491D6B90CFB9}" type="presParOf" srcId="{A6164257-8286-4D3D-8B1A-E02A907340B9}" destId="{19E18065-5E0B-4F67-B24F-E27373CE2ACB}" srcOrd="2" destOrd="0" presId="urn:microsoft.com/office/officeart/2005/8/layout/vList4#4"/>
    <dgm:cxn modelId="{20E180F3-5902-4FC9-9398-E9F343B71900}" type="presParOf" srcId="{D0CCDC3E-AAAB-43AF-AFC1-D4FAA02066FA}" destId="{7242A8B0-5951-4B66-B592-7C4F7989F6AA}" srcOrd="5" destOrd="0" presId="urn:microsoft.com/office/officeart/2005/8/layout/vList4#4"/>
    <dgm:cxn modelId="{1E7D7C76-A773-4541-83B6-62D1FC459BA8}" type="presParOf" srcId="{D0CCDC3E-AAAB-43AF-AFC1-D4FAA02066FA}" destId="{783D5AC2-3924-423C-8296-77F550B900B8}" srcOrd="6" destOrd="0" presId="urn:microsoft.com/office/officeart/2005/8/layout/vList4#4"/>
    <dgm:cxn modelId="{4066F304-BB4C-40BA-8D77-E536E117C7D9}" type="presParOf" srcId="{783D5AC2-3924-423C-8296-77F550B900B8}" destId="{5E6F8F6F-0D40-49D3-8FA9-02B0C4BFB1A0}" srcOrd="0" destOrd="0" presId="urn:microsoft.com/office/officeart/2005/8/layout/vList4#4"/>
    <dgm:cxn modelId="{12D27882-391A-4FEF-BD65-B2AE80658EEE}" type="presParOf" srcId="{783D5AC2-3924-423C-8296-77F550B900B8}" destId="{19B1B8AD-BAE4-4994-B888-5482FF76EA7E}" srcOrd="1" destOrd="0" presId="urn:microsoft.com/office/officeart/2005/8/layout/vList4#4"/>
    <dgm:cxn modelId="{864976FC-89E4-493A-BB8A-6695E6F0396C}" type="presParOf" srcId="{783D5AC2-3924-423C-8296-77F550B900B8}" destId="{4A6F7C4B-A8B0-4039-879E-0C82A7C4DE59}" srcOrd="2" destOrd="0" presId="urn:microsoft.com/office/officeart/2005/8/layout/vList4#4"/>
    <dgm:cxn modelId="{FAE6C229-1064-4B55-BB4A-03B509902100}" type="presParOf" srcId="{D0CCDC3E-AAAB-43AF-AFC1-D4FAA02066FA}" destId="{A3BF35A6-0AE1-442A-BD28-1B97C42FE544}" srcOrd="7" destOrd="0" presId="urn:microsoft.com/office/officeart/2005/8/layout/vList4#4"/>
    <dgm:cxn modelId="{C8FDB959-7C48-4170-878C-BCDECB8A4C7E}" type="presParOf" srcId="{D0CCDC3E-AAAB-43AF-AFC1-D4FAA02066FA}" destId="{DA27B329-CB8B-4F8C-960E-94F38616DA8A}" srcOrd="8" destOrd="0" presId="urn:microsoft.com/office/officeart/2005/8/layout/vList4#4"/>
    <dgm:cxn modelId="{3017F90D-B9B3-497E-B00B-B76B2C41D546}" type="presParOf" srcId="{DA27B329-CB8B-4F8C-960E-94F38616DA8A}" destId="{8CDC6FD2-7628-4B8E-B648-FB4974BFD3D8}" srcOrd="0" destOrd="0" presId="urn:microsoft.com/office/officeart/2005/8/layout/vList4#4"/>
    <dgm:cxn modelId="{3FAE5BB1-ED27-4B07-B41A-ED6A7DD00022}" type="presParOf" srcId="{DA27B329-CB8B-4F8C-960E-94F38616DA8A}" destId="{68E5F5A7-5524-4B2E-B311-D4B443BB5C6F}" srcOrd="1" destOrd="0" presId="urn:microsoft.com/office/officeart/2005/8/layout/vList4#4"/>
    <dgm:cxn modelId="{13AA619E-4836-4104-B035-957F0457AABD}" type="presParOf" srcId="{DA27B329-CB8B-4F8C-960E-94F38616DA8A}" destId="{54849A2F-20E8-4AE1-A199-70A5EF7A6132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72F4D-A926-4009-95E3-EA15A7D1CB67}">
      <dsp:nvSpPr>
        <dsp:cNvPr id="0" name=""/>
        <dsp:cNvSpPr/>
      </dsp:nvSpPr>
      <dsp:spPr>
        <a:xfrm rot="5400000">
          <a:off x="-106494" y="109430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 </a:t>
          </a:r>
          <a:endParaRPr lang="en-US" sz="1800" kern="1200" dirty="0"/>
        </a:p>
      </dsp:txBody>
      <dsp:txXfrm rot="-5400000">
        <a:off x="1" y="251422"/>
        <a:ext cx="496974" cy="212989"/>
      </dsp:txXfrm>
    </dsp:sp>
    <dsp:sp modelId="{C63A7ABC-F2B8-4C79-9F69-467C5BE98594}">
      <dsp:nvSpPr>
        <dsp:cNvPr id="0" name=""/>
        <dsp:cNvSpPr/>
      </dsp:nvSpPr>
      <dsp:spPr>
        <a:xfrm rot="5400000">
          <a:off x="4248413" y="-3748504"/>
          <a:ext cx="461718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Lingkup</a:t>
          </a:r>
          <a:r>
            <a:rPr lang="en-US" sz="1800" kern="1200" dirty="0"/>
            <a:t> </a:t>
          </a:r>
          <a:r>
            <a:rPr lang="en-US" sz="1800" kern="1200" dirty="0">
              <a:sym typeface="Wingdings" pitchFamily="2" charset="2"/>
            </a:rPr>
            <a:t> </a:t>
          </a:r>
          <a:r>
            <a:rPr lang="en-US" sz="1800" kern="1200" dirty="0" err="1">
              <a:sym typeface="Wingdings" pitchFamily="2" charset="2"/>
            </a:rPr>
            <a:t>tidak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termasuk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imbalan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berbasis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ekuitas</a:t>
          </a:r>
          <a:r>
            <a:rPr lang="en-US" sz="1800" kern="1200" dirty="0">
              <a:sym typeface="Wingdings" pitchFamily="2" charset="2"/>
            </a:rPr>
            <a:t> PSAK 53</a:t>
          </a:r>
          <a:endParaRPr lang="en-US" sz="1800" kern="1200" dirty="0"/>
        </a:p>
      </dsp:txBody>
      <dsp:txXfrm rot="-5400000">
        <a:off x="496974" y="25474"/>
        <a:ext cx="7942058" cy="416640"/>
      </dsp:txXfrm>
    </dsp:sp>
    <dsp:sp modelId="{75C77A1A-1E5C-4257-AAF0-AE27A89B46B3}">
      <dsp:nvSpPr>
        <dsp:cNvPr id="0" name=""/>
        <dsp:cNvSpPr/>
      </dsp:nvSpPr>
      <dsp:spPr>
        <a:xfrm rot="5400000">
          <a:off x="-106494" y="734206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 </a:t>
          </a:r>
          <a:endParaRPr lang="en-US" sz="1800" kern="1200" dirty="0"/>
        </a:p>
      </dsp:txBody>
      <dsp:txXfrm rot="-5400000">
        <a:off x="1" y="876198"/>
        <a:ext cx="496974" cy="212989"/>
      </dsp:txXfrm>
    </dsp:sp>
    <dsp:sp modelId="{F8880CE8-5987-4A6D-8C69-46E6A4D6B8C8}">
      <dsp:nvSpPr>
        <dsp:cNvPr id="0" name=""/>
        <dsp:cNvSpPr/>
      </dsp:nvSpPr>
      <dsp:spPr>
        <a:xfrm rot="5400000">
          <a:off x="4248535" y="-3123848"/>
          <a:ext cx="461476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800" kern="1200" dirty="0"/>
            <a:t>Program multipemberi kerja manfaat pasti </a:t>
          </a:r>
          <a:r>
            <a:rPr lang="en-US" sz="1800" kern="1200" dirty="0"/>
            <a:t>yang </a:t>
          </a:r>
          <a:r>
            <a:rPr lang="en-US" sz="1800" kern="1200" dirty="0" err="1"/>
            <a:t>ada</a:t>
          </a:r>
          <a:r>
            <a:rPr lang="en-US" sz="1800" kern="1200" dirty="0"/>
            <a:t> </a:t>
          </a:r>
          <a:r>
            <a:rPr lang="en-US" sz="1800" kern="1200" dirty="0" err="1"/>
            <a:t>perjanjian</a:t>
          </a:r>
          <a:r>
            <a:rPr lang="en-US" sz="1800" kern="1200" dirty="0"/>
            <a:t> </a:t>
          </a:r>
          <a:r>
            <a:rPr lang="en-US" sz="1800" kern="1200" dirty="0" err="1"/>
            <a:t>kontraktual</a:t>
          </a:r>
          <a:r>
            <a:rPr lang="en-US" sz="1800" kern="1200" dirty="0"/>
            <a:t> </a:t>
          </a:r>
          <a:r>
            <a:rPr lang="en-US" sz="1800" kern="1200" dirty="0" err="1"/>
            <a:t>bagaimana</a:t>
          </a:r>
          <a:r>
            <a:rPr lang="en-US" sz="1800" kern="1200" dirty="0"/>
            <a:t> </a:t>
          </a:r>
          <a:r>
            <a:rPr lang="en-US" sz="1800" kern="1200" dirty="0" err="1"/>
            <a:t>mendistribusi</a:t>
          </a:r>
          <a:r>
            <a:rPr lang="en-US" sz="1800" kern="1200" dirty="0"/>
            <a:t> surplus/</a:t>
          </a:r>
          <a:r>
            <a:rPr lang="en-US" sz="1800" kern="1200" dirty="0" err="1"/>
            <a:t>defisit</a:t>
          </a:r>
          <a:r>
            <a:rPr lang="en-US" sz="1800" kern="1200" dirty="0"/>
            <a:t>.</a:t>
          </a:r>
        </a:p>
      </dsp:txBody>
      <dsp:txXfrm rot="-5400000">
        <a:off x="496975" y="650239"/>
        <a:ext cx="7942070" cy="416422"/>
      </dsp:txXfrm>
    </dsp:sp>
    <dsp:sp modelId="{B7B4400C-0348-44D9-A899-7E164D4E8140}">
      <dsp:nvSpPr>
        <dsp:cNvPr id="0" name=""/>
        <dsp:cNvSpPr/>
      </dsp:nvSpPr>
      <dsp:spPr>
        <a:xfrm rot="5400000">
          <a:off x="-106494" y="1358983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 </a:t>
          </a:r>
          <a:endParaRPr lang="en-US" sz="1800" kern="1200" dirty="0"/>
        </a:p>
      </dsp:txBody>
      <dsp:txXfrm rot="-5400000">
        <a:off x="1" y="1500975"/>
        <a:ext cx="496974" cy="212989"/>
      </dsp:txXfrm>
    </dsp:sp>
    <dsp:sp modelId="{2B73E5EA-3841-4B9B-ABD9-24665F2C4D3E}">
      <dsp:nvSpPr>
        <dsp:cNvPr id="0" name=""/>
        <dsp:cNvSpPr/>
      </dsp:nvSpPr>
      <dsp:spPr>
        <a:xfrm rot="5400000">
          <a:off x="4248535" y="-2499071"/>
          <a:ext cx="461476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Persyaratan dari program dimana risiko dan </a:t>
          </a:r>
          <a:r>
            <a:rPr lang="pt-BR" sz="1800" kern="1200" dirty="0"/>
            <a:t>imbalan dibagi antara entitas dalam </a:t>
          </a:r>
          <a:r>
            <a:rPr lang="en-US" sz="1800" kern="1200" dirty="0" err="1"/>
            <a:t>pengendalian</a:t>
          </a:r>
          <a:r>
            <a:rPr lang="en-US" sz="1800" kern="1200" dirty="0"/>
            <a:t> </a:t>
          </a:r>
          <a:r>
            <a:rPr lang="en-US" sz="1800" kern="1200" dirty="0" err="1"/>
            <a:t>bersama</a:t>
          </a:r>
          <a:endParaRPr lang="en-US" sz="1800" kern="1200" dirty="0"/>
        </a:p>
      </dsp:txBody>
      <dsp:txXfrm rot="-5400000">
        <a:off x="496975" y="1275016"/>
        <a:ext cx="7942070" cy="416422"/>
      </dsp:txXfrm>
    </dsp:sp>
    <dsp:sp modelId="{1390F6DD-5F3B-4F25-8C51-01CF8BBE2B45}">
      <dsp:nvSpPr>
        <dsp:cNvPr id="0" name=""/>
        <dsp:cNvSpPr/>
      </dsp:nvSpPr>
      <dsp:spPr>
        <a:xfrm rot="5400000">
          <a:off x="-106494" y="1983760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2125752"/>
        <a:ext cx="496974" cy="212989"/>
      </dsp:txXfrm>
    </dsp:sp>
    <dsp:sp modelId="{51C7442D-E864-4912-903A-F29E531F1BD4}">
      <dsp:nvSpPr>
        <dsp:cNvPr id="0" name=""/>
        <dsp:cNvSpPr/>
      </dsp:nvSpPr>
      <dsp:spPr>
        <a:xfrm rot="5400000">
          <a:off x="4248535" y="-1874294"/>
          <a:ext cx="461476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Adanya pilihan pengakuan keuntungan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kerugian</a:t>
          </a:r>
          <a:r>
            <a:rPr lang="en-US" sz="1800" kern="1200" dirty="0"/>
            <a:t> </a:t>
          </a:r>
          <a:r>
            <a:rPr lang="en-US" sz="1800" kern="1200" dirty="0" err="1"/>
            <a:t>aktuarial</a:t>
          </a:r>
          <a:r>
            <a:rPr lang="en-US" sz="1800" kern="1200" dirty="0"/>
            <a:t>,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koridor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koridor</a:t>
          </a:r>
          <a:endParaRPr lang="en-US" sz="1800" kern="1200" dirty="0"/>
        </a:p>
      </dsp:txBody>
      <dsp:txXfrm rot="-5400000">
        <a:off x="496975" y="1899793"/>
        <a:ext cx="7942070" cy="416422"/>
      </dsp:txXfrm>
    </dsp:sp>
    <dsp:sp modelId="{9F78C15F-DC9C-414C-BEE7-30AFC8DD1DB6}">
      <dsp:nvSpPr>
        <dsp:cNvPr id="0" name=""/>
        <dsp:cNvSpPr/>
      </dsp:nvSpPr>
      <dsp:spPr>
        <a:xfrm rot="5400000">
          <a:off x="-106494" y="2608537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2750529"/>
        <a:ext cx="496974" cy="212989"/>
      </dsp:txXfrm>
    </dsp:sp>
    <dsp:sp modelId="{66649178-D2A6-49B1-BB09-62ABC5F9735E}">
      <dsp:nvSpPr>
        <dsp:cNvPr id="0" name=""/>
        <dsp:cNvSpPr/>
      </dsp:nvSpPr>
      <dsp:spPr>
        <a:xfrm rot="5400000">
          <a:off x="4248535" y="-1249517"/>
          <a:ext cx="461476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Persyaratan</a:t>
          </a:r>
          <a:r>
            <a:rPr lang="en-US" sz="1800" kern="1200" dirty="0"/>
            <a:t> </a:t>
          </a:r>
          <a:r>
            <a:rPr lang="en-US" sz="1800" kern="1200" dirty="0" err="1"/>
            <a:t>pengungkapan</a:t>
          </a:r>
          <a:r>
            <a:rPr lang="en-US" sz="1800" kern="1200" dirty="0"/>
            <a:t> yang </a:t>
          </a:r>
          <a:r>
            <a:rPr lang="en-US" sz="1800" kern="1200" dirty="0" err="1"/>
            <a:t>lebih</a:t>
          </a:r>
          <a:r>
            <a:rPr lang="en-US" sz="1800" kern="1200" dirty="0"/>
            <a:t> </a:t>
          </a:r>
          <a:r>
            <a:rPr lang="en-US" sz="1800" kern="1200" dirty="0" err="1"/>
            <a:t>banyak</a:t>
          </a:r>
          <a:r>
            <a:rPr lang="en-US" sz="1800" kern="1200" dirty="0"/>
            <a:t> </a:t>
          </a:r>
          <a:r>
            <a:rPr lang="en-US" sz="1800" kern="1200" dirty="0" err="1"/>
            <a:t>terutama</a:t>
          </a:r>
          <a:r>
            <a:rPr lang="en-US" sz="1800" kern="1200" dirty="0"/>
            <a:t> program </a:t>
          </a:r>
          <a:r>
            <a:rPr lang="en-US" sz="1800" kern="1200" dirty="0" err="1"/>
            <a:t>imbalan</a:t>
          </a:r>
          <a:r>
            <a:rPr lang="en-US" sz="1800" kern="1200" dirty="0"/>
            <a:t> </a:t>
          </a:r>
          <a:r>
            <a:rPr lang="en-US" sz="1800" kern="1200" dirty="0" err="1"/>
            <a:t>pasti</a:t>
          </a:r>
          <a:endParaRPr lang="en-US" sz="1800" kern="1200" dirty="0"/>
        </a:p>
      </dsp:txBody>
      <dsp:txXfrm rot="-5400000">
        <a:off x="496975" y="2524570"/>
        <a:ext cx="7942070" cy="416422"/>
      </dsp:txXfrm>
    </dsp:sp>
    <dsp:sp modelId="{F205A2F0-C1BC-454F-88F3-587147156FB7}">
      <dsp:nvSpPr>
        <dsp:cNvPr id="0" name=""/>
        <dsp:cNvSpPr/>
      </dsp:nvSpPr>
      <dsp:spPr>
        <a:xfrm rot="5400000">
          <a:off x="-106494" y="3233314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3375306"/>
        <a:ext cx="496974" cy="212989"/>
      </dsp:txXfrm>
    </dsp:sp>
    <dsp:sp modelId="{2B263525-69C7-46EF-93D0-79012CB338FE}">
      <dsp:nvSpPr>
        <dsp:cNvPr id="0" name=""/>
        <dsp:cNvSpPr/>
      </dsp:nvSpPr>
      <dsp:spPr>
        <a:xfrm rot="5400000">
          <a:off x="4248535" y="-624740"/>
          <a:ext cx="461476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Penjelasan</a:t>
          </a:r>
          <a:r>
            <a:rPr lang="en-US" sz="1800" kern="1200" dirty="0"/>
            <a:t> </a:t>
          </a:r>
          <a:r>
            <a:rPr lang="en-US" sz="1800" kern="1200" dirty="0" err="1"/>
            <a:t>lebih</a:t>
          </a:r>
          <a:r>
            <a:rPr lang="en-US" sz="1800" kern="1200" dirty="0"/>
            <a:t> </a:t>
          </a:r>
          <a:r>
            <a:rPr lang="en-US" sz="1800" kern="1200" dirty="0" err="1"/>
            <a:t>rinci</a:t>
          </a:r>
          <a:r>
            <a:rPr lang="en-US" sz="1800" kern="1200" dirty="0"/>
            <a:t> </a:t>
          </a:r>
          <a:r>
            <a:rPr lang="en-US" sz="1800" kern="1200" dirty="0" err="1"/>
            <a:t>tentang</a:t>
          </a:r>
          <a:r>
            <a:rPr lang="en-US" sz="1800" kern="1200" dirty="0"/>
            <a:t> Program </a:t>
          </a:r>
          <a:r>
            <a:rPr lang="en-US" sz="1800" kern="1200" dirty="0" err="1"/>
            <a:t>jaminan</a:t>
          </a:r>
          <a:r>
            <a:rPr lang="en-US" sz="1800" kern="1200" dirty="0"/>
            <a:t> </a:t>
          </a:r>
          <a:r>
            <a:rPr lang="en-US" sz="1800" kern="1200" dirty="0" err="1"/>
            <a:t>sosial</a:t>
          </a:r>
          <a:endParaRPr lang="en-US" sz="1800" kern="1200" dirty="0"/>
        </a:p>
      </dsp:txBody>
      <dsp:txXfrm rot="-5400000">
        <a:off x="496975" y="3149347"/>
        <a:ext cx="7942070" cy="416422"/>
      </dsp:txXfrm>
    </dsp:sp>
    <dsp:sp modelId="{078BC180-3CC9-40D7-B1E6-BEB034232B79}">
      <dsp:nvSpPr>
        <dsp:cNvPr id="0" name=""/>
        <dsp:cNvSpPr/>
      </dsp:nvSpPr>
      <dsp:spPr>
        <a:xfrm rot="5400000">
          <a:off x="-106494" y="3858091"/>
          <a:ext cx="709963" cy="496974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4000083"/>
        <a:ext cx="496974" cy="212989"/>
      </dsp:txXfrm>
    </dsp:sp>
    <dsp:sp modelId="{129F44CD-E33A-47A5-AC1E-64E7E5707551}">
      <dsp:nvSpPr>
        <dsp:cNvPr id="0" name=""/>
        <dsp:cNvSpPr/>
      </dsp:nvSpPr>
      <dsp:spPr>
        <a:xfrm rot="5400000">
          <a:off x="4248535" y="36"/>
          <a:ext cx="461476" cy="7964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Contoh‐contoh ilustrasi di dalam </a:t>
          </a:r>
          <a:r>
            <a:rPr lang="en-US" sz="1800" kern="1200"/>
            <a:t>lampiran</a:t>
          </a:r>
        </a:p>
      </dsp:txBody>
      <dsp:txXfrm rot="-5400000">
        <a:off x="496975" y="3774124"/>
        <a:ext cx="7942070" cy="4164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7CC5F-EBC4-4BCA-82EA-6BDBD78C4A71}">
      <dsp:nvSpPr>
        <dsp:cNvPr id="0" name=""/>
        <dsp:cNvSpPr/>
      </dsp:nvSpPr>
      <dsp:spPr>
        <a:xfrm rot="5400000">
          <a:off x="-209797" y="212168"/>
          <a:ext cx="1398650" cy="979055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 </a:t>
          </a:r>
          <a:endParaRPr lang="en-US" sz="2000" kern="1200" dirty="0"/>
        </a:p>
      </dsp:txBody>
      <dsp:txXfrm rot="-5400000">
        <a:off x="1" y="491899"/>
        <a:ext cx="979055" cy="419595"/>
      </dsp:txXfrm>
    </dsp:sp>
    <dsp:sp modelId="{9066423B-7AB8-4CFC-B85F-7F0A70509040}">
      <dsp:nvSpPr>
        <dsp:cNvPr id="0" name=""/>
        <dsp:cNvSpPr/>
      </dsp:nvSpPr>
      <dsp:spPr>
        <a:xfrm rot="5400000">
          <a:off x="4366270" y="-3387215"/>
          <a:ext cx="819074" cy="7593504"/>
        </a:xfrm>
        <a:prstGeom prst="round2SameRect">
          <a:avLst/>
        </a:prstGeom>
        <a:solidFill>
          <a:srgbClr val="FFFF99">
            <a:alpha val="89804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biaya jasa kini (paragraf 68-96)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biaya bunga (paragraf 87)</a:t>
          </a:r>
          <a:endParaRPr lang="en-US" sz="2000" kern="1200" dirty="0"/>
        </a:p>
      </dsp:txBody>
      <dsp:txXfrm rot="-5400000">
        <a:off x="979055" y="39984"/>
        <a:ext cx="7553520" cy="739106"/>
      </dsp:txXfrm>
    </dsp:sp>
    <dsp:sp modelId="{401B0502-F76D-4306-A0DD-F28659AE9E04}">
      <dsp:nvSpPr>
        <dsp:cNvPr id="0" name=""/>
        <dsp:cNvSpPr/>
      </dsp:nvSpPr>
      <dsp:spPr>
        <a:xfrm rot="5400000">
          <a:off x="-209797" y="1282506"/>
          <a:ext cx="1398650" cy="97905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 </a:t>
          </a:r>
          <a:endParaRPr lang="en-US" sz="2000" kern="1200" dirty="0"/>
        </a:p>
      </dsp:txBody>
      <dsp:txXfrm rot="-5400000">
        <a:off x="1" y="1562237"/>
        <a:ext cx="979055" cy="419595"/>
      </dsp:txXfrm>
    </dsp:sp>
    <dsp:sp modelId="{67E56A2A-1451-4009-AF5D-1533A0D2117A}">
      <dsp:nvSpPr>
        <dsp:cNvPr id="0" name=""/>
        <dsp:cNvSpPr/>
      </dsp:nvSpPr>
      <dsp:spPr>
        <a:xfrm rot="5400000">
          <a:off x="4321246" y="-2200942"/>
          <a:ext cx="909122" cy="7593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hasil</a:t>
          </a:r>
          <a:r>
            <a:rPr lang="en-US" sz="2000" kern="1200" dirty="0"/>
            <a:t> yang </a:t>
          </a:r>
          <a:r>
            <a:rPr lang="en-US" sz="2000" kern="1200" dirty="0" err="1"/>
            <a:t>diharapkan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setiap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r>
            <a:rPr lang="en-US" sz="2000" kern="1200" dirty="0"/>
            <a:t> program (</a:t>
          </a:r>
          <a:r>
            <a:rPr lang="en-US" sz="2000" kern="1200" dirty="0" err="1"/>
            <a:t>paragraf</a:t>
          </a:r>
          <a:r>
            <a:rPr lang="en-US" sz="2000" kern="1200" dirty="0"/>
            <a:t> 118-120)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setiap</a:t>
          </a:r>
          <a:r>
            <a:rPr lang="en-US" sz="2000" kern="1200" dirty="0"/>
            <a:t> </a:t>
          </a:r>
          <a:r>
            <a:rPr lang="en-US" sz="2000" kern="1200" dirty="0" err="1"/>
            <a:t>hak</a:t>
          </a:r>
          <a:r>
            <a:rPr lang="en-US" sz="2000" kern="1200" dirty="0"/>
            <a:t> </a:t>
          </a:r>
          <a:r>
            <a:rPr lang="en-US" sz="2000" kern="1200" dirty="0" err="1"/>
            <a:t>penggantian</a:t>
          </a:r>
          <a:r>
            <a:rPr lang="en-US" sz="2000" kern="1200" dirty="0"/>
            <a:t> yang </a:t>
          </a:r>
          <a:r>
            <a:rPr lang="fi-FI" sz="2000" kern="1200" dirty="0"/>
            <a:t>diakui sebagai aset (paragraf 114)</a:t>
          </a:r>
          <a:endParaRPr lang="en-US" sz="2000" kern="1200" dirty="0"/>
        </a:p>
      </dsp:txBody>
      <dsp:txXfrm rot="-5400000">
        <a:off x="979055" y="1185629"/>
        <a:ext cx="7549124" cy="820362"/>
      </dsp:txXfrm>
    </dsp:sp>
    <dsp:sp modelId="{179A10A7-5BC0-497C-AE2C-1E3F7917F7BB}">
      <dsp:nvSpPr>
        <dsp:cNvPr id="0" name=""/>
        <dsp:cNvSpPr/>
      </dsp:nvSpPr>
      <dsp:spPr>
        <a:xfrm rot="5400000">
          <a:off x="-209797" y="2440302"/>
          <a:ext cx="1398650" cy="979055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 </a:t>
          </a:r>
          <a:endParaRPr lang="en-US" sz="2000" kern="1200" dirty="0"/>
        </a:p>
      </dsp:txBody>
      <dsp:txXfrm rot="-5400000">
        <a:off x="1" y="2720033"/>
        <a:ext cx="979055" cy="419595"/>
      </dsp:txXfrm>
    </dsp:sp>
    <dsp:sp modelId="{1622A84B-A4BB-4DBB-B160-51D539D58241}">
      <dsp:nvSpPr>
        <dsp:cNvPr id="0" name=""/>
        <dsp:cNvSpPr/>
      </dsp:nvSpPr>
      <dsp:spPr>
        <a:xfrm rot="5400000">
          <a:off x="4016885" y="-884990"/>
          <a:ext cx="1517843" cy="7593504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keuntungan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000" kern="1200" dirty="0" err="1"/>
            <a:t>aktuarial</a:t>
          </a:r>
          <a:r>
            <a:rPr lang="en-US" sz="2000" kern="1200" dirty="0"/>
            <a:t>, yang </a:t>
          </a:r>
          <a:r>
            <a:rPr lang="en-US" sz="2000" kern="1200" dirty="0" err="1"/>
            <a:t>seluruhnya</a:t>
          </a:r>
          <a:r>
            <a:rPr lang="en-US" sz="2000" kern="1200" dirty="0"/>
            <a:t>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 </a:t>
          </a:r>
          <a:r>
            <a:rPr lang="en-US" sz="2000" kern="1200" dirty="0" err="1"/>
            <a:t>diakui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biaya</a:t>
          </a:r>
          <a:r>
            <a:rPr lang="en-US" sz="2000" kern="1200" dirty="0"/>
            <a:t> </a:t>
          </a:r>
          <a:r>
            <a:rPr lang="en-US" sz="2000" kern="1200" dirty="0" err="1"/>
            <a:t>jasa</a:t>
          </a:r>
          <a:r>
            <a:rPr lang="en-US" sz="2000" kern="1200" dirty="0"/>
            <a:t> </a:t>
          </a:r>
          <a:r>
            <a:rPr lang="en-US" sz="2000" kern="1200" dirty="0" err="1"/>
            <a:t>lalu</a:t>
          </a:r>
          <a:r>
            <a:rPr lang="en-US" sz="2000" kern="1200" dirty="0"/>
            <a:t>, yang </a:t>
          </a:r>
          <a:r>
            <a:rPr lang="en-US" sz="2000" kern="1200" dirty="0" err="1"/>
            <a:t>seluruhnya</a:t>
          </a:r>
          <a:r>
            <a:rPr lang="en-US" sz="2000" kern="1200" dirty="0"/>
            <a:t>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 </a:t>
          </a:r>
          <a:r>
            <a:rPr lang="en-US" sz="2000" kern="1200" dirty="0" err="1"/>
            <a:t>diakui</a:t>
          </a:r>
          <a:r>
            <a:rPr lang="en-US" sz="2000" kern="1200" dirty="0"/>
            <a:t>; </a:t>
          </a:r>
          <a:r>
            <a:rPr lang="en-US" sz="2000" kern="1200" dirty="0" err="1"/>
            <a:t>dan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dampak dari kurtailmen atau penyelesaian (</a:t>
          </a:r>
          <a:r>
            <a:rPr lang="en-US" sz="2000" kern="1200" dirty="0"/>
            <a:t>par122 </a:t>
          </a:r>
          <a:r>
            <a:rPr lang="en-US" sz="2000" kern="1200" dirty="0" err="1"/>
            <a:t>dan</a:t>
          </a:r>
          <a:r>
            <a:rPr lang="en-US" sz="2000" kern="1200" dirty="0"/>
            <a:t> 123)</a:t>
          </a:r>
        </a:p>
      </dsp:txBody>
      <dsp:txXfrm rot="-5400000">
        <a:off x="979055" y="2226935"/>
        <a:ext cx="7519409" cy="1369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22B1A-DD24-47F7-B021-1623F1ECCA16}">
      <dsp:nvSpPr>
        <dsp:cNvPr id="0" name=""/>
        <dsp:cNvSpPr/>
      </dsp:nvSpPr>
      <dsp:spPr>
        <a:xfrm>
          <a:off x="0" y="159167"/>
          <a:ext cx="8143932" cy="1985128"/>
        </a:xfrm>
        <a:prstGeom prst="roundRect">
          <a:avLst>
            <a:gd name="adj" fmla="val 10000"/>
          </a:avLst>
        </a:prstGeom>
        <a:solidFill>
          <a:srgbClr val="EAEAE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3300"/>
              </a:solidFill>
            </a:rPr>
            <a:t>Program </a:t>
          </a:r>
          <a:r>
            <a:rPr lang="en-US" sz="2900" kern="1200" dirty="0" err="1">
              <a:solidFill>
                <a:srgbClr val="003300"/>
              </a:solidFill>
            </a:rPr>
            <a:t>Jaminan</a:t>
          </a:r>
          <a:r>
            <a:rPr lang="en-US" sz="2900" kern="1200" dirty="0">
              <a:solidFill>
                <a:srgbClr val="003300"/>
              </a:solidFill>
            </a:rPr>
            <a:t> </a:t>
          </a:r>
          <a:r>
            <a:rPr lang="en-US" sz="2900" kern="1200" dirty="0" err="1">
              <a:solidFill>
                <a:srgbClr val="003300"/>
              </a:solidFill>
            </a:rPr>
            <a:t>Sosial</a:t>
          </a:r>
          <a:endParaRPr lang="en-US" sz="2900" kern="1200" dirty="0">
            <a:solidFill>
              <a:srgbClr val="0033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003300"/>
              </a:solidFill>
            </a:rPr>
            <a:t>cara</a:t>
          </a:r>
          <a:r>
            <a:rPr lang="en-US" sz="2400" kern="1200" dirty="0">
              <a:solidFill>
                <a:srgbClr val="003300"/>
              </a:solidFill>
            </a:rPr>
            <a:t> yang </a:t>
          </a:r>
          <a:r>
            <a:rPr lang="en-US" sz="2400" kern="1200" dirty="0" err="1">
              <a:solidFill>
                <a:srgbClr val="003300"/>
              </a:solidFill>
            </a:rPr>
            <a:t>sama</a:t>
          </a:r>
          <a:r>
            <a:rPr lang="en-US" sz="2400" kern="1200" dirty="0">
              <a:solidFill>
                <a:srgbClr val="003300"/>
              </a:solidFill>
            </a:rPr>
            <a:t> </a:t>
          </a:r>
          <a:r>
            <a:rPr lang="en-US" sz="2400" kern="1200" dirty="0" err="1">
              <a:solidFill>
                <a:srgbClr val="003300"/>
              </a:solidFill>
            </a:rPr>
            <a:t>seperti</a:t>
          </a:r>
          <a:r>
            <a:rPr lang="en-US" sz="2400" kern="1200" dirty="0">
              <a:solidFill>
                <a:srgbClr val="003300"/>
              </a:solidFill>
            </a:rPr>
            <a:t> program multi-</a:t>
          </a:r>
          <a:r>
            <a:rPr lang="en-US" sz="2400" kern="1200" dirty="0" err="1">
              <a:solidFill>
                <a:srgbClr val="003300"/>
              </a:solidFill>
            </a:rPr>
            <a:t>pemberi</a:t>
          </a:r>
          <a:r>
            <a:rPr lang="en-US" sz="2400" kern="1200" dirty="0">
              <a:solidFill>
                <a:srgbClr val="003300"/>
              </a:solidFill>
            </a:rPr>
            <a:t> </a:t>
          </a:r>
          <a:r>
            <a:rPr lang="en-US" sz="2400" kern="1200" dirty="0" err="1">
              <a:solidFill>
                <a:srgbClr val="003300"/>
              </a:solidFill>
            </a:rPr>
            <a:t>kerja</a:t>
          </a:r>
          <a:endParaRPr lang="en-US" sz="2400" kern="1200" dirty="0">
            <a:solidFill>
              <a:srgbClr val="0033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003300"/>
              </a:solidFill>
            </a:rPr>
            <a:t>Umumnya</a:t>
          </a:r>
          <a:r>
            <a:rPr lang="en-US" sz="2400" kern="1200" dirty="0">
              <a:solidFill>
                <a:srgbClr val="003300"/>
              </a:solidFill>
            </a:rPr>
            <a:t> program </a:t>
          </a:r>
          <a:r>
            <a:rPr lang="en-US" sz="2400" kern="1200" dirty="0" err="1">
              <a:solidFill>
                <a:srgbClr val="003300"/>
              </a:solidFill>
            </a:rPr>
            <a:t>iuran</a:t>
          </a:r>
          <a:r>
            <a:rPr lang="en-US" sz="2400" kern="1200" dirty="0">
              <a:solidFill>
                <a:srgbClr val="003300"/>
              </a:solidFill>
            </a:rPr>
            <a:t> </a:t>
          </a:r>
          <a:r>
            <a:rPr lang="en-US" sz="2400" kern="1200" dirty="0" err="1">
              <a:solidFill>
                <a:srgbClr val="003300"/>
              </a:solidFill>
            </a:rPr>
            <a:t>pasti</a:t>
          </a:r>
          <a:endParaRPr lang="en-US" sz="2400" kern="1200" dirty="0">
            <a:solidFill>
              <a:srgbClr val="003300"/>
            </a:solidFill>
          </a:endParaRPr>
        </a:p>
      </dsp:txBody>
      <dsp:txXfrm>
        <a:off x="1977838" y="159167"/>
        <a:ext cx="6166093" cy="1985128"/>
      </dsp:txXfrm>
    </dsp:sp>
    <dsp:sp modelId="{B0BC280B-9C39-4F91-A936-E71600F58DCB}">
      <dsp:nvSpPr>
        <dsp:cNvPr id="0" name=""/>
        <dsp:cNvSpPr/>
      </dsp:nvSpPr>
      <dsp:spPr>
        <a:xfrm>
          <a:off x="885175" y="426192"/>
          <a:ext cx="556540" cy="11327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C333-F1A7-4565-A24E-6CF1EF02B051}">
      <dsp:nvSpPr>
        <dsp:cNvPr id="0" name=""/>
        <dsp:cNvSpPr/>
      </dsp:nvSpPr>
      <dsp:spPr>
        <a:xfrm>
          <a:off x="0" y="2334179"/>
          <a:ext cx="8143932" cy="15380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rgbClr val="003300"/>
              </a:solidFill>
            </a:rPr>
            <a:t>Dicirikan sebagai imbalan pasti atau </a:t>
          </a:r>
          <a:r>
            <a:rPr lang="en-US" sz="2800" kern="1200" dirty="0" err="1">
              <a:solidFill>
                <a:srgbClr val="003300"/>
              </a:solidFill>
            </a:rPr>
            <a:t>iuran</a:t>
          </a:r>
          <a:r>
            <a:rPr lang="en-US" sz="2800" kern="1200" dirty="0">
              <a:solidFill>
                <a:srgbClr val="003300"/>
              </a:solidFill>
            </a:rPr>
            <a:t> </a:t>
          </a:r>
          <a:r>
            <a:rPr lang="en-US" sz="2800" kern="1200" dirty="0" err="1">
              <a:solidFill>
                <a:srgbClr val="003300"/>
              </a:solidFill>
            </a:rPr>
            <a:t>pasti</a:t>
          </a:r>
          <a:r>
            <a:rPr lang="en-US" sz="2800" kern="1200" dirty="0">
              <a:solidFill>
                <a:srgbClr val="003300"/>
              </a:solidFill>
            </a:rPr>
            <a:t> </a:t>
          </a:r>
          <a:r>
            <a:rPr lang="en-US" sz="2800" kern="1200" dirty="0" err="1">
              <a:solidFill>
                <a:srgbClr val="003300"/>
              </a:solidFill>
            </a:rPr>
            <a:t>berdasarkan</a:t>
          </a:r>
          <a:r>
            <a:rPr lang="en-US" sz="2800" kern="1200" dirty="0">
              <a:solidFill>
                <a:srgbClr val="003300"/>
              </a:solidFill>
            </a:rPr>
            <a:t> </a:t>
          </a:r>
          <a:r>
            <a:rPr lang="en-US" sz="2800" kern="1200" dirty="0" err="1">
              <a:solidFill>
                <a:srgbClr val="003300"/>
              </a:solidFill>
            </a:rPr>
            <a:t>kewajiban</a:t>
          </a:r>
          <a:r>
            <a:rPr lang="en-US" sz="2800" kern="1200" dirty="0">
              <a:solidFill>
                <a:srgbClr val="003300"/>
              </a:solidFill>
            </a:rPr>
            <a:t> </a:t>
          </a:r>
          <a:r>
            <a:rPr lang="en-US" sz="2800" kern="1200" dirty="0" err="1">
              <a:solidFill>
                <a:srgbClr val="003300"/>
              </a:solidFill>
            </a:rPr>
            <a:t>entitas</a:t>
          </a:r>
          <a:r>
            <a:rPr lang="en-US" sz="2800" kern="1200" dirty="0">
              <a:solidFill>
                <a:srgbClr val="003300"/>
              </a:solidFill>
            </a:rPr>
            <a:t> </a:t>
          </a:r>
          <a:r>
            <a:rPr lang="en-US" sz="2800" kern="1200" dirty="0" err="1">
              <a:solidFill>
                <a:srgbClr val="003300"/>
              </a:solidFill>
            </a:rPr>
            <a:t>dalam</a:t>
          </a:r>
          <a:r>
            <a:rPr lang="en-US" sz="2800" kern="1200" dirty="0">
              <a:solidFill>
                <a:srgbClr val="003300"/>
              </a:solidFill>
            </a:rPr>
            <a:t> program.</a:t>
          </a:r>
        </a:p>
      </dsp:txBody>
      <dsp:txXfrm>
        <a:off x="1977838" y="2334179"/>
        <a:ext cx="6166093" cy="1538027"/>
      </dsp:txXfrm>
    </dsp:sp>
    <dsp:sp modelId="{95E674AC-D85B-4A43-9DD4-0AF9B2B93A0A}">
      <dsp:nvSpPr>
        <dsp:cNvPr id="0" name=""/>
        <dsp:cNvSpPr/>
      </dsp:nvSpPr>
      <dsp:spPr>
        <a:xfrm>
          <a:off x="813166" y="2420741"/>
          <a:ext cx="700557" cy="13649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55D3-9652-4A0E-ACE3-79639BD6BEC2}">
      <dsp:nvSpPr>
        <dsp:cNvPr id="0" name=""/>
        <dsp:cNvSpPr/>
      </dsp:nvSpPr>
      <dsp:spPr>
        <a:xfrm rot="10800000">
          <a:off x="1797334" y="388259"/>
          <a:ext cx="4124608" cy="65652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Diakui sebagai beban</a:t>
          </a:r>
          <a:endParaRPr lang="en-US" sz="2000" kern="1200" dirty="0">
            <a:latin typeface="+mj-lt"/>
          </a:endParaRPr>
        </a:p>
      </dsp:txBody>
      <dsp:txXfrm rot="10800000">
        <a:off x="1961464" y="388259"/>
        <a:ext cx="3960478" cy="656520"/>
      </dsp:txXfrm>
    </dsp:sp>
    <dsp:sp modelId="{C04CBCD9-F008-498E-9788-D655B7EE6E8B}">
      <dsp:nvSpPr>
        <dsp:cNvPr id="0" name=""/>
        <dsp:cNvSpPr/>
      </dsp:nvSpPr>
      <dsp:spPr>
        <a:xfrm>
          <a:off x="881382" y="249853"/>
          <a:ext cx="938946" cy="93894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8F35A8-F794-4F67-B870-67DEE02C30E4}">
      <dsp:nvSpPr>
        <dsp:cNvPr id="0" name=""/>
        <dsp:cNvSpPr/>
      </dsp:nvSpPr>
      <dsp:spPr>
        <a:xfrm rot="10800000">
          <a:off x="1383459" y="1219726"/>
          <a:ext cx="4560601" cy="1729914"/>
        </a:xfrm>
        <a:prstGeom prst="homePlat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+mj-lt"/>
            </a:rPr>
            <a:t>Diakui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liabilitas</a:t>
          </a:r>
          <a:r>
            <a:rPr lang="en-US" sz="2000" kern="1200" dirty="0">
              <a:latin typeface="+mj-lt"/>
            </a:rPr>
            <a:t> (</a:t>
          </a:r>
          <a:r>
            <a:rPr lang="en-US" sz="2000" kern="1200" dirty="0" err="1">
              <a:latin typeface="+mj-lt"/>
            </a:rPr>
            <a:t>beban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terakru</a:t>
          </a:r>
          <a:r>
            <a:rPr lang="en-US" sz="2000" kern="1200" dirty="0">
              <a:latin typeface="+mj-lt"/>
            </a:rPr>
            <a:t>) </a:t>
          </a:r>
          <a:r>
            <a:rPr lang="en-US" sz="2000" kern="1200" dirty="0" err="1">
              <a:latin typeface="+mj-lt"/>
            </a:rPr>
            <a:t>setelah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dikurangi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dengan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iuran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telah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dibayar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atau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aset</a:t>
          </a:r>
          <a:r>
            <a:rPr lang="en-US" sz="2000" kern="1200" dirty="0">
              <a:latin typeface="+mj-lt"/>
            </a:rPr>
            <a:t> (</a:t>
          </a:r>
          <a:r>
            <a:rPr lang="en-US" sz="2000" kern="1200" dirty="0" err="1">
              <a:latin typeface="+mj-lt"/>
            </a:rPr>
            <a:t>pembayaran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dimuka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jika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terdapat</a:t>
          </a:r>
          <a:r>
            <a:rPr lang="en-US" sz="2000" kern="1200" dirty="0">
              <a:latin typeface="+mj-lt"/>
            </a:rPr>
            <a:t> </a:t>
          </a:r>
          <a:r>
            <a:rPr lang="en-US" sz="2000" kern="1200" dirty="0" err="1">
              <a:latin typeface="+mj-lt"/>
            </a:rPr>
            <a:t>kelebihan</a:t>
          </a:r>
          <a:r>
            <a:rPr lang="en-US" sz="2000" kern="1200" dirty="0">
              <a:latin typeface="+mj-lt"/>
            </a:rPr>
            <a:t>).</a:t>
          </a:r>
        </a:p>
      </dsp:txBody>
      <dsp:txXfrm rot="10800000">
        <a:off x="1815937" y="1219726"/>
        <a:ext cx="4128123" cy="1729914"/>
      </dsp:txXfrm>
    </dsp:sp>
    <dsp:sp modelId="{0DA73CA5-52F4-4DF1-B63F-C4ED1DBC2DA6}">
      <dsp:nvSpPr>
        <dsp:cNvPr id="0" name=""/>
        <dsp:cNvSpPr/>
      </dsp:nvSpPr>
      <dsp:spPr>
        <a:xfrm>
          <a:off x="913986" y="1615210"/>
          <a:ext cx="938946" cy="938946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656EDB-7F25-4D07-8CFA-EF82F7F00A4B}">
      <dsp:nvSpPr>
        <dsp:cNvPr id="0" name=""/>
        <dsp:cNvSpPr/>
      </dsp:nvSpPr>
      <dsp:spPr>
        <a:xfrm rot="10800000">
          <a:off x="1433352" y="3135945"/>
          <a:ext cx="4560601" cy="1198734"/>
        </a:xfrm>
        <a:prstGeom prst="homePlat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Jika iuran tidak jatuh tempo seluruhnya dalam 12 bulan -&gt; didiskonto </a:t>
          </a:r>
          <a:endParaRPr lang="en-US" sz="2000" kern="1200" dirty="0">
            <a:latin typeface="+mj-lt"/>
          </a:endParaRPr>
        </a:p>
      </dsp:txBody>
      <dsp:txXfrm rot="10800000">
        <a:off x="1733035" y="3135945"/>
        <a:ext cx="4260918" cy="1198734"/>
      </dsp:txXfrm>
    </dsp:sp>
    <dsp:sp modelId="{31DDC6DC-9AF8-41A5-BDA1-50636309E8B2}">
      <dsp:nvSpPr>
        <dsp:cNvPr id="0" name=""/>
        <dsp:cNvSpPr/>
      </dsp:nvSpPr>
      <dsp:spPr>
        <a:xfrm>
          <a:off x="913986" y="3265838"/>
          <a:ext cx="938946" cy="938946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5D1D5-B849-4E04-AC27-82C2B55A7B7A}">
      <dsp:nvSpPr>
        <dsp:cNvPr id="0" name=""/>
        <dsp:cNvSpPr/>
      </dsp:nvSpPr>
      <dsp:spPr>
        <a:xfrm rot="5400000">
          <a:off x="-204081" y="306855"/>
          <a:ext cx="1360544" cy="952381"/>
        </a:xfrm>
        <a:prstGeom prst="chevron">
          <a:avLst/>
        </a:prstGeom>
        <a:solidFill>
          <a:srgbClr val="F6E3C2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dirty="0"/>
            <a:t> </a:t>
          </a:r>
          <a:endParaRPr lang="en-US" sz="3200" b="0" kern="1200" dirty="0"/>
        </a:p>
      </dsp:txBody>
      <dsp:txXfrm rot="-5400000">
        <a:off x="1" y="578965"/>
        <a:ext cx="952381" cy="408163"/>
      </dsp:txXfrm>
    </dsp:sp>
    <dsp:sp modelId="{6DCA3BB3-A01A-4721-AC14-B0A67DD85EB3}">
      <dsp:nvSpPr>
        <dsp:cNvPr id="0" name=""/>
        <dsp:cNvSpPr/>
      </dsp:nvSpPr>
      <dsp:spPr>
        <a:xfrm rot="5400000">
          <a:off x="3877314" y="-2796627"/>
          <a:ext cx="1086141" cy="6936008"/>
        </a:xfrm>
        <a:prstGeom prst="round2SameRect">
          <a:avLst/>
        </a:prstGeom>
        <a:solidFill>
          <a:srgbClr val="F6E3C2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/>
            <a:t>Biaya</a:t>
          </a:r>
          <a:r>
            <a:rPr lang="en-US" sz="2400" b="0" kern="1200" dirty="0"/>
            <a:t> </a:t>
          </a:r>
          <a:r>
            <a:rPr lang="en-US" sz="2400" b="0" kern="1200" dirty="0" err="1"/>
            <a:t>jasa</a:t>
          </a:r>
          <a:r>
            <a:rPr lang="en-US" sz="2400" b="0" kern="1200" dirty="0"/>
            <a:t> </a:t>
          </a:r>
          <a:r>
            <a:rPr lang="en-US" sz="2400" b="0" kern="1200" dirty="0" err="1"/>
            <a:t>kini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/>
            <a:t>Biaya</a:t>
          </a:r>
          <a:r>
            <a:rPr lang="en-US" sz="2400" b="0" kern="1200" dirty="0"/>
            <a:t> </a:t>
          </a:r>
          <a:r>
            <a:rPr lang="en-US" sz="2400" b="0" kern="1200" dirty="0" err="1"/>
            <a:t>bunga</a:t>
          </a:r>
          <a:endParaRPr lang="en-US" sz="2400" b="0" kern="1200" dirty="0"/>
        </a:p>
      </dsp:txBody>
      <dsp:txXfrm rot="-5400000">
        <a:off x="952381" y="181327"/>
        <a:ext cx="6882987" cy="980099"/>
      </dsp:txXfrm>
    </dsp:sp>
    <dsp:sp modelId="{C37525A8-4433-403F-B90B-48A0FBD7AC1F}">
      <dsp:nvSpPr>
        <dsp:cNvPr id="0" name=""/>
        <dsp:cNvSpPr/>
      </dsp:nvSpPr>
      <dsp:spPr>
        <a:xfrm rot="5400000">
          <a:off x="-204081" y="1679640"/>
          <a:ext cx="1360544" cy="95238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dirty="0"/>
            <a:t> </a:t>
          </a:r>
          <a:endParaRPr lang="en-US" sz="3200" b="0" kern="1200" dirty="0"/>
        </a:p>
      </dsp:txBody>
      <dsp:txXfrm rot="-5400000">
        <a:off x="1" y="1951750"/>
        <a:ext cx="952381" cy="408163"/>
      </dsp:txXfrm>
    </dsp:sp>
    <dsp:sp modelId="{5F347416-9E55-405A-981D-C877626E5503}">
      <dsp:nvSpPr>
        <dsp:cNvPr id="0" name=""/>
        <dsp:cNvSpPr/>
      </dsp:nvSpPr>
      <dsp:spPr>
        <a:xfrm rot="5400000">
          <a:off x="3794028" y="-1402820"/>
          <a:ext cx="1252713" cy="693600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/>
            <a:t>hasil</a:t>
          </a:r>
          <a:r>
            <a:rPr lang="en-US" sz="2400" b="0" kern="1200" dirty="0"/>
            <a:t> yang </a:t>
          </a:r>
          <a:r>
            <a:rPr lang="en-US" sz="2400" b="0" kern="1200" dirty="0" err="1"/>
            <a:t>diharapkan</a:t>
          </a:r>
          <a:r>
            <a:rPr lang="en-US" sz="2400" b="0" kern="1200" dirty="0"/>
            <a:t> </a:t>
          </a:r>
          <a:r>
            <a:rPr lang="en-US" sz="2400" b="0" kern="1200" dirty="0" err="1"/>
            <a:t>dari</a:t>
          </a:r>
          <a:r>
            <a:rPr lang="en-US" sz="2400" b="0" kern="1200" dirty="0"/>
            <a:t> </a:t>
          </a:r>
          <a:r>
            <a:rPr lang="en-US" sz="2400" b="0" kern="1200" dirty="0" err="1"/>
            <a:t>aktiva</a:t>
          </a:r>
          <a:r>
            <a:rPr lang="en-US" sz="2400" b="0" kern="1200" dirty="0"/>
            <a:t> program </a:t>
          </a:r>
          <a:r>
            <a:rPr lang="en-US" sz="2400" b="0" kern="1200" dirty="0" err="1"/>
            <a:t>dan</a:t>
          </a:r>
          <a:r>
            <a:rPr lang="en-US" sz="2400" b="0" kern="1200" dirty="0"/>
            <a:t> </a:t>
          </a:r>
          <a:r>
            <a:rPr lang="en-US" sz="2400" b="0" kern="1200" dirty="0" err="1"/>
            <a:t>hak</a:t>
          </a:r>
          <a:r>
            <a:rPr lang="en-US" sz="2400" b="0" kern="1200" dirty="0"/>
            <a:t> </a:t>
          </a:r>
          <a:r>
            <a:rPr lang="en-US" sz="2400" b="0" kern="1200" dirty="0" err="1"/>
            <a:t>penggantian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b="0" kern="1200" dirty="0"/>
            <a:t>keuntungan dan kerugian aktuarial  yg diakui</a:t>
          </a:r>
          <a:endParaRPr lang="en-US" sz="2400" b="0" kern="1200" dirty="0"/>
        </a:p>
      </dsp:txBody>
      <dsp:txXfrm rot="-5400000">
        <a:off x="952381" y="1499979"/>
        <a:ext cx="6874856" cy="1130409"/>
      </dsp:txXfrm>
    </dsp:sp>
    <dsp:sp modelId="{AD7A61F1-9069-4417-BF51-7D54C1B1A4DD}">
      <dsp:nvSpPr>
        <dsp:cNvPr id="0" name=""/>
        <dsp:cNvSpPr/>
      </dsp:nvSpPr>
      <dsp:spPr>
        <a:xfrm rot="5400000">
          <a:off x="-204081" y="3080206"/>
          <a:ext cx="1360544" cy="95238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0" kern="1200" dirty="0"/>
            <a:t> </a:t>
          </a:r>
          <a:endParaRPr lang="en-US" sz="3200" b="0" kern="1200" dirty="0"/>
        </a:p>
      </dsp:txBody>
      <dsp:txXfrm rot="-5400000">
        <a:off x="1" y="3352316"/>
        <a:ext cx="952381" cy="408163"/>
      </dsp:txXfrm>
    </dsp:sp>
    <dsp:sp modelId="{58F01B12-7098-45CD-A231-D3A72716D869}">
      <dsp:nvSpPr>
        <dsp:cNvPr id="0" name=""/>
        <dsp:cNvSpPr/>
      </dsp:nvSpPr>
      <dsp:spPr>
        <a:xfrm rot="5400000">
          <a:off x="3766246" y="46314"/>
          <a:ext cx="1308277" cy="6936008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/>
            <a:t>biaya jasa lalu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/>
            <a:t>dampak</a:t>
          </a:r>
          <a:r>
            <a:rPr lang="en-US" sz="2400" b="0" kern="1200" dirty="0"/>
            <a:t> </a:t>
          </a:r>
          <a:r>
            <a:rPr lang="en-US" sz="2400" b="0" kern="1200" dirty="0" err="1"/>
            <a:t>kurtailmen</a:t>
          </a:r>
          <a:r>
            <a:rPr lang="en-US" sz="2400" b="0" kern="1200" dirty="0"/>
            <a:t> </a:t>
          </a:r>
          <a:r>
            <a:rPr lang="en-US" sz="2400" b="0" kern="1200" dirty="0" err="1"/>
            <a:t>atau</a:t>
          </a:r>
          <a:r>
            <a:rPr lang="en-US" sz="2400" b="0" kern="1200" dirty="0"/>
            <a:t> </a:t>
          </a:r>
          <a:r>
            <a:rPr lang="en-US" sz="2400" b="0" kern="1200" dirty="0" err="1"/>
            <a:t>penyelesaian</a:t>
          </a:r>
          <a:r>
            <a:rPr lang="en-US" sz="2400" b="0" kern="1200" dirty="0"/>
            <a:t> program </a:t>
          </a:r>
          <a:r>
            <a:rPr lang="en-US" sz="2400" b="0" kern="1200" dirty="0" err="1"/>
            <a:t>dan</a:t>
          </a:r>
          <a:r>
            <a:rPr lang="en-US" sz="2400" b="0" kern="1200" dirty="0"/>
            <a:t> </a:t>
          </a:r>
          <a:r>
            <a:rPr lang="en-US" sz="2400" b="0" kern="1200" dirty="0" err="1"/>
            <a:t>dampak</a:t>
          </a:r>
          <a:r>
            <a:rPr lang="en-US" sz="2400" b="0" kern="1200" dirty="0"/>
            <a:t> </a:t>
          </a:r>
          <a:r>
            <a:rPr lang="en-US" sz="2400" b="0" kern="1200" dirty="0" err="1"/>
            <a:t>batasan</a:t>
          </a:r>
          <a:endParaRPr lang="en-US" sz="2400" b="0" kern="1200" dirty="0"/>
        </a:p>
      </dsp:txBody>
      <dsp:txXfrm rot="-5400000">
        <a:off x="952381" y="2924045"/>
        <a:ext cx="6872143" cy="1180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5D07F-75E4-4496-9325-12E877809990}">
      <dsp:nvSpPr>
        <dsp:cNvPr id="0" name=""/>
        <dsp:cNvSpPr/>
      </dsp:nvSpPr>
      <dsp:spPr>
        <a:xfrm>
          <a:off x="0" y="265855"/>
          <a:ext cx="8501122" cy="1078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2437E-4589-4A77-946E-37E06D3E52E3}">
      <dsp:nvSpPr>
        <dsp:cNvPr id="0" name=""/>
        <dsp:cNvSpPr/>
      </dsp:nvSpPr>
      <dsp:spPr>
        <a:xfrm>
          <a:off x="428626" y="457334"/>
          <a:ext cx="7617064" cy="7120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Tidak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boleh</a:t>
          </a:r>
          <a:r>
            <a:rPr lang="en-US" sz="2200" kern="1200" dirty="0">
              <a:solidFill>
                <a:schemeClr val="tx1"/>
              </a:solidFill>
            </a:rPr>
            <a:t> bias, </a:t>
          </a:r>
          <a:r>
            <a:rPr lang="en-US" sz="2200" kern="1200" dirty="0" err="1">
              <a:solidFill>
                <a:schemeClr val="tx1"/>
              </a:solidFill>
            </a:rPr>
            <a:t>harus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cocok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satu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dengan</a:t>
          </a:r>
          <a:r>
            <a:rPr lang="en-US" sz="2200" kern="1200" dirty="0">
              <a:solidFill>
                <a:schemeClr val="tx1"/>
              </a:solidFill>
            </a:rPr>
            <a:t> yang lain </a:t>
          </a:r>
          <a:r>
            <a:rPr lang="en-US" sz="2200" i="1" kern="1200" dirty="0">
              <a:solidFill>
                <a:schemeClr val="tx1"/>
              </a:solidFill>
            </a:rPr>
            <a:t>(mutually compatible)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3387" y="492095"/>
        <a:ext cx="7547542" cy="642551"/>
      </dsp:txXfrm>
    </dsp:sp>
    <dsp:sp modelId="{E6222B68-3ACE-4F93-A94E-149511440A1A}">
      <dsp:nvSpPr>
        <dsp:cNvPr id="0" name=""/>
        <dsp:cNvSpPr/>
      </dsp:nvSpPr>
      <dsp:spPr>
        <a:xfrm>
          <a:off x="0" y="1757796"/>
          <a:ext cx="8501122" cy="1046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58346-6374-42A1-BD53-57BC68AE0D70}">
      <dsp:nvSpPr>
        <dsp:cNvPr id="0" name=""/>
        <dsp:cNvSpPr/>
      </dsp:nvSpPr>
      <dsp:spPr>
        <a:xfrm>
          <a:off x="357191" y="1889600"/>
          <a:ext cx="7617064" cy="70338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Terdiri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dari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asumsi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demografis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dan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asumsi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keuangan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91528" y="1923937"/>
        <a:ext cx="7548390" cy="634714"/>
      </dsp:txXfrm>
    </dsp:sp>
    <dsp:sp modelId="{51A12F87-06E2-49F9-99F4-416F89FC52D8}">
      <dsp:nvSpPr>
        <dsp:cNvPr id="0" name=""/>
        <dsp:cNvSpPr/>
      </dsp:nvSpPr>
      <dsp:spPr>
        <a:xfrm>
          <a:off x="0" y="3178990"/>
          <a:ext cx="8501122" cy="953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EEBF86-B92F-489A-811F-F08F1B39F285}">
      <dsp:nvSpPr>
        <dsp:cNvPr id="0" name=""/>
        <dsp:cNvSpPr/>
      </dsp:nvSpPr>
      <dsp:spPr>
        <a:xfrm>
          <a:off x="428626" y="3335265"/>
          <a:ext cx="7617064" cy="66526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Tingkat </a:t>
          </a:r>
          <a:r>
            <a:rPr lang="en-US" sz="2200" kern="1200" dirty="0" err="1">
              <a:solidFill>
                <a:schemeClr val="tx1"/>
              </a:solidFill>
            </a:rPr>
            <a:t>diskonto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2200" kern="1200" dirty="0" err="1">
              <a:solidFill>
                <a:schemeClr val="tx1"/>
              </a:solidFill>
            </a:rPr>
            <a:t>bunga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pasar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obligasi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berkualitas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tinggiatau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tingkat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bunga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obligasi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pemerintah</a:t>
          </a:r>
          <a:r>
            <a:rPr lang="en-US" sz="2200" kern="1200" dirty="0">
              <a:solidFill>
                <a:schemeClr val="tx1"/>
              </a:solidFill>
            </a:rPr>
            <a:t>    </a:t>
          </a:r>
          <a:r>
            <a:rPr lang="en-US" sz="2200" kern="1200" dirty="0">
              <a:solidFill>
                <a:schemeClr val="tx1"/>
              </a:solidFill>
              <a:sym typeface="Wingdings" pitchFamily="2" charset="2"/>
            </a:rPr>
            <a:t>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1102" y="3367741"/>
        <a:ext cx="7552112" cy="600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2FA05-A4B9-4733-9975-65FF0A2329A3}">
      <dsp:nvSpPr>
        <dsp:cNvPr id="0" name=""/>
        <dsp:cNvSpPr/>
      </dsp:nvSpPr>
      <dsp:spPr>
        <a:xfrm>
          <a:off x="0" y="970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Segoe UI" pitchFamily="34" charset="0"/>
              <a:ea typeface="Segoe UI" pitchFamily="34" charset="0"/>
              <a:cs typeface="Segoe UI" pitchFamily="34" charset="0"/>
            </a:rPr>
            <a:t>Estimasi kenaikan gaji masa depan</a:t>
          </a:r>
          <a:endParaRPr lang="en-US" sz="2400" b="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0574" y="41544"/>
        <a:ext cx="7732922" cy="750017"/>
      </dsp:txXfrm>
    </dsp:sp>
    <dsp:sp modelId="{EEDF863E-6C11-4879-9AE3-73BCFCB6D2DF}">
      <dsp:nvSpPr>
        <dsp:cNvPr id="0" name=""/>
        <dsp:cNvSpPr/>
      </dsp:nvSpPr>
      <dsp:spPr>
        <a:xfrm>
          <a:off x="0" y="843793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Segoe UI" pitchFamily="34" charset="0"/>
              <a:ea typeface="Segoe UI" pitchFamily="34" charset="0"/>
              <a:cs typeface="Segoe UI" pitchFamily="34" charset="0"/>
            </a:rPr>
            <a:t>Imbalan dalam program</a:t>
          </a:r>
          <a:endParaRPr lang="en-US" sz="2400" b="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0574" y="884367"/>
        <a:ext cx="7732922" cy="750017"/>
      </dsp:txXfrm>
    </dsp:sp>
    <dsp:sp modelId="{B350460D-BD65-4A14-9D0D-98FFDC052E7E}">
      <dsp:nvSpPr>
        <dsp:cNvPr id="0" name=""/>
        <dsp:cNvSpPr/>
      </dsp:nvSpPr>
      <dsp:spPr>
        <a:xfrm>
          <a:off x="0" y="1686616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Segoe UI" pitchFamily="34" charset="0"/>
              <a:ea typeface="Segoe UI" pitchFamily="34" charset="0"/>
              <a:cs typeface="Segoe UI" pitchFamily="34" charset="0"/>
            </a:rPr>
            <a:t>Prakiraan gaji di masa depan memperhitungkan faktor inflasi, senioritas, promosi dan faktor relevan lain </a:t>
          </a:r>
        </a:p>
      </dsp:txBody>
      <dsp:txXfrm>
        <a:off x="40574" y="1727190"/>
        <a:ext cx="7732922" cy="750017"/>
      </dsp:txXfrm>
    </dsp:sp>
    <dsp:sp modelId="{243F49EC-7768-416A-B4A6-2A1167179AAA}">
      <dsp:nvSpPr>
        <dsp:cNvPr id="0" name=""/>
        <dsp:cNvSpPr/>
      </dsp:nvSpPr>
      <dsp:spPr>
        <a:xfrm>
          <a:off x="0" y="2529440"/>
          <a:ext cx="7814070" cy="83116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Segoe UI" pitchFamily="34" charset="0"/>
              <a:ea typeface="Segoe UI" pitchFamily="34" charset="0"/>
              <a:cs typeface="Segoe UI" pitchFamily="34" charset="0"/>
            </a:rPr>
            <a:t>Perubahan tingkat imbalan yang ditentukan pemerintah</a:t>
          </a:r>
          <a:endParaRPr lang="en-US" sz="2400" b="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0574" y="2570014"/>
        <a:ext cx="7732922" cy="750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121CA-BB9C-4436-844E-5ACFB45DD4F2}">
      <dsp:nvSpPr>
        <dsp:cNvPr id="0" name=""/>
        <dsp:cNvSpPr/>
      </dsp:nvSpPr>
      <dsp:spPr>
        <a:xfrm rot="5400000">
          <a:off x="-250104" y="328263"/>
          <a:ext cx="1667364" cy="11671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endParaRPr lang="en-US" sz="3000" kern="1200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1" y="661737"/>
        <a:ext cx="1167155" cy="500209"/>
      </dsp:txXfrm>
    </dsp:sp>
    <dsp:sp modelId="{48F5CDE7-15E5-4338-9A8D-040395DC95E6}">
      <dsp:nvSpPr>
        <dsp:cNvPr id="0" name=""/>
        <dsp:cNvSpPr/>
      </dsp:nvSpPr>
      <dsp:spPr>
        <a:xfrm rot="5400000">
          <a:off x="4255924" y="-2986572"/>
          <a:ext cx="1227865" cy="7405404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kenaikan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nilai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kini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kewajiban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imbalan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pasti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atas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jasa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pekerja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pada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periode-periode</a:t>
          </a:r>
          <a:r>
            <a:rPr lang="en-US" sz="2200" b="1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lalu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, yang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berdampak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terhadap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periode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berjalan</a:t>
          </a:r>
          <a:endParaRPr lang="en-US" sz="2200" kern="1200" dirty="0">
            <a:latin typeface="+mj-lt"/>
            <a:ea typeface="Segoe UI" pitchFamily="34" charset="0"/>
            <a:cs typeface="Segoe UI" pitchFamily="34" charset="0"/>
          </a:endParaRPr>
        </a:p>
      </dsp:txBody>
      <dsp:txXfrm rot="-5400000">
        <a:off x="1167155" y="162136"/>
        <a:ext cx="7345465" cy="1107987"/>
      </dsp:txXfrm>
    </dsp:sp>
    <dsp:sp modelId="{038641BD-AB5A-44F8-83C3-1A1CA181265D}">
      <dsp:nvSpPr>
        <dsp:cNvPr id="0" name=""/>
        <dsp:cNvSpPr/>
      </dsp:nvSpPr>
      <dsp:spPr>
        <a:xfrm rot="5400000">
          <a:off x="-250104" y="1706041"/>
          <a:ext cx="1667364" cy="1167155"/>
        </a:xfrm>
        <a:prstGeom prst="chevron">
          <a:avLst/>
        </a:prstGeom>
        <a:solidFill>
          <a:srgbClr val="ECC47C">
            <a:alpha val="89804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endParaRPr lang="en-US" sz="3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1" y="2039515"/>
        <a:ext cx="1167155" cy="500209"/>
      </dsp:txXfrm>
    </dsp:sp>
    <dsp:sp modelId="{BD3EFF14-E1A7-4C3A-9110-B222A4EE717F}">
      <dsp:nvSpPr>
        <dsp:cNvPr id="0" name=""/>
        <dsp:cNvSpPr/>
      </dsp:nvSpPr>
      <dsp:spPr>
        <a:xfrm rot="5400000">
          <a:off x="4338151" y="-1571049"/>
          <a:ext cx="1063411" cy="7405404"/>
        </a:xfrm>
        <a:prstGeom prst="round2SameRect">
          <a:avLst/>
        </a:prstGeom>
        <a:solidFill>
          <a:srgbClr val="F9EACB">
            <a:alpha val="90000"/>
          </a:srgb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Diakui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sebagai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b="1" kern="1200" dirty="0" err="1">
              <a:latin typeface="+mj-lt"/>
              <a:ea typeface="Segoe UI" pitchFamily="34" charset="0"/>
              <a:cs typeface="Segoe UI" pitchFamily="34" charset="0"/>
            </a:rPr>
            <a:t>beban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dengan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metode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garis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lurus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selama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periode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rata-rata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hingga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vested</a:t>
          </a:r>
        </a:p>
      </dsp:txBody>
      <dsp:txXfrm rot="-5400000">
        <a:off x="1167155" y="1651858"/>
        <a:ext cx="7353493" cy="959589"/>
      </dsp:txXfrm>
    </dsp:sp>
    <dsp:sp modelId="{6A0D1676-52D5-4B08-9A55-8B9FB39F13EC}">
      <dsp:nvSpPr>
        <dsp:cNvPr id="0" name=""/>
        <dsp:cNvSpPr/>
      </dsp:nvSpPr>
      <dsp:spPr>
        <a:xfrm rot="5400000">
          <a:off x="-250104" y="3146464"/>
          <a:ext cx="1667364" cy="1167155"/>
        </a:xfrm>
        <a:prstGeom prst="chevron">
          <a:avLst/>
        </a:prstGeom>
        <a:solidFill>
          <a:schemeClr val="bg2">
            <a:lumMod val="75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endParaRPr lang="en-US" sz="3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-5400000">
        <a:off x="1" y="3479938"/>
        <a:ext cx="1167155" cy="500209"/>
      </dsp:txXfrm>
    </dsp:sp>
    <dsp:sp modelId="{287F94C6-D033-4972-AC78-C6B9A6923EA5}">
      <dsp:nvSpPr>
        <dsp:cNvPr id="0" name=""/>
        <dsp:cNvSpPr/>
      </dsp:nvSpPr>
      <dsp:spPr>
        <a:xfrm rot="5400000">
          <a:off x="4093297" y="-30040"/>
          <a:ext cx="1553120" cy="7405404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Apabila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imbalan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tersebut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 </a:t>
          </a:r>
          <a:r>
            <a:rPr lang="en-US" sz="2200" i="1" kern="1200" dirty="0">
              <a:latin typeface="+mj-lt"/>
              <a:ea typeface="Segoe UI" pitchFamily="34" charset="0"/>
              <a:cs typeface="Segoe UI" pitchFamily="34" charset="0"/>
            </a:rPr>
            <a:t>vested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segera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setelah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program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imbalan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pasti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diperkenalkan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atau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 program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tersebut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diubah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,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perusahaan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harus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mengakui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biaya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jasa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lalu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pada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saat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itu</a:t>
          </a:r>
          <a:r>
            <a:rPr lang="en-US" sz="2200" kern="1200" dirty="0">
              <a:latin typeface="+mj-lt"/>
              <a:ea typeface="Segoe UI" pitchFamily="34" charset="0"/>
              <a:cs typeface="Segoe UI" pitchFamily="34" charset="0"/>
            </a:rPr>
            <a:t> </a:t>
          </a:r>
          <a:r>
            <a:rPr lang="en-US" sz="2200" kern="1200" dirty="0" err="1">
              <a:latin typeface="+mj-lt"/>
              <a:ea typeface="Segoe UI" pitchFamily="34" charset="0"/>
              <a:cs typeface="Segoe UI" pitchFamily="34" charset="0"/>
            </a:rPr>
            <a:t>juga</a:t>
          </a:r>
          <a:endParaRPr lang="en-US" sz="2200" kern="1200" dirty="0">
            <a:latin typeface="+mj-lt"/>
            <a:ea typeface="Segoe UI" pitchFamily="34" charset="0"/>
            <a:cs typeface="Segoe UI" pitchFamily="34" charset="0"/>
          </a:endParaRPr>
        </a:p>
      </dsp:txBody>
      <dsp:txXfrm rot="-5400000">
        <a:off x="1167156" y="2971919"/>
        <a:ext cx="7329587" cy="14014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AB91-9091-4D2B-958E-B3A70A405D27}">
      <dsp:nvSpPr>
        <dsp:cNvPr id="0" name=""/>
        <dsp:cNvSpPr/>
      </dsp:nvSpPr>
      <dsp:spPr>
        <a:xfrm rot="5400000">
          <a:off x="-188966" y="356082"/>
          <a:ext cx="1259774" cy="8818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 </a:t>
          </a:r>
          <a:endParaRPr lang="en-US" sz="2000" kern="1200" dirty="0"/>
        </a:p>
      </dsp:txBody>
      <dsp:txXfrm rot="-5400000">
        <a:off x="0" y="608037"/>
        <a:ext cx="881842" cy="377932"/>
      </dsp:txXfrm>
    </dsp:sp>
    <dsp:sp modelId="{A1E9BA71-6B36-4087-B8A7-CD882170311E}">
      <dsp:nvSpPr>
        <dsp:cNvPr id="0" name=""/>
        <dsp:cNvSpPr/>
      </dsp:nvSpPr>
      <dsp:spPr>
        <a:xfrm rot="5400000">
          <a:off x="4124573" y="-3082935"/>
          <a:ext cx="1133817" cy="761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kebijakan akuntansi </a:t>
          </a:r>
          <a:r>
            <a:rPr lang="de-DE" sz="2000" kern="1200" dirty="0"/>
            <a:t>dalam mengakui keuntungan dan kerugian aktuarial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gambaran</a:t>
          </a:r>
          <a:r>
            <a:rPr lang="en-US" sz="2000" kern="1200" dirty="0"/>
            <a:t> </a:t>
          </a:r>
          <a:r>
            <a:rPr lang="en-US" sz="2000" kern="1200" dirty="0" err="1"/>
            <a:t>umum</a:t>
          </a:r>
          <a:r>
            <a:rPr lang="en-US" sz="2000" kern="1200" dirty="0"/>
            <a:t> </a:t>
          </a:r>
          <a:r>
            <a:rPr lang="en-US" sz="2000" b="1" kern="1200" dirty="0" err="1"/>
            <a:t>jenis</a:t>
          </a:r>
          <a:r>
            <a:rPr lang="en-US" sz="2000" b="1" kern="1200" dirty="0"/>
            <a:t> program</a:t>
          </a:r>
        </a:p>
      </dsp:txBody>
      <dsp:txXfrm rot="-5400000">
        <a:off x="881842" y="215144"/>
        <a:ext cx="7563931" cy="1023121"/>
      </dsp:txXfrm>
    </dsp:sp>
    <dsp:sp modelId="{B5101923-F8E7-4C7B-861D-44DFF6EE6EDC}">
      <dsp:nvSpPr>
        <dsp:cNvPr id="0" name=""/>
        <dsp:cNvSpPr/>
      </dsp:nvSpPr>
      <dsp:spPr>
        <a:xfrm rot="5400000">
          <a:off x="-188966" y="1599900"/>
          <a:ext cx="1259774" cy="881842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 </a:t>
          </a:r>
          <a:endParaRPr lang="en-US" sz="2000" kern="1200" dirty="0"/>
        </a:p>
      </dsp:txBody>
      <dsp:txXfrm rot="-5400000">
        <a:off x="0" y="1851855"/>
        <a:ext cx="881842" cy="377932"/>
      </dsp:txXfrm>
    </dsp:sp>
    <dsp:sp modelId="{A111C8A1-A4DD-4FAF-8D91-C81B97F6524F}">
      <dsp:nvSpPr>
        <dsp:cNvPr id="0" name=""/>
        <dsp:cNvSpPr/>
      </dsp:nvSpPr>
      <dsp:spPr>
        <a:xfrm rot="5400000">
          <a:off x="4165790" y="-1799272"/>
          <a:ext cx="1051383" cy="761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rekonsiliasi</a:t>
          </a:r>
          <a:r>
            <a:rPr lang="en-US" sz="2000" b="1" kern="1200" dirty="0"/>
            <a:t> </a:t>
          </a:r>
          <a:r>
            <a:rPr lang="en-US" sz="2000" kern="1200" dirty="0" err="1"/>
            <a:t>aktiva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kewajiban</a:t>
          </a:r>
          <a:r>
            <a:rPr lang="en-US" sz="2000" kern="1200" dirty="0"/>
            <a:t> yang </a:t>
          </a:r>
          <a:r>
            <a:rPr lang="en-US" sz="2000" kern="1200" dirty="0" err="1"/>
            <a:t>diakui</a:t>
          </a:r>
          <a:r>
            <a:rPr lang="en-US" sz="2000" kern="1200" dirty="0"/>
            <a:t> </a:t>
          </a:r>
          <a:r>
            <a:rPr lang="en-US" sz="2000" kern="1200" dirty="0" err="1"/>
            <a:t>di</a:t>
          </a:r>
          <a:r>
            <a:rPr lang="en-US" sz="2000" kern="1200" dirty="0"/>
            <a:t> </a:t>
          </a:r>
          <a:r>
            <a:rPr lang="en-US" sz="2000" kern="1200" dirty="0" err="1"/>
            <a:t>neraca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jumlah</a:t>
          </a:r>
          <a:r>
            <a:rPr lang="en-US" sz="2000" b="1" kern="1200" dirty="0"/>
            <a:t> </a:t>
          </a:r>
          <a:r>
            <a:rPr lang="en-US" sz="2000" b="1" kern="1200" dirty="0" err="1"/>
            <a:t>nilai</a:t>
          </a:r>
          <a:r>
            <a:rPr lang="en-US" sz="2000" b="1" kern="1200" dirty="0"/>
            <a:t> </a:t>
          </a:r>
          <a:r>
            <a:rPr lang="en-US" sz="2000" b="1" kern="1200" dirty="0" err="1"/>
            <a:t>wajar</a:t>
          </a:r>
          <a:r>
            <a:rPr lang="en-US" sz="2000" kern="1200" dirty="0"/>
            <a:t>, </a:t>
          </a:r>
          <a:r>
            <a:rPr lang="en-US" sz="2000" kern="1200" dirty="0" err="1"/>
            <a:t>kategori</a:t>
          </a:r>
          <a:r>
            <a:rPr lang="en-US" sz="2000" kern="1200" dirty="0"/>
            <a:t> </a:t>
          </a:r>
          <a:r>
            <a:rPr lang="en-US" sz="2000" kern="1200" dirty="0" err="1"/>
            <a:t>utama</a:t>
          </a:r>
          <a:r>
            <a:rPr lang="en-US" sz="2000" kern="1200" dirty="0"/>
            <a:t>, </a:t>
          </a:r>
          <a:r>
            <a:rPr lang="en-US" sz="2000" kern="1200" dirty="0" err="1"/>
            <a:t>pengembalian</a:t>
          </a:r>
          <a:r>
            <a:rPr lang="en-US" sz="2000" kern="1200" dirty="0"/>
            <a:t> </a:t>
          </a:r>
          <a:r>
            <a:rPr lang="en-US" sz="2000" kern="1200" dirty="0" err="1"/>
            <a:t>aktual</a:t>
          </a:r>
          <a:r>
            <a:rPr lang="id-ID" sz="2000" kern="1200" dirty="0"/>
            <a:t> </a:t>
          </a:r>
          <a:r>
            <a:rPr lang="en-US" sz="2000" kern="1200" dirty="0" err="1"/>
            <a:t>aset</a:t>
          </a:r>
          <a:r>
            <a:rPr lang="en-US" sz="2000" kern="1200" dirty="0"/>
            <a:t>  program, basis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menentukan</a:t>
          </a:r>
          <a:r>
            <a:rPr lang="en-US" sz="2000" kern="1200" dirty="0"/>
            <a:t> </a:t>
          </a:r>
          <a:r>
            <a:rPr lang="en-US" sz="2000" kern="1200" dirty="0" err="1"/>
            <a:t>pengembalian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r>
            <a:rPr lang="en-US" sz="2000" kern="1200" dirty="0"/>
            <a:t> program</a:t>
          </a:r>
        </a:p>
      </dsp:txBody>
      <dsp:txXfrm rot="-5400000">
        <a:off x="881842" y="1536000"/>
        <a:ext cx="7567955" cy="948735"/>
      </dsp:txXfrm>
    </dsp:sp>
    <dsp:sp modelId="{DAEEE1F6-FB6D-4971-ADE6-0B62B3F67E00}">
      <dsp:nvSpPr>
        <dsp:cNvPr id="0" name=""/>
        <dsp:cNvSpPr/>
      </dsp:nvSpPr>
      <dsp:spPr>
        <a:xfrm rot="5400000">
          <a:off x="-188966" y="2895838"/>
          <a:ext cx="1259774" cy="881842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 </a:t>
          </a:r>
          <a:endParaRPr lang="en-US" sz="2000" kern="1200" dirty="0"/>
        </a:p>
      </dsp:txBody>
      <dsp:txXfrm rot="-5400000">
        <a:off x="0" y="3147793"/>
        <a:ext cx="881842" cy="377932"/>
      </dsp:txXfrm>
    </dsp:sp>
    <dsp:sp modelId="{95C20B50-BF02-4248-88DD-235EE1057EAF}">
      <dsp:nvSpPr>
        <dsp:cNvPr id="0" name=""/>
        <dsp:cNvSpPr/>
      </dsp:nvSpPr>
      <dsp:spPr>
        <a:xfrm rot="5400000">
          <a:off x="4113670" y="-483247"/>
          <a:ext cx="1155623" cy="761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rekonsiliasi</a:t>
          </a:r>
          <a:r>
            <a:rPr lang="de-DE" sz="2000" kern="1200" dirty="0"/>
            <a:t> yang menunjukkan </a:t>
          </a:r>
          <a:r>
            <a:rPr lang="de-DE" sz="2000" b="1" kern="1200" dirty="0"/>
            <a:t>mutasi</a:t>
          </a:r>
          <a:r>
            <a:rPr lang="de-DE" sz="2000" kern="1200" dirty="0"/>
            <a:t> nilai bersih kewajiban (aset) selama suatu periode di neraca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total beban </a:t>
          </a:r>
          <a:r>
            <a:rPr lang="de-DE" sz="2000" kern="1200" dirty="0"/>
            <a:t>yang diakui di laporan laba rugi dan jumlah yang dilaporkan dalam laporan laba rugi komprehensif</a:t>
          </a:r>
          <a:endParaRPr lang="en-US" sz="2000" kern="1200" dirty="0"/>
        </a:p>
      </dsp:txBody>
      <dsp:txXfrm rot="-5400000">
        <a:off x="881843" y="2804993"/>
        <a:ext cx="7562866" cy="1042797"/>
      </dsp:txXfrm>
    </dsp:sp>
    <dsp:sp modelId="{5D546B66-494F-4F3D-9B50-9AA8271996CF}">
      <dsp:nvSpPr>
        <dsp:cNvPr id="0" name=""/>
        <dsp:cNvSpPr/>
      </dsp:nvSpPr>
      <dsp:spPr>
        <a:xfrm rot="5400000">
          <a:off x="-188966" y="4033025"/>
          <a:ext cx="1259774" cy="881842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0" y="4284980"/>
        <a:ext cx="881842" cy="377932"/>
      </dsp:txXfrm>
    </dsp:sp>
    <dsp:sp modelId="{E85DD647-6789-43B6-A17B-221A4037E744}">
      <dsp:nvSpPr>
        <dsp:cNvPr id="0" name=""/>
        <dsp:cNvSpPr/>
      </dsp:nvSpPr>
      <dsp:spPr>
        <a:xfrm rot="5400000">
          <a:off x="4398774" y="552257"/>
          <a:ext cx="585414" cy="761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Asumsi</a:t>
          </a:r>
          <a:r>
            <a:rPr lang="en-US" sz="2000" b="1" kern="1200" dirty="0"/>
            <a:t> </a:t>
          </a:r>
          <a:r>
            <a:rPr lang="en-US" sz="2000" b="1" kern="1200" dirty="0" err="1"/>
            <a:t>aktuarial</a:t>
          </a:r>
          <a:r>
            <a:rPr lang="en-US" sz="2000" b="1" kern="1200" dirty="0"/>
            <a:t> </a:t>
          </a:r>
          <a:r>
            <a:rPr lang="en-US" sz="2000" b="1" kern="1200" dirty="0" err="1"/>
            <a:t>utama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/>
        </a:p>
      </dsp:txBody>
      <dsp:txXfrm rot="-5400000">
        <a:off x="881842" y="4097767"/>
        <a:ext cx="7590701" cy="5282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5104-B69D-4C62-A69C-9374092D21EF}">
      <dsp:nvSpPr>
        <dsp:cNvPr id="0" name=""/>
        <dsp:cNvSpPr/>
      </dsp:nvSpPr>
      <dsp:spPr>
        <a:xfrm>
          <a:off x="0" y="0"/>
          <a:ext cx="8215370" cy="904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Cuti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berimbalan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jangka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panjang</a:t>
          </a:r>
          <a:endParaRPr lang="en-US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733558" y="0"/>
        <a:ext cx="6481811" cy="904847"/>
      </dsp:txXfrm>
    </dsp:sp>
    <dsp:sp modelId="{1F47F965-D1FE-4383-A3B4-3D94A6CF7D6C}">
      <dsp:nvSpPr>
        <dsp:cNvPr id="0" name=""/>
        <dsp:cNvSpPr/>
      </dsp:nvSpPr>
      <dsp:spPr>
        <a:xfrm>
          <a:off x="90484" y="90484"/>
          <a:ext cx="1643074" cy="723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CC7496-8D6B-4493-9C60-5BD085E285ED}">
      <dsp:nvSpPr>
        <dsp:cNvPr id="0" name=""/>
        <dsp:cNvSpPr/>
      </dsp:nvSpPr>
      <dsp:spPr>
        <a:xfrm>
          <a:off x="0" y="995332"/>
          <a:ext cx="8215370" cy="904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hari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raya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atau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jasa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jangka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panjang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lainnya</a:t>
          </a:r>
          <a:endParaRPr lang="en-US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733558" y="995332"/>
        <a:ext cx="6481811" cy="904847"/>
      </dsp:txXfrm>
    </dsp:sp>
    <dsp:sp modelId="{118AADF2-6445-4EFA-8F11-AADFACBCC8F4}">
      <dsp:nvSpPr>
        <dsp:cNvPr id="0" name=""/>
        <dsp:cNvSpPr/>
      </dsp:nvSpPr>
      <dsp:spPr>
        <a:xfrm>
          <a:off x="90484" y="1085817"/>
          <a:ext cx="1643074" cy="723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6CCC83-7187-4533-B2D4-7751208DE2CB}">
      <dsp:nvSpPr>
        <dsp:cNvPr id="0" name=""/>
        <dsp:cNvSpPr/>
      </dsp:nvSpPr>
      <dsp:spPr>
        <a:xfrm>
          <a:off x="0" y="1990664"/>
          <a:ext cx="8215370" cy="904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Imbalan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cacat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permanen</a:t>
          </a:r>
          <a:endParaRPr lang="en-US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733558" y="1990664"/>
        <a:ext cx="6481811" cy="904847"/>
      </dsp:txXfrm>
    </dsp:sp>
    <dsp:sp modelId="{736E3911-76F8-4219-BCAD-0E3D23A2BF39}">
      <dsp:nvSpPr>
        <dsp:cNvPr id="0" name=""/>
        <dsp:cNvSpPr/>
      </dsp:nvSpPr>
      <dsp:spPr>
        <a:xfrm>
          <a:off x="90484" y="2081149"/>
          <a:ext cx="1643074" cy="723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6F8F6F-0D40-49D3-8FA9-02B0C4BFB1A0}">
      <dsp:nvSpPr>
        <dsp:cNvPr id="0" name=""/>
        <dsp:cNvSpPr/>
      </dsp:nvSpPr>
      <dsp:spPr>
        <a:xfrm>
          <a:off x="0" y="2985997"/>
          <a:ext cx="8215370" cy="904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Utang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bagi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laba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bonus yang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dibayar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≥12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bulan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setelah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akhir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periode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pelaporan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saat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pekerja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memberikan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jasanya</a:t>
          </a:r>
          <a:endParaRPr lang="en-US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733558" y="2985997"/>
        <a:ext cx="6481811" cy="904847"/>
      </dsp:txXfrm>
    </dsp:sp>
    <dsp:sp modelId="{19B1B8AD-BAE4-4994-B888-5482FF76EA7E}">
      <dsp:nvSpPr>
        <dsp:cNvPr id="0" name=""/>
        <dsp:cNvSpPr/>
      </dsp:nvSpPr>
      <dsp:spPr>
        <a:xfrm>
          <a:off x="90484" y="3076482"/>
          <a:ext cx="1643074" cy="723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DC6FD2-7628-4B8E-B648-FB4974BFD3D8}">
      <dsp:nvSpPr>
        <dsp:cNvPr id="0" name=""/>
        <dsp:cNvSpPr/>
      </dsp:nvSpPr>
      <dsp:spPr>
        <a:xfrm>
          <a:off x="0" y="3981329"/>
          <a:ext cx="8215370" cy="904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Kompensasi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ditangguhkan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yang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dibayar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≥12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bulan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sesudah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akhir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dari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periode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pelaporan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saat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jasa</a:t>
          </a:r>
          <a:r>
            <a:rPr lang="en-US" sz="20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 </a:t>
          </a:r>
          <a:r>
            <a:rPr lang="en-US" sz="2000" kern="1200" dirty="0" err="1">
              <a:latin typeface="Segoe UI" pitchFamily="34" charset="0"/>
              <a:ea typeface="Segoe UI" pitchFamily="34" charset="0"/>
              <a:cs typeface="Segoe UI" pitchFamily="34" charset="0"/>
            </a:rPr>
            <a:t>diberikan</a:t>
          </a:r>
          <a:endParaRPr lang="en-US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733558" y="3981329"/>
        <a:ext cx="6481811" cy="904847"/>
      </dsp:txXfrm>
    </dsp:sp>
    <dsp:sp modelId="{68E5F5A7-5524-4B2E-B311-D4B443BB5C6F}">
      <dsp:nvSpPr>
        <dsp:cNvPr id="0" name=""/>
        <dsp:cNvSpPr/>
      </dsp:nvSpPr>
      <dsp:spPr>
        <a:xfrm>
          <a:off x="90484" y="4071814"/>
          <a:ext cx="1643074" cy="723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5323-B85C-412F-9F13-1BAFE7FE282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F5FD-22A0-4101-8284-56DF29521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9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20B1-CD66-4AD1-842F-59FDBEBEBDFD}" type="slidenum">
              <a:rPr lang="en-US"/>
              <a:pPr/>
              <a:t>20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lvl="1" eaLnBrk="1" hangingPunct="1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u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92A5C-C417-4991-B5BD-B899CA035E4E}" type="slidenum">
              <a:rPr lang="en-US"/>
              <a:pPr/>
              <a:t>23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77F2F-D243-48DB-9866-41AD27D4EBA8}" type="slidenum">
              <a:rPr lang="en-US"/>
              <a:pPr/>
              <a:t>24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77F2F-D243-48DB-9866-41AD27D4EBA8}" type="slidenum">
              <a:rPr lang="en-US"/>
              <a:pPr/>
              <a:t>25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0A516-1E4A-4326-856F-DFDBB6F681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FFC32-2D86-4654-B450-F76DCB5EA5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5D1BA-0D7B-4A9F-AC00-897CF19C9B59}" type="slidenum">
              <a:rPr lang="en-US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algn="just" eaLnBrk="1" hangingPunct="1"/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2084B-58C5-4AFD-83AC-F599055682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D94DB-3E7E-4342-8CF3-AFEB434675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CE77C-440D-47E3-AD8A-4147508BA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CE77C-440D-47E3-AD8A-4147508BA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CE77C-440D-47E3-AD8A-4147508BA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CE77C-440D-47E3-AD8A-4147508BA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593" y="4631776"/>
            <a:ext cx="5029227" cy="43867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ECB1A-05C4-4294-A2B5-EED520B189B8}" type="slidenum">
              <a:rPr lang="en-US"/>
              <a:pPr/>
              <a:t>47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23403-E9E0-49B4-AB3F-C626F63B76D6}" type="slidenum">
              <a:rPr lang="en-US"/>
              <a:pPr/>
              <a:t>51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0AF73-1D0C-49EA-BEF4-BBEA140486EF}" type="slidenum">
              <a:rPr lang="en-US"/>
              <a:pPr/>
              <a:t>52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01D8A-F084-42CC-B86A-EA315397EC43}" type="slidenum">
              <a:rPr lang="en-US"/>
              <a:pPr/>
              <a:t>53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CAD9B-28C1-4D21-86C5-206845185151}" type="slidenum">
              <a:rPr lang="en-US"/>
              <a:pPr/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E57C-1D16-4397-B586-73FEF9C5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2F20E-B6F1-443C-B5B3-CD6F4CD5A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CC28-5A2A-4517-A651-8E63D23C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E303-DDC3-4B32-A81F-C37B23FB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10BF3-0D0C-495C-B6D5-DB0F4D89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7B0D-E5C2-4662-A7FC-6C534A93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0653-E790-4E18-B055-0951E5363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0C19-2AC1-47F6-8401-9912B9CE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7B14C-6FAA-4BF4-A37F-DA1F219C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5CB51-050A-4DE1-9B5B-806B9812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A97E3-6481-41BB-B776-268D2C7B9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0BFCB-9F4E-4B7F-ABB1-E813D2D99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7575A-7012-404E-B2B1-DDA1D6C0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5A95-13F3-4F77-A8FB-F8E40D1F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E396-D657-4734-891D-A32203A3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7E3D-43BE-4963-946C-0B352188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AE89-6D3E-4FFD-86CB-8F12762C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5511E-29D3-41F3-A8E2-8F11EC5E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432CD-EF0B-4D4A-A2CF-3B4923CC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AED42-75E2-44BE-9592-9EA1B84C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A47-606D-4842-B36D-3886D7A1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B6177-C2A7-4F4F-BE73-1BFC096A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52FF-D52E-47E6-94D1-4EC9C798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B55E-427A-493F-B169-7D3248E3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9598-4045-4992-AD17-9A91E947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8539-FF2A-4031-A2C8-3058796F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5B17-2B43-45DD-9BB0-F5D7542C7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252A5-E768-422A-BAEA-E89E7402E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009C3-432C-448A-A742-4FB1A242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5A73A-ACA6-4BCA-92F1-3970D646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36791-C33B-48B3-B162-8F3379DB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4DDF-61F7-43AE-AA6C-3FECD4ED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9BA9-7B70-455E-823B-00D15B96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1ABA0-5E49-4A3B-BD4F-94A3C247A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E90EE-A33D-4084-B4F7-0A7D47AAB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27005-943E-457A-BDC3-304911BAA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4DCA5-918D-49B1-8C2D-98ADDB24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664FB-D9B1-4CC1-B8B2-234195BB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3776A-1DFF-43D4-B243-B88A779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200F-0D17-4245-A4E1-716B4DB1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E9C8D-A95C-42BF-8957-CC1B8FA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E0117-7FF2-4C9F-9AD8-3C70104A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75496-2FCA-4757-AA19-13089AFC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7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C69C7-9D7F-414A-B5EA-32D2CA73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67658-A1BC-47AE-ABD1-014AD1F9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6C09-B17E-400D-9DDD-6D1B6809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7E2B-B109-4948-9F6C-48617388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7235-E6E1-4E4C-8177-F97F0C3E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8791A-4756-42BA-953A-2C6B933CD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753BF-8062-4BE1-A263-87F2F095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967ED-0274-4829-8F05-32230A97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C4D45-64B7-442D-BEF1-23309C85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29E7-3C15-4ACB-AF01-83A9D02B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A6A02-FD60-455C-8134-B3836D204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60C8F-1B54-4526-843D-47D0A654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78F64-8523-4ED6-9186-C0C0FDE0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09B5C-1324-4D17-AC16-41680E58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9C575-456B-416E-92FF-1F08B402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5508B-A533-46FD-A633-88817FF8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D1DDB-E6FB-446A-BB94-2645A390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D8402-D073-44FF-B6CF-A5505648F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938D-6D6E-4844-A682-49CBBB4FC7B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7EDA0-09C9-4C10-8E74-92F5139CC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72581-D6D3-4CA7-AE76-1158F6235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8E43-BED6-4A8B-BB49-9F30CBD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CA2F3-D79E-4D97-A75E-63DDA419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309320"/>
            <a:ext cx="2133600" cy="457200"/>
          </a:xfrm>
        </p:spPr>
        <p:txBody>
          <a:bodyPr/>
          <a:lstStyle/>
          <a:p>
            <a:pPr>
              <a:defRPr/>
            </a:pPr>
            <a:fld id="{1E913F99-D854-4044-9D81-4B1BDDC8A5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2E30F-C3CB-4FF0-A796-D888E637A1A7}"/>
              </a:ext>
            </a:extLst>
          </p:cNvPr>
          <p:cNvSpPr txBox="1">
            <a:spLocks/>
          </p:cNvSpPr>
          <p:nvPr/>
        </p:nvSpPr>
        <p:spPr bwMode="auto">
          <a:xfrm>
            <a:off x="2123728" y="2420888"/>
            <a:ext cx="7008449" cy="12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id-ID" sz="4400" kern="0" dirty="0"/>
              <a:t>AKUNTANSI </a:t>
            </a:r>
            <a:br>
              <a:rPr lang="id-ID" sz="4400" kern="0" dirty="0"/>
            </a:br>
            <a:r>
              <a:rPr lang="id-ID" sz="4400" kern="0" dirty="0"/>
              <a:t>IMBALAN KERJA</a:t>
            </a:r>
          </a:p>
        </p:txBody>
      </p:sp>
    </p:spTree>
    <p:extLst>
      <p:ext uri="{BB962C8B-B14F-4D97-AF65-F5344CB8AC3E}">
        <p14:creationId xmlns:p14="http://schemas.microsoft.com/office/powerpoint/2010/main" val="22599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Definisi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7752" y="1428737"/>
            <a:ext cx="7814672" cy="8559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seluruh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bentuk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pemberian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diberikan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oleh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7752" y="2500307"/>
            <a:ext cx="7814672" cy="10535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jk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panjang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lainnya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jatuh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tempo &gt; 12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pelaporan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7752" y="3786191"/>
            <a:ext cx="7814672" cy="10535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jk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pendek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jatuh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tempo ≤12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pelaporan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9" name="Picture 8" descr="business_office_186830_t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8452">
            <a:off x="9027659" y="4894177"/>
            <a:ext cx="979174" cy="1921530"/>
          </a:xfrm>
          <a:prstGeom prst="rect">
            <a:avLst/>
          </a:prstGeom>
        </p:spPr>
      </p:pic>
      <p:pic>
        <p:nvPicPr>
          <p:cNvPr id="10" name="Picture 9" descr="business_office_186830_t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4054">
            <a:off x="8196879" y="4929405"/>
            <a:ext cx="929195" cy="18234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39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1624" y="1896312"/>
            <a:ext cx="7527780" cy="8846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menjadi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hak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bergantung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aktif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tidaknya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depan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1624" y="2976432"/>
            <a:ext cx="7527780" cy="8846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yang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terutang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kerjanya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11624" y="4128560"/>
            <a:ext cx="7527780" cy="8846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pengaturan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formal/informal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dimana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 descr="Affiliate-Marketing-Busin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282" y="5429264"/>
            <a:ext cx="3714744" cy="1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848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79576" y="1643050"/>
            <a:ext cx="7560840" cy="1143008"/>
          </a:xfrm>
          <a:prstGeom prst="roundRect">
            <a:avLst/>
          </a:prstGeom>
          <a:solidFill>
            <a:srgbClr val="F0FC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kpd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pengelola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lanjut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pengelola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cukup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79576" y="3071810"/>
            <a:ext cx="7560840" cy="1071570"/>
          </a:xfrm>
          <a:prstGeom prst="roundRect">
            <a:avLst/>
          </a:prstGeom>
          <a:solidFill>
            <a:srgbClr val="F0FC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76A55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bukan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merupakan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000" kern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7" name="Picture 6" descr="0511-0811-0415-3733_Cartoon_of_an_Office_Worker_Drinking_Too_Much_Coffee_clipart_image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014" y="4322698"/>
            <a:ext cx="2607402" cy="2346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175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bg2">
                    <a:lumMod val="75000"/>
                  </a:schemeClr>
                </a:solidFill>
              </a:rPr>
              <a:t>Imbalan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75000"/>
                  </a:schemeClr>
                </a:solidFill>
              </a:rPr>
              <a:t>Kerja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75000"/>
                  </a:schemeClr>
                </a:solidFill>
              </a:rPr>
              <a:t>Jangka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75000"/>
                  </a:schemeClr>
                </a:solidFill>
              </a:rPr>
              <a:t>Pendek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65102"/>
            <a:ext cx="7260922" cy="5248275"/>
          </a:xfrm>
        </p:spPr>
        <p:txBody>
          <a:bodyPr/>
          <a:lstStyle/>
          <a:p>
            <a:pPr algn="just" eaLnBrk="1" hangingPunct="1"/>
            <a:r>
              <a:rPr lang="de-DE" sz="2400" dirty="0"/>
              <a:t>Jatuh tempo ≤ 12 bulan setelah akhir periode pelaporan saat pekerja memberikan jasa.</a:t>
            </a:r>
          </a:p>
          <a:p>
            <a:r>
              <a:rPr lang="en-US" sz="2400" dirty="0" err="1"/>
              <a:t>Jenis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093894" y="2990278"/>
            <a:ext cx="2786082" cy="942778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Upah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gaji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jaminan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35560" y="4217098"/>
            <a:ext cx="2774682" cy="940095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Cuti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berimbalan</a:t>
            </a:r>
            <a:r>
              <a:rPr lang="en-US" b="1" dirty="0">
                <a:solidFill>
                  <a:schemeClr val="tx1"/>
                </a:solidFill>
              </a:rPr>
              <a:t> j</a:t>
            </a:r>
            <a:r>
              <a:rPr lang="id-ID" b="1" dirty="0">
                <a:solidFill>
                  <a:schemeClr val="tx1"/>
                </a:solidFill>
              </a:rPr>
              <a:t>ang</a:t>
            </a:r>
            <a:r>
              <a:rPr lang="en-US" b="1" dirty="0">
                <a:solidFill>
                  <a:schemeClr val="tx1"/>
                </a:solidFill>
              </a:rPr>
              <a:t>k</a:t>
            </a:r>
            <a:r>
              <a:rPr lang="id-ID" b="1" dirty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pendek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56040" y="2990278"/>
            <a:ext cx="2786082" cy="942778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Uang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laba</a:t>
            </a:r>
            <a:r>
              <a:rPr lang="en-US" b="1" dirty="0">
                <a:solidFill>
                  <a:schemeClr val="tx1"/>
                </a:solidFill>
              </a:rPr>
              <a:t>/ </a:t>
            </a:r>
            <a:r>
              <a:rPr lang="en-US" b="1" dirty="0" err="1">
                <a:solidFill>
                  <a:schemeClr val="tx1"/>
                </a:solidFill>
              </a:rPr>
              <a:t>utang</a:t>
            </a:r>
            <a:r>
              <a:rPr lang="en-US" b="1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7" name="Oval 6"/>
          <p:cNvSpPr/>
          <p:nvPr/>
        </p:nvSpPr>
        <p:spPr>
          <a:xfrm>
            <a:off x="7502934" y="4302952"/>
            <a:ext cx="2774682" cy="926249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Imbalan</a:t>
            </a:r>
            <a:r>
              <a:rPr lang="en-US" b="1" dirty="0">
                <a:solidFill>
                  <a:schemeClr val="tx1"/>
                </a:solidFill>
              </a:rPr>
              <a:t> non </a:t>
            </a:r>
            <a:r>
              <a:rPr lang="en-US" b="1" dirty="0" err="1">
                <a:solidFill>
                  <a:schemeClr val="tx1"/>
                </a:solidFill>
              </a:rPr>
              <a:t>moneter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71898" y="5157192"/>
            <a:ext cx="4643470" cy="1129328"/>
          </a:xfrm>
          <a:prstGeom prst="ellipse">
            <a:avLst/>
          </a:prstGeom>
          <a:solidFill>
            <a:srgbClr val="D7F71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asumsi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aktuaria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jangka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pendek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sehingga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didiskontokan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04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783633" y="332656"/>
            <a:ext cx="7138987" cy="864096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Pengakuan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Pengukuran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158" y="1428736"/>
            <a:ext cx="2143140" cy="1000132"/>
          </a:xfrm>
          <a:prstGeom prst="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jasa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10050" y="1571612"/>
            <a:ext cx="571504" cy="571504"/>
          </a:xfrm>
          <a:prstGeom prst="rightArrow">
            <a:avLst/>
          </a:prstGeom>
          <a:ln>
            <a:solidFill>
              <a:srgbClr val="D7F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7306" y="1571612"/>
            <a:ext cx="5214974" cy="500066"/>
          </a:xfrm>
          <a:prstGeom prst="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7306" y="2285992"/>
            <a:ext cx="5143536" cy="1071570"/>
          </a:xfrm>
          <a:prstGeom prst="rect">
            <a:avLst/>
          </a:prstGeom>
          <a:solidFill>
            <a:srgbClr val="D1D54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stelah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dikurangi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dibayar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dibayar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dimuka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kelebihan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pembayaran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7306" y="3500438"/>
            <a:ext cx="5143536" cy="714380"/>
          </a:xfrm>
          <a:prstGeom prst="rect">
            <a:avLst/>
          </a:prstGeom>
          <a:solidFill>
            <a:srgbClr val="D1D54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membolehkan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sbg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perolehan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034" y="4929198"/>
            <a:ext cx="2143140" cy="1000132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berimbalan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81488" y="5143512"/>
            <a:ext cx="571504" cy="571504"/>
          </a:xfrm>
          <a:prstGeom prst="rightArrow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7306" y="4857760"/>
            <a:ext cx="5214974" cy="7143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just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diakumulasi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jasa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7306" y="5661248"/>
            <a:ext cx="5143536" cy="857280"/>
          </a:xfrm>
          <a:prstGeom prst="rect">
            <a:avLst/>
          </a:prstGeom>
          <a:solidFill>
            <a:srgbClr val="F6ACEB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berimbalan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diakumulasi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diakui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saat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cuti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terjadi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9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Ilustrasi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2750"/>
            <a:ext cx="8507288" cy="4754563"/>
          </a:xfrm>
        </p:spPr>
        <p:txBody>
          <a:bodyPr>
            <a:normAutofit fontScale="92500"/>
          </a:bodyPr>
          <a:lstStyle/>
          <a:p>
            <a:r>
              <a:rPr lang="id-ID" sz="2400" dirty="0"/>
              <a:t>PT. A memiliki 5 karyawan yang diberikan cuti berimbalan sebesar Rp 100.000 untuk 5 hari kerja. Selama tahun 2012, karyawan yang cuti 5 hari 1 orang sedangkan sisanya cuti 3 hari kerja.</a:t>
            </a:r>
          </a:p>
          <a:p>
            <a:r>
              <a:rPr lang="id-ID" sz="2400" dirty="0"/>
              <a:t>JIKA TIDAK DIAKUMULASI</a:t>
            </a:r>
          </a:p>
          <a:p>
            <a:pPr marL="0" indent="0">
              <a:buNone/>
            </a:pPr>
            <a:r>
              <a:rPr lang="id-ID" sz="2400" dirty="0"/>
              <a:t>	</a:t>
            </a:r>
            <a:r>
              <a:rPr lang="id-ID" sz="1600" dirty="0"/>
              <a:t>Beban cuti berimbalan	1.700.000 (5+(4x3)x100.000)</a:t>
            </a:r>
          </a:p>
          <a:p>
            <a:pPr marL="0" indent="0">
              <a:buNone/>
            </a:pPr>
            <a:r>
              <a:rPr lang="id-ID" sz="1600" dirty="0"/>
              <a:t>		Kas			1.700.000</a:t>
            </a:r>
          </a:p>
          <a:p>
            <a:r>
              <a:rPr lang="id-ID" sz="2400" dirty="0">
                <a:solidFill>
                  <a:srgbClr val="A50021"/>
                </a:solidFill>
              </a:rPr>
              <a:t>JIKA DIAKUMULASI</a:t>
            </a:r>
          </a:p>
          <a:p>
            <a:pPr marL="0" indent="0">
              <a:buNone/>
            </a:pPr>
            <a:r>
              <a:rPr lang="id-ID" sz="1600" dirty="0">
                <a:solidFill>
                  <a:srgbClr val="A50021"/>
                </a:solidFill>
              </a:rPr>
              <a:t>	Beban cuti berimbalan	1.700.000 (5+(4x3)x100.000)</a:t>
            </a:r>
          </a:p>
          <a:p>
            <a:pPr marL="0" indent="0">
              <a:buNone/>
            </a:pPr>
            <a:r>
              <a:rPr lang="id-ID" sz="1600" dirty="0">
                <a:solidFill>
                  <a:srgbClr val="A50021"/>
                </a:solidFill>
              </a:rPr>
              <a:t>		Kas			1.700.000</a:t>
            </a:r>
          </a:p>
          <a:p>
            <a:pPr marL="0" indent="0">
              <a:buNone/>
            </a:pPr>
            <a:r>
              <a:rPr lang="id-ID" sz="1600" dirty="0">
                <a:solidFill>
                  <a:srgbClr val="A50021"/>
                </a:solidFill>
              </a:rPr>
              <a:t>	Beban cuti berimbalan	800.000 (4x2)x100.000)</a:t>
            </a:r>
          </a:p>
          <a:p>
            <a:pPr marL="0" indent="0">
              <a:buNone/>
            </a:pPr>
            <a:r>
              <a:rPr lang="id-ID" sz="1600" dirty="0">
                <a:solidFill>
                  <a:srgbClr val="A50021"/>
                </a:solidFill>
              </a:rPr>
              <a:t>		Utang gaji			800.000</a:t>
            </a: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r>
              <a:rPr lang="id-ID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siina\Desktop\MOM'S\PSAK BARU\gambar ekonomi\MB900448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429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817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Pengakuan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3200" dirty="0" err="1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Pengukuran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282" y="1777376"/>
            <a:ext cx="8143932" cy="571504"/>
          </a:xfrm>
          <a:prstGeom prst="rect">
            <a:avLst/>
          </a:prstGeom>
          <a:solidFill>
            <a:srgbClr val="6FDBD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Syarat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pengakuan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laba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bonus</a:t>
            </a:r>
          </a:p>
        </p:txBody>
      </p:sp>
      <p:sp>
        <p:nvSpPr>
          <p:cNvPr id="5" name="TextBox 4"/>
          <p:cNvSpPr txBox="1"/>
          <p:nvPr/>
        </p:nvSpPr>
        <p:spPr>
          <a:xfrm rot="885820">
            <a:off x="1952596" y="2409005"/>
            <a:ext cx="714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66CC3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81290" y="2502016"/>
            <a:ext cx="7072362" cy="1143008"/>
          </a:xfrm>
          <a:prstGeom prst="roundRect">
            <a:avLst/>
          </a:prstGeom>
          <a:solidFill>
            <a:srgbClr val="F0FCA6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konstruktif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akibat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peristiwa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masa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lalu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875438">
            <a:off x="2011943" y="3626687"/>
            <a:ext cx="714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66CC3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2728" y="3645024"/>
            <a:ext cx="5572164" cy="844641"/>
          </a:xfrm>
          <a:prstGeom prst="roundRect">
            <a:avLst/>
          </a:prstGeom>
          <a:solidFill>
            <a:srgbClr val="F0FCA6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diestimasi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andal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1158" y="4714884"/>
            <a:ext cx="8143932" cy="1500198"/>
          </a:xfrm>
          <a:prstGeom prst="rect">
            <a:avLst/>
          </a:prstGeom>
          <a:solidFill>
            <a:srgbClr val="6FDBD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timbul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hanya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mempunyai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alternatif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realistis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lainnya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kecuali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melakukan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pembayaran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78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Kewajiban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4"/>
            <a:ext cx="8229600" cy="4392488"/>
          </a:xfrm>
        </p:spPr>
        <p:txBody>
          <a:bodyPr/>
          <a:lstStyle/>
          <a:p>
            <a:r>
              <a:rPr lang="id-ID" b="1" dirty="0"/>
              <a:t>Kewajiban hukum </a:t>
            </a:r>
            <a:r>
              <a:rPr lang="id-ID" b="1" dirty="0">
                <a:sym typeface="Wingdings" pitchFamily="2" charset="2"/>
              </a:rPr>
              <a:t> didasarkan pada suatu ketentuan hukum :</a:t>
            </a:r>
          </a:p>
          <a:p>
            <a:pPr lvl="1"/>
            <a:r>
              <a:rPr lang="id-ID" dirty="0">
                <a:sym typeface="Wingdings" pitchFamily="2" charset="2"/>
              </a:rPr>
              <a:t>kontrak kerja antara perusahaan dan karyawan</a:t>
            </a:r>
          </a:p>
          <a:p>
            <a:pPr lvl="1"/>
            <a:r>
              <a:rPr lang="id-ID" dirty="0"/>
              <a:t>Undang-Undang Ketenagakerjaan No 13 tahun 2003 </a:t>
            </a:r>
            <a:r>
              <a:rPr lang="id-ID" dirty="0">
                <a:sym typeface="Wingdings" pitchFamily="2" charset="2"/>
              </a:rPr>
              <a:t> hukum yang mengikat perusahaan dan karyawan</a:t>
            </a:r>
          </a:p>
          <a:p>
            <a:endParaRPr lang="id-ID" dirty="0">
              <a:sym typeface="Wingdings" pitchFamily="2" charset="2"/>
            </a:endParaRPr>
          </a:p>
          <a:p>
            <a:r>
              <a:rPr lang="sv-SE" b="1" dirty="0">
                <a:latin typeface="Arial" pitchFamily="34" charset="0"/>
                <a:cs typeface="Arial" pitchFamily="34" charset="0"/>
              </a:rPr>
              <a:t>Kewajiban konstruktif :</a:t>
            </a:r>
          </a:p>
          <a:p>
            <a:pPr marL="857250" lvl="1" indent="-457200"/>
            <a:r>
              <a:rPr lang="id-ID" dirty="0">
                <a:latin typeface="Arial" pitchFamily="34" charset="0"/>
                <a:cs typeface="Arial" pitchFamily="34" charset="0"/>
              </a:rPr>
              <a:t>berdasarkan praktik baku masa lalu,  dan</a:t>
            </a:r>
          </a:p>
          <a:p>
            <a:pPr marL="857250" lvl="1" indent="-457200"/>
            <a:r>
              <a:rPr lang="sv-SE" dirty="0">
                <a:latin typeface="Arial" pitchFamily="34" charset="0"/>
                <a:cs typeface="Arial" pitchFamily="34" charset="0"/>
              </a:rPr>
              <a:t>menimbulkan ekspektasi kuat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fi-FI" dirty="0">
                <a:latin typeface="Arial" pitchFamily="34" charset="0"/>
                <a:cs typeface="Arial" pitchFamily="34" charset="0"/>
              </a:rPr>
              <a:t>bahwa entitas akan melaksanakan</a:t>
            </a:r>
            <a:r>
              <a:rPr lang="id-ID" dirty="0">
                <a:latin typeface="Arial" pitchFamily="34" charset="0"/>
                <a:cs typeface="Arial" pitchFamily="34" charset="0"/>
              </a:rPr>
              <a:t> tanggung jawab tersebut.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202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dirty="0" err="1">
                <a:solidFill>
                  <a:schemeClr val="accent5">
                    <a:lumMod val="10000"/>
                  </a:schemeClr>
                </a:solidFill>
              </a:rPr>
              <a:t>Pengungkapan</a:t>
            </a:r>
            <a:endParaRPr lang="en-US" sz="3200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9825" y="3429000"/>
            <a:ext cx="7824141" cy="1368152"/>
          </a:xfrm>
          <a:prstGeom prst="roundRect">
            <a:avLst/>
          </a:prstGeom>
          <a:solidFill>
            <a:srgbClr val="F9EAC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Pengungkapan dalam laporan keuangan jumlah gaji yang diterima oleh manajemen kunci </a:t>
            </a:r>
            <a:r>
              <a:rPr lang="id-ID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direksi dan komisaris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65" y="4437112"/>
            <a:ext cx="569600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39824" y="1844824"/>
            <a:ext cx="7824141" cy="1080120"/>
          </a:xfrm>
          <a:prstGeom prst="roundRect">
            <a:avLst/>
          </a:prstGeom>
          <a:solidFill>
            <a:srgbClr val="9EF4B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 kerja jangka pendek untuk manajemen kunci sesuai dengan PSAK 7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960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3632" y="332656"/>
            <a:ext cx="7772400" cy="6096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>
              <a:defRPr/>
            </a:pPr>
            <a:r>
              <a:rPr lang="en-US" altLang="en-US" dirty="0" err="1"/>
              <a:t>Imbalan</a:t>
            </a:r>
            <a:r>
              <a:rPr lang="en-US" altLang="en-US" dirty="0"/>
              <a:t> </a:t>
            </a:r>
            <a:r>
              <a:rPr lang="en-US" altLang="en-US" dirty="0" err="1"/>
              <a:t>Pascakerja</a:t>
            </a:r>
            <a:endParaRPr lang="en-US" altLang="en-US" dirty="0"/>
          </a:p>
        </p:txBody>
      </p:sp>
      <p:sp>
        <p:nvSpPr>
          <p:cNvPr id="1030" name="Text Box 1027"/>
          <p:cNvSpPr txBox="1">
            <a:spLocks noChangeArrowheads="1"/>
          </p:cNvSpPr>
          <p:nvPr/>
        </p:nvSpPr>
        <p:spPr bwMode="auto">
          <a:xfrm>
            <a:off x="2895600" y="1533516"/>
            <a:ext cx="6553200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Elemen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dari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Proses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itchFamily="18" charset="0"/>
              </a:rPr>
              <a:t>Pensiun</a:t>
            </a:r>
            <a:endParaRPr lang="en-US" alt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31" name="Rectangle 1066"/>
          <p:cNvSpPr>
            <a:spLocks noChangeArrowheads="1"/>
          </p:cNvSpPr>
          <p:nvPr/>
        </p:nvSpPr>
        <p:spPr bwMode="auto">
          <a:xfrm>
            <a:off x="1981200" y="2357430"/>
            <a:ext cx="1447800" cy="9921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noProof="1">
              <a:solidFill>
                <a:srgbClr val="0000FF"/>
              </a:solidFill>
            </a:endParaRPr>
          </a:p>
          <a:p>
            <a:pPr algn="ctr"/>
            <a:r>
              <a:rPr lang="en-US" altLang="en-US" sz="2800" noProof="1">
                <a:solidFill>
                  <a:srgbClr val="0000FF"/>
                </a:solidFill>
              </a:rPr>
              <a:t>Entitas</a:t>
            </a:r>
            <a:endParaRPr lang="en-US" altLang="en-US" sz="2800" noProof="1">
              <a:latin typeface="Times" pitchFamily="18" charset="0"/>
            </a:endParaRPr>
          </a:p>
        </p:txBody>
      </p:sp>
      <p:sp>
        <p:nvSpPr>
          <p:cNvPr id="1033" name="Line 1070"/>
          <p:cNvSpPr>
            <a:spLocks noChangeShapeType="1"/>
          </p:cNvSpPr>
          <p:nvPr/>
        </p:nvSpPr>
        <p:spPr bwMode="auto">
          <a:xfrm>
            <a:off x="3429000" y="2814630"/>
            <a:ext cx="190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" name="Line 1071"/>
          <p:cNvSpPr>
            <a:spLocks noChangeShapeType="1"/>
          </p:cNvSpPr>
          <p:nvPr/>
        </p:nvSpPr>
        <p:spPr bwMode="auto">
          <a:xfrm>
            <a:off x="6781800" y="2814630"/>
            <a:ext cx="19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5" name="Text Box 1075"/>
          <p:cNvSpPr txBox="1">
            <a:spLocks noChangeArrowheads="1"/>
          </p:cNvSpPr>
          <p:nvPr/>
        </p:nvSpPr>
        <p:spPr bwMode="auto">
          <a:xfrm>
            <a:off x="5167307" y="4467228"/>
            <a:ext cx="1821107" cy="4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Investasi</a:t>
            </a:r>
            <a:r>
              <a:rPr lang="en-US" altLang="en-US" sz="2400" dirty="0">
                <a:latin typeface="Calibri" pitchFamily="34" charset="0"/>
                <a:cs typeface="Arial" charset="0"/>
              </a:rPr>
              <a:t> 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36" name="Text Box 1077"/>
          <p:cNvSpPr txBox="1">
            <a:spLocks noChangeArrowheads="1"/>
          </p:cNvSpPr>
          <p:nvPr/>
        </p:nvSpPr>
        <p:spPr bwMode="auto">
          <a:xfrm>
            <a:off x="6919577" y="3026632"/>
            <a:ext cx="1918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Manfaat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  <a:p>
            <a:pPr algn="ctr"/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Pembayaran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sp>
        <p:nvSpPr>
          <p:cNvPr id="1037" name="Text Box 1078"/>
          <p:cNvSpPr txBox="1">
            <a:spLocks noChangeArrowheads="1"/>
          </p:cNvSpPr>
          <p:nvPr/>
        </p:nvSpPr>
        <p:spPr bwMode="auto">
          <a:xfrm>
            <a:off x="3505200" y="2890831"/>
            <a:ext cx="1524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cs typeface="Arial" charset="0"/>
              </a:rPr>
              <a:t>Kontribusi</a:t>
            </a:r>
            <a:r>
              <a:rPr lang="en-US" altLang="en-US" sz="2400"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038" name="Rectangle 1079"/>
          <p:cNvSpPr>
            <a:spLocks noChangeArrowheads="1"/>
          </p:cNvSpPr>
          <p:nvPr/>
        </p:nvSpPr>
        <p:spPr bwMode="auto">
          <a:xfrm>
            <a:off x="5238744" y="2357430"/>
            <a:ext cx="1690694" cy="9921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noProof="1">
                <a:solidFill>
                  <a:srgbClr val="0000FF"/>
                </a:solidFill>
              </a:rPr>
              <a:t>Dana Pensiun</a:t>
            </a:r>
            <a:endParaRPr lang="en-US" altLang="en-US" sz="2800" noProof="1">
              <a:latin typeface="Times" pitchFamily="18" charset="0"/>
            </a:endParaRPr>
          </a:p>
        </p:txBody>
      </p:sp>
      <p:sp>
        <p:nvSpPr>
          <p:cNvPr id="1039" name="Rectangle 1080"/>
          <p:cNvSpPr>
            <a:spLocks noChangeArrowheads="1"/>
          </p:cNvSpPr>
          <p:nvPr/>
        </p:nvSpPr>
        <p:spPr bwMode="auto">
          <a:xfrm>
            <a:off x="8747126" y="2357430"/>
            <a:ext cx="1463675" cy="9921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noProof="1">
              <a:solidFill>
                <a:srgbClr val="0000FF"/>
              </a:solidFill>
            </a:endParaRPr>
          </a:p>
          <a:p>
            <a:pPr algn="ctr"/>
            <a:r>
              <a:rPr lang="en-US" altLang="en-US" sz="2800" noProof="1">
                <a:solidFill>
                  <a:srgbClr val="0000FF"/>
                </a:solidFill>
              </a:rPr>
              <a:t>Pekerja</a:t>
            </a:r>
            <a:endParaRPr lang="en-US" altLang="en-US" sz="2800" noProof="1">
              <a:latin typeface="Times" pitchFamily="18" charset="0"/>
            </a:endParaRPr>
          </a:p>
        </p:txBody>
      </p:sp>
      <p:cxnSp>
        <p:nvCxnSpPr>
          <p:cNvPr id="17" name="Straight Arrow Connector 16"/>
          <p:cNvCxnSpPr>
            <a:stCxn id="1038" idx="2"/>
            <a:endCxn id="1035" idx="0"/>
          </p:cNvCxnSpPr>
          <p:nvPr/>
        </p:nvCxnSpPr>
        <p:spPr>
          <a:xfrm rot="5400000">
            <a:off x="5522171" y="3905309"/>
            <a:ext cx="1117610" cy="6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 descr="C:\Users\siina\Desktop\MOM'S\PSAK BARU\gambar ekonomi\Copy of building-clip-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546479"/>
            <a:ext cx="19939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iina\Desktop\MOM'S\PSAK BARU\gambar ekonomi\images_02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962313"/>
            <a:ext cx="12382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iina\Desktop\MOM'S\PSAK BARU\gambar ekonomi\images_08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857629"/>
            <a:ext cx="2130084" cy="17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8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657601" y="1487392"/>
            <a:ext cx="4953001" cy="682052"/>
            <a:chOff x="1152" y="1440"/>
            <a:chExt cx="3360" cy="468"/>
          </a:xfrm>
        </p:grpSpPr>
        <p:sp>
          <p:nvSpPr>
            <p:cNvPr id="40992" name="AutoShape 32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0994" name="Oval 34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0995" name="Oval 35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0996" name="Oval 36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0997" name="Text Box 37"/>
            <p:cNvSpPr txBox="1">
              <a:spLocks noChangeArrowheads="1"/>
            </p:cNvSpPr>
            <p:nvPr/>
          </p:nvSpPr>
          <p:spPr bwMode="gray">
            <a:xfrm>
              <a:off x="1720" y="1550"/>
              <a:ext cx="162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err="1"/>
                <a:t>Tujuan</a:t>
              </a:r>
              <a:r>
                <a:rPr lang="en-US" sz="2400" b="1" dirty="0"/>
                <a:t> &amp; </a:t>
              </a:r>
              <a:r>
                <a:rPr lang="en-US" sz="2400" b="1" dirty="0" err="1"/>
                <a:t>Lingkup</a:t>
              </a:r>
              <a:endParaRPr lang="en-US" sz="2400" b="1" dirty="0"/>
            </a:p>
          </p:txBody>
        </p:sp>
        <p:sp>
          <p:nvSpPr>
            <p:cNvPr id="40998" name="Text Box 38"/>
            <p:cNvSpPr txBox="1">
              <a:spLocks noChangeArrowheads="1"/>
            </p:cNvSpPr>
            <p:nvPr/>
          </p:nvSpPr>
          <p:spPr bwMode="gray">
            <a:xfrm>
              <a:off x="1294" y="1475"/>
              <a:ext cx="34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accent3"/>
                  </a:solidFill>
                </a:rPr>
                <a:t>1.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657601" y="2326841"/>
            <a:ext cx="4953001" cy="682052"/>
            <a:chOff x="1152" y="1440"/>
            <a:chExt cx="3360" cy="468"/>
          </a:xfrm>
        </p:grpSpPr>
        <p:sp>
          <p:nvSpPr>
            <p:cNvPr id="41000" name="AutoShape 40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1002" name="Oval 42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03" name="Oval 43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04" name="Oval 44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05" name="Text Box 45"/>
            <p:cNvSpPr txBox="1">
              <a:spLocks noChangeArrowheads="1"/>
            </p:cNvSpPr>
            <p:nvPr/>
          </p:nvSpPr>
          <p:spPr bwMode="gray">
            <a:xfrm>
              <a:off x="1720" y="1550"/>
              <a:ext cx="2153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err="1"/>
                <a:t>Imbalan</a:t>
              </a:r>
              <a:r>
                <a:rPr lang="en-US" sz="2400" b="1" dirty="0"/>
                <a:t> </a:t>
              </a:r>
              <a:r>
                <a:rPr lang="en-US" sz="2400" b="1" dirty="0" err="1"/>
                <a:t>Jangka</a:t>
              </a:r>
              <a:r>
                <a:rPr lang="en-US" sz="2400" b="1" dirty="0"/>
                <a:t> </a:t>
              </a:r>
              <a:r>
                <a:rPr lang="en-US" sz="2400" b="1" dirty="0" err="1"/>
                <a:t>Pendek</a:t>
              </a:r>
              <a:endParaRPr lang="en-US" sz="2400" b="1" dirty="0"/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gray">
            <a:xfrm>
              <a:off x="1287" y="1475"/>
              <a:ext cx="354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accent3"/>
                  </a:solidFill>
                </a:rPr>
                <a:t>2.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657601" y="3166290"/>
            <a:ext cx="4953001" cy="682052"/>
            <a:chOff x="1152" y="1440"/>
            <a:chExt cx="3360" cy="468"/>
          </a:xfrm>
        </p:grpSpPr>
        <p:sp>
          <p:nvSpPr>
            <p:cNvPr id="41008" name="AutoShape 48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1010" name="Oval 50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11" name="Oval 51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13" name="Text Box 53"/>
            <p:cNvSpPr txBox="1">
              <a:spLocks noChangeArrowheads="1"/>
            </p:cNvSpPr>
            <p:nvPr/>
          </p:nvSpPr>
          <p:spPr bwMode="gray">
            <a:xfrm>
              <a:off x="1720" y="1550"/>
              <a:ext cx="1793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err="1"/>
                <a:t>Imbalan</a:t>
              </a:r>
              <a:r>
                <a:rPr lang="en-US" sz="2400" b="1" dirty="0"/>
                <a:t> </a:t>
              </a:r>
              <a:r>
                <a:rPr lang="en-US" sz="2400" b="1" dirty="0" err="1"/>
                <a:t>Iuran</a:t>
              </a:r>
              <a:r>
                <a:rPr lang="en-US" sz="2400" b="1" dirty="0"/>
                <a:t> </a:t>
              </a:r>
              <a:r>
                <a:rPr lang="en-US" sz="2400" b="1" dirty="0" err="1"/>
                <a:t>Pasti</a:t>
              </a:r>
              <a:endParaRPr lang="en-US" sz="2400" b="1" dirty="0"/>
            </a:p>
          </p:txBody>
        </p:sp>
        <p:sp>
          <p:nvSpPr>
            <p:cNvPr id="41014" name="Text Box 54"/>
            <p:cNvSpPr txBox="1">
              <a:spLocks noChangeArrowheads="1"/>
            </p:cNvSpPr>
            <p:nvPr/>
          </p:nvSpPr>
          <p:spPr bwMode="gray">
            <a:xfrm>
              <a:off x="1287" y="1475"/>
              <a:ext cx="354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/>
                <a:t>3.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657601" y="4005740"/>
            <a:ext cx="4953001" cy="682052"/>
            <a:chOff x="1152" y="1440"/>
            <a:chExt cx="3360" cy="468"/>
          </a:xfrm>
        </p:grpSpPr>
        <p:sp>
          <p:nvSpPr>
            <p:cNvPr id="41016" name="AutoShape 56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1018" name="Oval 58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19" name="Oval 59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20" name="Oval 60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21" name="Text Box 61"/>
            <p:cNvSpPr txBox="1">
              <a:spLocks noChangeArrowheads="1"/>
            </p:cNvSpPr>
            <p:nvPr/>
          </p:nvSpPr>
          <p:spPr bwMode="gray">
            <a:xfrm>
              <a:off x="1720" y="1550"/>
              <a:ext cx="2078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err="1"/>
                <a:t>Imbalan</a:t>
              </a:r>
              <a:r>
                <a:rPr lang="en-US" sz="2400" b="1" dirty="0"/>
                <a:t> </a:t>
              </a:r>
              <a:r>
                <a:rPr lang="en-US" sz="2400" b="1" dirty="0" err="1"/>
                <a:t>Manfaat</a:t>
              </a:r>
              <a:r>
                <a:rPr lang="en-US" sz="2400" b="1" dirty="0"/>
                <a:t> </a:t>
              </a:r>
              <a:r>
                <a:rPr lang="en-US" sz="2400" b="1" dirty="0" err="1"/>
                <a:t>Pasti</a:t>
              </a:r>
              <a:endParaRPr lang="en-US" sz="2400" b="1" dirty="0"/>
            </a:p>
          </p:txBody>
        </p:sp>
        <p:sp>
          <p:nvSpPr>
            <p:cNvPr id="41022" name="Text Box 62"/>
            <p:cNvSpPr txBox="1">
              <a:spLocks noChangeArrowheads="1"/>
            </p:cNvSpPr>
            <p:nvPr/>
          </p:nvSpPr>
          <p:spPr bwMode="gray">
            <a:xfrm>
              <a:off x="1294" y="1475"/>
              <a:ext cx="34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/>
                <a:t>4.</a:t>
              </a:r>
            </a:p>
          </p:txBody>
        </p:sp>
      </p:grpSp>
      <p:grpSp>
        <p:nvGrpSpPr>
          <p:cNvPr id="37" name="Group 47"/>
          <p:cNvGrpSpPr>
            <a:grpSpLocks/>
          </p:cNvGrpSpPr>
          <p:nvPr/>
        </p:nvGrpSpPr>
        <p:grpSpPr bwMode="auto">
          <a:xfrm>
            <a:off x="3667109" y="4787818"/>
            <a:ext cx="4953001" cy="682052"/>
            <a:chOff x="1152" y="1440"/>
            <a:chExt cx="3360" cy="468"/>
          </a:xfrm>
        </p:grpSpPr>
        <p:sp>
          <p:nvSpPr>
            <p:cNvPr id="38" name="AutoShape 48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2" name="Oval 50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3" name="Oval 51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4" name="Oval 52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0" name="Text Box 53"/>
            <p:cNvSpPr txBox="1">
              <a:spLocks noChangeArrowheads="1"/>
            </p:cNvSpPr>
            <p:nvPr/>
          </p:nvSpPr>
          <p:spPr bwMode="gray">
            <a:xfrm>
              <a:off x="1720" y="1550"/>
              <a:ext cx="218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err="1">
                  <a:solidFill>
                    <a:srgbClr val="000000"/>
                  </a:solidFill>
                </a:rPr>
                <a:t>Imbalan</a:t>
              </a:r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</a:rPr>
                <a:t>Jk</a:t>
              </a:r>
              <a:r>
                <a:rPr lang="en-US" sz="2400" b="1" dirty="0">
                  <a:solidFill>
                    <a:srgbClr val="000000"/>
                  </a:solidFill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</a:rPr>
                <a:t>Panjang</a:t>
              </a:r>
              <a:r>
                <a:rPr lang="en-US" sz="2400" b="1" dirty="0">
                  <a:solidFill>
                    <a:srgbClr val="000000"/>
                  </a:solidFill>
                </a:rPr>
                <a:t> Lain</a:t>
              </a: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gray">
            <a:xfrm>
              <a:off x="1295" y="1475"/>
              <a:ext cx="34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/>
                <a:t>5.</a:t>
              </a:r>
            </a:p>
          </p:txBody>
        </p:sp>
      </p:grpSp>
      <p:grpSp>
        <p:nvGrpSpPr>
          <p:cNvPr id="45" name="Group 55"/>
          <p:cNvGrpSpPr>
            <a:grpSpLocks/>
          </p:cNvGrpSpPr>
          <p:nvPr/>
        </p:nvGrpSpPr>
        <p:grpSpPr bwMode="auto">
          <a:xfrm>
            <a:off x="3667109" y="5627268"/>
            <a:ext cx="4953001" cy="682052"/>
            <a:chOff x="1152" y="1440"/>
            <a:chExt cx="3360" cy="468"/>
          </a:xfrm>
        </p:grpSpPr>
        <p:sp>
          <p:nvSpPr>
            <p:cNvPr id="46" name="AutoShape 56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47" name="Group 57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50" name="Oval 58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" name="Oval 59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2" name="Oval 60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8" name="Text Box 61"/>
            <p:cNvSpPr txBox="1">
              <a:spLocks noChangeArrowheads="1"/>
            </p:cNvSpPr>
            <p:nvPr/>
          </p:nvSpPr>
          <p:spPr bwMode="gray">
            <a:xfrm>
              <a:off x="1720" y="1550"/>
              <a:ext cx="134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err="1"/>
                <a:t>Pesangon</a:t>
              </a:r>
              <a:r>
                <a:rPr lang="en-US" sz="2400" b="1" dirty="0"/>
                <a:t> PKK</a:t>
              </a:r>
            </a:p>
          </p:txBody>
        </p:sp>
        <p:sp>
          <p:nvSpPr>
            <p:cNvPr id="49" name="Text Box 62"/>
            <p:cNvSpPr txBox="1">
              <a:spLocks noChangeArrowheads="1"/>
            </p:cNvSpPr>
            <p:nvPr/>
          </p:nvSpPr>
          <p:spPr bwMode="gray">
            <a:xfrm>
              <a:off x="1295" y="1475"/>
              <a:ext cx="34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/>
                <a:t>6.</a:t>
              </a:r>
            </a:p>
          </p:txBody>
        </p:sp>
      </p:grpSp>
      <p:pic>
        <p:nvPicPr>
          <p:cNvPr id="3075" name="Picture 3" descr="C:\Users\siina\Desktop\MOM'S\PSAK BARU\gambar ekonomi\office_worker_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93" y="1523636"/>
            <a:ext cx="2020243" cy="14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674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Imbalan</a:t>
            </a:r>
            <a:r>
              <a:rPr lang="en-US" sz="3200" dirty="0"/>
              <a:t> </a:t>
            </a:r>
            <a:r>
              <a:rPr lang="en-US" sz="3200" dirty="0" err="1"/>
              <a:t>Pascakerja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881158" y="2139126"/>
            <a:ext cx="2500330" cy="785818"/>
          </a:xfrm>
          <a:prstGeom prst="roundRect">
            <a:avLst/>
          </a:prstGeom>
          <a:solidFill>
            <a:srgbClr val="FFB3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452926" y="1903280"/>
            <a:ext cx="562574" cy="13096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67305" y="1563062"/>
            <a:ext cx="2500330" cy="785818"/>
          </a:xfrm>
          <a:prstGeom prst="roundRect">
            <a:avLst/>
          </a:prstGeom>
          <a:solidFill>
            <a:srgbClr val="D4BAE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purnakarya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67305" y="2571174"/>
            <a:ext cx="2500330" cy="785818"/>
          </a:xfrm>
          <a:prstGeom prst="roundRect">
            <a:avLst/>
          </a:prstGeom>
          <a:solidFill>
            <a:srgbClr val="D4BAE4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52596" y="4365104"/>
            <a:ext cx="2500330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pascakerja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7306" y="5013176"/>
            <a:ext cx="250033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67306" y="3929066"/>
            <a:ext cx="250033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452927" y="4221088"/>
            <a:ext cx="562574" cy="13096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667636" y="4286256"/>
            <a:ext cx="642942" cy="13573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15076" y="4365105"/>
            <a:ext cx="18573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program</a:t>
            </a:r>
          </a:p>
        </p:txBody>
      </p:sp>
      <p:pic>
        <p:nvPicPr>
          <p:cNvPr id="16" name="Picture 15" descr="0060-0808-2813-5019_Man_Telling_a_Secret_to_a_Co-Worker_Clip_Art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3454" y="1500174"/>
            <a:ext cx="2214546" cy="2214578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899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ea typeface="新細明體" pitchFamily="18" charset="-120"/>
              </a:rPr>
              <a:t>Imbalan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Paskakerja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981200" y="2133600"/>
            <a:ext cx="1752600" cy="914400"/>
          </a:xfrm>
          <a:prstGeom prst="roundRect">
            <a:avLst/>
          </a:prstGeom>
          <a:solidFill>
            <a:srgbClr val="9EF4BB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EMPLOYER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351512" y="2133600"/>
            <a:ext cx="1752600" cy="914400"/>
          </a:xfrm>
          <a:prstGeom prst="roundRect">
            <a:avLst/>
          </a:prstGeom>
          <a:solidFill>
            <a:srgbClr val="D4BAE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chemeClr val="tx1"/>
                </a:solidFill>
              </a:rPr>
              <a:t>PENSION FUND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534400" y="2133600"/>
            <a:ext cx="17526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810000" y="1988841"/>
            <a:ext cx="1541512" cy="114186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CONTRI</a:t>
            </a:r>
            <a:r>
              <a:rPr lang="id-ID" sz="1600" b="1" dirty="0">
                <a:solidFill>
                  <a:schemeClr val="tx1"/>
                </a:solidFill>
              </a:rPr>
              <a:t>-</a:t>
            </a:r>
            <a:r>
              <a:rPr lang="en-US" sz="1600" b="1" dirty="0">
                <a:solidFill>
                  <a:schemeClr val="tx1"/>
                </a:solidFill>
              </a:rPr>
              <a:t>BUTIONS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7128514" y="1988840"/>
            <a:ext cx="1487766" cy="12241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BENEFIT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919536" y="3284984"/>
            <a:ext cx="1852642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 dirty="0"/>
              <a:t>Defined Contribution Plans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19536" y="4656584"/>
            <a:ext cx="1852642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33"/>
              </a:gs>
              <a:gs pos="50000">
                <a:srgbClr val="FFFFFF"/>
              </a:gs>
              <a:gs pos="100000">
                <a:srgbClr val="66FF33"/>
              </a:gs>
            </a:gsLst>
            <a:lin ang="2700000" scaled="1"/>
          </a:gradFill>
          <a:ln w="9525">
            <a:solidFill>
              <a:srgbClr val="66FF33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b="1"/>
              <a:t>Defined Benefit Plans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3848378" y="3494552"/>
            <a:ext cx="1503150" cy="78581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DEFINED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7124978" y="3513584"/>
            <a:ext cx="1371600" cy="78581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>
                <a:solidFill>
                  <a:schemeClr val="tx1"/>
                </a:solidFill>
              </a:rPr>
              <a:t>VOLATILE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848362" y="4618496"/>
            <a:ext cx="1503150" cy="78581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>
                <a:solidFill>
                  <a:schemeClr val="tx1"/>
                </a:solidFill>
              </a:rPr>
              <a:t>VOLATILE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124978" y="4885184"/>
            <a:ext cx="1371600" cy="785818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>
                <a:solidFill>
                  <a:schemeClr val="tx1"/>
                </a:solidFill>
              </a:rPr>
              <a:t>DEFINED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879032" y="3835865"/>
            <a:ext cx="990600" cy="3175"/>
          </a:xfrm>
          <a:prstGeom prst="line">
            <a:avLst/>
          </a:prstGeom>
          <a:ln w="28575">
            <a:solidFill>
              <a:srgbClr val="C0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>
            <a:off x="8078272" y="5227290"/>
            <a:ext cx="990600" cy="1588"/>
          </a:xfrm>
          <a:prstGeom prst="line">
            <a:avLst/>
          </a:prstGeom>
          <a:ln w="28575">
            <a:solidFill>
              <a:srgbClr val="C0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 bwMode="auto">
          <a:xfrm>
            <a:off x="5991502" y="4351784"/>
            <a:ext cx="1285876" cy="435900"/>
          </a:xfrm>
          <a:prstGeom prst="wedgeRectCallout">
            <a:avLst>
              <a:gd name="adj1" fmla="val -93758"/>
              <a:gd name="adj2" fmla="val -166764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RISK LIMIT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9206212" y="5404314"/>
            <a:ext cx="1347766" cy="644621"/>
          </a:xfrm>
          <a:prstGeom prst="wedgeRectCallout">
            <a:avLst>
              <a:gd name="adj1" fmla="val -93425"/>
              <a:gd name="adj2" fmla="val -92220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RISK LIMIT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5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Dana Pensiun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626766"/>
            <a:ext cx="8435280" cy="4754563"/>
          </a:xfrm>
        </p:spPr>
        <p:txBody>
          <a:bodyPr/>
          <a:lstStyle/>
          <a:p>
            <a:r>
              <a:rPr lang="en-US" sz="2200" dirty="0" err="1"/>
              <a:t>Undang-undang</a:t>
            </a:r>
            <a:r>
              <a:rPr lang="en-US" sz="2200" dirty="0"/>
              <a:t> No.11 </a:t>
            </a:r>
            <a:r>
              <a:rPr lang="en-US" sz="2200" dirty="0" err="1"/>
              <a:t>tahun</a:t>
            </a:r>
            <a:r>
              <a:rPr lang="en-US" sz="2200" dirty="0"/>
              <a:t> 1992 </a:t>
            </a:r>
            <a:r>
              <a:rPr lang="en-US" sz="2200" dirty="0" err="1"/>
              <a:t>tentang</a:t>
            </a:r>
            <a:r>
              <a:rPr lang="en-US" sz="2200" dirty="0"/>
              <a:t> Dan</a:t>
            </a:r>
            <a:r>
              <a:rPr lang="id-ID" sz="2200" dirty="0"/>
              <a:t>a </a:t>
            </a:r>
            <a:r>
              <a:rPr lang="en-US" sz="2200" dirty="0" err="1"/>
              <a:t>Pensiun</a:t>
            </a:r>
            <a:r>
              <a:rPr lang="en-US" sz="2200" dirty="0"/>
              <a:t> </a:t>
            </a:r>
            <a:r>
              <a:rPr lang="id-ID" sz="2200" dirty="0">
                <a:sym typeface="Wingdings" pitchFamily="2" charset="2"/>
              </a:rPr>
              <a:t> </a:t>
            </a:r>
            <a:r>
              <a:rPr lang="en-US" sz="2200" dirty="0"/>
              <a:t>Program </a:t>
            </a:r>
            <a:r>
              <a:rPr lang="en-US" sz="2200" dirty="0" err="1"/>
              <a:t>pascakerja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pemupukan</a:t>
            </a:r>
            <a:r>
              <a:rPr lang="en-US" sz="2200" dirty="0"/>
              <a:t> </a:t>
            </a:r>
            <a:r>
              <a:rPr lang="en-US" sz="2200" dirty="0" err="1"/>
              <a:t>dana</a:t>
            </a:r>
            <a:r>
              <a:rPr lang="en-US" sz="2200" dirty="0"/>
              <a:t> yang </a:t>
            </a:r>
            <a:r>
              <a:rPr lang="en-US" sz="2200" dirty="0" err="1"/>
              <a:t>dikelola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terpisah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kekayaan</a:t>
            </a:r>
            <a:r>
              <a:rPr lang="en-US" sz="2200" dirty="0"/>
              <a:t> </a:t>
            </a:r>
            <a:r>
              <a:rPr lang="en-US" sz="2200" dirty="0" err="1"/>
              <a:t>pendiri</a:t>
            </a:r>
            <a:r>
              <a:rPr lang="id-ID" sz="2200" dirty="0"/>
              <a:t>, tidak diperkenankan membentuk cadangan dalam perusahaan untuk pembayaran imbalan kerja.</a:t>
            </a:r>
          </a:p>
          <a:p>
            <a:r>
              <a:rPr lang="id-ID" sz="2200" dirty="0"/>
              <a:t>P</a:t>
            </a:r>
            <a:r>
              <a:rPr lang="en-US" sz="2200" dirty="0" err="1"/>
              <a:t>rogram</a:t>
            </a:r>
            <a:r>
              <a:rPr lang="en-US" sz="2200" dirty="0"/>
              <a:t> yang “</a:t>
            </a:r>
            <a:r>
              <a:rPr lang="en-US" sz="2200" dirty="0" err="1"/>
              <a:t>didanai</a:t>
            </a:r>
            <a:r>
              <a:rPr lang="en-US" sz="2200" dirty="0"/>
              <a:t>”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i="1" dirty="0"/>
              <a:t>funded</a:t>
            </a:r>
            <a:r>
              <a:rPr lang="id-ID" sz="2200" dirty="0"/>
              <a:t> </a:t>
            </a:r>
            <a:r>
              <a:rPr lang="id-ID" sz="2200" dirty="0">
                <a:sym typeface="Wingdings" pitchFamily="2" charset="2"/>
              </a:rPr>
              <a:t> perusahaan menyediakan dana untuk pembayaran pensiun.</a:t>
            </a:r>
          </a:p>
          <a:p>
            <a:pPr lvl="0"/>
            <a:r>
              <a:rPr lang="id-ID" sz="2000" dirty="0"/>
              <a:t>Dana pensiun :</a:t>
            </a:r>
          </a:p>
          <a:p>
            <a:pPr lvl="1"/>
            <a:r>
              <a:rPr lang="en-US" sz="1800" dirty="0"/>
              <a:t>Dana </a:t>
            </a:r>
            <a:r>
              <a:rPr lang="en-US" sz="1800" dirty="0" err="1"/>
              <a:t>Pensiun</a:t>
            </a:r>
            <a:r>
              <a:rPr lang="en-US" sz="1800" dirty="0"/>
              <a:t> 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(DPPK)</a:t>
            </a:r>
            <a:r>
              <a:rPr lang="id-ID" sz="1800" dirty="0">
                <a:sym typeface="Wingdings" pitchFamily="2" charset="2"/>
              </a:rPr>
              <a:t> khusus untuk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pendiri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mitra</a:t>
            </a:r>
            <a:r>
              <a:rPr lang="en-US" sz="1800" dirty="0"/>
              <a:t> </a:t>
            </a:r>
            <a:r>
              <a:rPr lang="en-US" sz="1800" dirty="0" err="1"/>
              <a:t>pendiri</a:t>
            </a:r>
            <a:r>
              <a:rPr lang="en-US" sz="1800" dirty="0"/>
              <a:t>.</a:t>
            </a:r>
            <a:endParaRPr lang="id-ID" sz="1800" dirty="0"/>
          </a:p>
          <a:p>
            <a:pPr lvl="1"/>
            <a:r>
              <a:rPr lang="en-US" sz="1800" dirty="0"/>
              <a:t>Dana </a:t>
            </a:r>
            <a:r>
              <a:rPr lang="en-US" sz="1800" dirty="0" err="1"/>
              <a:t>Pensiun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 (DPLK)</a:t>
            </a:r>
            <a:r>
              <a:rPr lang="id-ID" sz="1800" dirty="0"/>
              <a:t> </a:t>
            </a:r>
            <a:r>
              <a:rPr lang="id-ID" sz="1800" dirty="0">
                <a:sym typeface="Wingdings" pitchFamily="2" charset="2"/>
              </a:rPr>
              <a:t> </a:t>
            </a:r>
            <a:r>
              <a:rPr lang="en-US" sz="1800" dirty="0" err="1"/>
              <a:t>dibentuk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bank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asuransi</a:t>
            </a:r>
            <a:r>
              <a:rPr lang="en-US" sz="1800" dirty="0"/>
              <a:t> </a:t>
            </a:r>
            <a:r>
              <a:rPr lang="en-US" sz="1800" dirty="0" err="1"/>
              <a:t>jiwa</a:t>
            </a:r>
            <a:r>
              <a:rPr lang="en-US" sz="1800" dirty="0"/>
              <a:t> </a:t>
            </a:r>
            <a:r>
              <a:rPr lang="id-ID" sz="1800" dirty="0">
                <a:sym typeface="Wingdings" pitchFamily="2" charset="2"/>
              </a:rPr>
              <a:t> </a:t>
            </a:r>
            <a:r>
              <a:rPr lang="en-US" sz="1800" dirty="0"/>
              <a:t>program </a:t>
            </a:r>
            <a:r>
              <a:rPr lang="en-US" sz="1800" dirty="0" err="1"/>
              <a:t>pensiun</a:t>
            </a:r>
            <a:r>
              <a:rPr lang="en-US" sz="1800" dirty="0"/>
              <a:t> </a:t>
            </a:r>
            <a:r>
              <a:rPr lang="en-US" sz="1800" dirty="0" err="1"/>
              <a:t>iura</a:t>
            </a:r>
            <a:r>
              <a:rPr lang="id-ID" sz="1800" dirty="0"/>
              <a:t>.</a:t>
            </a:r>
            <a:r>
              <a:rPr lang="en-US" sz="1800" dirty="0"/>
              <a:t> </a:t>
            </a:r>
            <a:r>
              <a:rPr lang="en-US" sz="1800" dirty="0" err="1"/>
              <a:t>Peserta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(multi 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) </a:t>
            </a:r>
            <a:r>
              <a:rPr lang="en-US" sz="1800" dirty="0" err="1"/>
              <a:t>ataupun</a:t>
            </a:r>
            <a:r>
              <a:rPr lang="en-US" sz="1800" dirty="0"/>
              <a:t> </a:t>
            </a:r>
            <a:r>
              <a:rPr lang="en-US" sz="1800" dirty="0" err="1"/>
              <a:t>perorangan</a:t>
            </a:r>
            <a:r>
              <a:rPr lang="en-US" sz="1800" dirty="0"/>
              <a:t>.</a:t>
            </a:r>
            <a:endParaRPr lang="id-ID" sz="1800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025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>
                <a:latin typeface="Segoe UI" pitchFamily="34" charset="0"/>
                <a:ea typeface="Segoe UI" pitchFamily="34" charset="0"/>
                <a:cs typeface="Segoe UI" pitchFamily="34" charset="0"/>
              </a:rPr>
              <a:t>Jenis Program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7568" y="2636912"/>
            <a:ext cx="7331460" cy="1006402"/>
          </a:xfrm>
          <a:prstGeom prst="rect">
            <a:avLst/>
          </a:prstGeom>
          <a:solidFill>
            <a:srgbClr val="C3F5EB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terbatas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disepakati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terpisah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1916832"/>
            <a:ext cx="6408712" cy="571504"/>
          </a:xfrm>
          <a:prstGeom prst="rect">
            <a:avLst/>
          </a:prstGeom>
          <a:solidFill>
            <a:srgbClr val="C3F5EB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Risiko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aktuaria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ditanggung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peserta</a:t>
            </a:r>
            <a:endParaRPr lang="en-US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1357299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400" b="1" dirty="0">
              <a:solidFill>
                <a:srgbClr val="66006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720" y="3929067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Manfaat</a:t>
            </a:r>
            <a:r>
              <a:rPr lang="en-US" sz="2400" b="1" dirty="0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endParaRPr lang="en-US" sz="2400" b="1" dirty="0">
              <a:solidFill>
                <a:srgbClr val="66006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7568" y="4452502"/>
            <a:ext cx="77153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Perusahaan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wajib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menyediakan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dijanjikan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kepada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mantan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7568" y="5524072"/>
            <a:ext cx="771530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Resiko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investasi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aktuaria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tanggungan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perusahaan</a:t>
            </a:r>
            <a:endParaRPr lang="en-US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4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416" y="124636"/>
            <a:ext cx="6444952" cy="1000108"/>
          </a:xfrm>
        </p:spPr>
        <p:txBody>
          <a:bodyPr/>
          <a:lstStyle/>
          <a:p>
            <a:pPr eaLnBrk="1" hangingPunct="1"/>
            <a:r>
              <a:rPr lang="en-US" sz="3200" dirty="0"/>
              <a:t>Program </a:t>
            </a:r>
            <a:r>
              <a:rPr lang="en-US" sz="3200" dirty="0" err="1"/>
              <a:t>Multipemberi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47528" y="1703710"/>
            <a:ext cx="2412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Klasifikasi</a:t>
            </a:r>
            <a:endParaRPr lang="en-US" sz="2400" b="1" dirty="0"/>
          </a:p>
          <a:p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program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71230" y="1569332"/>
            <a:ext cx="4017628" cy="571504"/>
          </a:xfrm>
          <a:prstGeom prst="roundRect">
            <a:avLst/>
          </a:prstGeom>
          <a:solidFill>
            <a:schemeClr val="accent6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-US" sz="2400" dirty="0" err="1">
                <a:solidFill>
                  <a:schemeClr val="tx1"/>
                </a:solidFill>
              </a:rPr>
              <a:t>Iuran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2668" y="2569464"/>
            <a:ext cx="4017628" cy="571504"/>
          </a:xfrm>
          <a:prstGeom prst="roundRect">
            <a:avLst/>
          </a:prstGeom>
          <a:solidFill>
            <a:schemeClr val="accent6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-US" sz="2400" dirty="0" err="1">
                <a:solidFill>
                  <a:schemeClr val="tx1"/>
                </a:solidFill>
              </a:rPr>
              <a:t>Imbalan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028288" y="1714488"/>
            <a:ext cx="571504" cy="1214446"/>
          </a:xfrm>
          <a:prstGeom prst="chevron">
            <a:avLst>
              <a:gd name="adj" fmla="val 4644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5538" y="4071942"/>
            <a:ext cx="7500990" cy="2357454"/>
          </a:xfrm>
          <a:prstGeom prst="roundRect">
            <a:avLst/>
          </a:prstGeom>
          <a:solidFill>
            <a:srgbClr val="F0F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2286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melaporkan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proporsionalnya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kewajiban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imbalan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aset</a:t>
            </a:r>
            <a:r>
              <a:rPr lang="en-US" sz="2400" dirty="0">
                <a:solidFill>
                  <a:schemeClr val="tx1"/>
                </a:solidFill>
              </a:rPr>
              <a:t> program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biaya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terkait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program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cara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program </a:t>
            </a:r>
            <a:r>
              <a:rPr lang="en-US" sz="2400" dirty="0" err="1">
                <a:solidFill>
                  <a:schemeClr val="tx1"/>
                </a:solidFill>
              </a:rPr>
              <a:t>imbalan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pasti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lainnya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endParaRPr lang="en-US" sz="2400" dirty="0">
              <a:solidFill>
                <a:schemeClr val="tx1"/>
              </a:solidFill>
            </a:endParaRPr>
          </a:p>
          <a:p>
            <a:pPr marL="288925" lvl="1" indent="-2286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mengungkapkan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diwajibkan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Striped Right Arrow 10"/>
          <p:cNvSpPr/>
          <p:nvPr/>
        </p:nvSpPr>
        <p:spPr>
          <a:xfrm rot="5400000">
            <a:off x="5599924" y="3143248"/>
            <a:ext cx="785818" cy="928694"/>
          </a:xfrm>
          <a:prstGeom prst="stripedRightArrow">
            <a:avLst/>
          </a:prstGeom>
          <a:ln>
            <a:solidFill>
              <a:srgbClr val="E6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04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6" y="260648"/>
            <a:ext cx="7391400" cy="1000108"/>
          </a:xfrm>
        </p:spPr>
        <p:txBody>
          <a:bodyPr/>
          <a:lstStyle/>
          <a:p>
            <a:pPr eaLnBrk="1" hangingPunct="1"/>
            <a:r>
              <a:rPr lang="en-US" sz="3200" dirty="0"/>
              <a:t>Program </a:t>
            </a:r>
            <a:r>
              <a:rPr lang="en-US" sz="3200" dirty="0" err="1"/>
              <a:t>Jaminan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endParaRPr lang="en-US" sz="2500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95472" y="1428736"/>
          <a:ext cx="8143932" cy="387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0511-0901-0904-4510_Smoke_Pouring_Out_of_a_Factory_clipart_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3196" y="5400600"/>
            <a:ext cx="2847260" cy="13407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597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Iuran Pasti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282" y="1428737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Pengakuan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Pengukuran</a:t>
            </a:r>
            <a:endParaRPr lang="en-US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38152" y="1952172"/>
          <a:ext cx="685804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0446" y="1500175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Pengungkapan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0446" y="2071678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beban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753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Iuran Pasti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700809"/>
            <a:ext cx="8229600" cy="4181475"/>
          </a:xfrm>
        </p:spPr>
        <p:txBody>
          <a:bodyPr/>
          <a:lstStyle/>
          <a:p>
            <a:r>
              <a:rPr lang="id-ID" sz="2400" dirty="0"/>
              <a:t>Misal </a:t>
            </a:r>
            <a:r>
              <a:rPr lang="en-US" sz="2400" dirty="0" err="1"/>
              <a:t>Juni</a:t>
            </a:r>
            <a:r>
              <a:rPr lang="en-US" sz="2400" dirty="0"/>
              <a:t> 20X</a:t>
            </a:r>
            <a:r>
              <a:rPr lang="id-ID" sz="2400" dirty="0"/>
              <a:t>5</a:t>
            </a:r>
            <a:r>
              <a:rPr lang="en-US" sz="2400" dirty="0"/>
              <a:t>, </a:t>
            </a:r>
            <a:r>
              <a:rPr lang="en-US" sz="2400" dirty="0" err="1"/>
              <a:t>iuran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PT </a:t>
            </a:r>
            <a:r>
              <a:rPr lang="id-ID" sz="2400" dirty="0"/>
              <a:t>ABC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Rp</a:t>
            </a:r>
            <a:r>
              <a:rPr lang="en-US" sz="2400" dirty="0"/>
              <a:t> 5.000.000.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iuran</a:t>
            </a:r>
            <a:r>
              <a:rPr lang="en-US" sz="2400" dirty="0"/>
              <a:t> </a:t>
            </a:r>
            <a:r>
              <a:rPr lang="id-ID" sz="2400" dirty="0"/>
              <a:t>tersebut dibayar semua maka jurnal yagn dibuat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  <a:endParaRPr lang="id-ID" sz="2400" dirty="0"/>
          </a:p>
          <a:p>
            <a:pPr marL="400050" lvl="1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Beban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5.000.000</a:t>
            </a:r>
            <a:endParaRPr lang="id-ID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Kas</a:t>
            </a:r>
            <a:r>
              <a:rPr lang="en-US" sz="2000" dirty="0">
                <a:solidFill>
                  <a:srgbClr val="FF0000"/>
                </a:solidFill>
              </a:rPr>
              <a:t>		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5.000.000</a:t>
            </a:r>
            <a:endParaRPr lang="id-ID" sz="2000" dirty="0">
              <a:solidFill>
                <a:srgbClr val="FF0000"/>
              </a:solidFill>
            </a:endParaRPr>
          </a:p>
          <a:p>
            <a:r>
              <a:rPr lang="id-ID" sz="2400" dirty="0"/>
              <a:t>Jika baru Rp 3.000.000 dibayar, sisanya belum dibayar sampai akhir </a:t>
            </a:r>
            <a:r>
              <a:rPr lang="en-US" sz="2400" dirty="0" err="1"/>
              <a:t>Juni</a:t>
            </a:r>
            <a:r>
              <a:rPr lang="en-US" sz="2400" dirty="0"/>
              <a:t> 20X0.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id-ID" sz="2400" dirty="0"/>
              <a:t>nya adalah </a:t>
            </a:r>
            <a:r>
              <a:rPr lang="en-US" sz="2400" dirty="0"/>
              <a:t>:</a:t>
            </a:r>
            <a:endParaRPr lang="id-ID" sz="2400" dirty="0"/>
          </a:p>
          <a:p>
            <a:pPr marL="400050" lvl="1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Beban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5.000.000</a:t>
            </a:r>
            <a:endParaRPr lang="id-ID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Kas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id-ID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id-ID" sz="2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.000.000</a:t>
            </a:r>
            <a:endParaRPr lang="id-ID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	Liailitas jk pendek</a:t>
            </a: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err="1">
                <a:solidFill>
                  <a:srgbClr val="FF0000"/>
                </a:solidFill>
              </a:rPr>
              <a:t>Rp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id-ID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.000.000</a:t>
            </a:r>
            <a:endParaRPr lang="id-ID" sz="2000" dirty="0">
              <a:solidFill>
                <a:srgbClr val="FF0000"/>
              </a:solidFill>
            </a:endParaRPr>
          </a:p>
          <a:p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32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Pasti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92114" y="1500174"/>
            <a:ext cx="7818662" cy="8922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menghitung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konstruktif</a:t>
            </a:r>
            <a:endParaRPr lang="en-US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3552" y="2571744"/>
            <a:ext cx="7818662" cy="8922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konstruktif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pilihan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realistis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selain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membayar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kerja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63552" y="3643314"/>
            <a:ext cx="7818662" cy="12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sv-SE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ketika perubahan dalam kebiasaan entitas menyebabkan memburuknya hubungan kerja antara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pekerjanya</a:t>
            </a:r>
            <a:endParaRPr lang="en-US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 descr="business-opportunitie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4152" y="5076715"/>
            <a:ext cx="2915816" cy="11236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724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manfaat pasti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/>
              <a:t>Perusahaan memiliki kewajiban hukum dan konstrukstif untuk memenuhi pembayaran imbalan setelah pekerja pensiun.</a:t>
            </a:r>
          </a:p>
          <a:p>
            <a:r>
              <a:rPr lang="id-ID" sz="2400" dirty="0"/>
              <a:t>Imbalan dihitung dengan asumsi aktuarial </a:t>
            </a:r>
            <a:r>
              <a:rPr lang="id-ID" sz="2400" dirty="0">
                <a:sym typeface="Wingdings" pitchFamily="2" charset="2"/>
              </a:rPr>
              <a:t> asumsi demografi dan keuangan.</a:t>
            </a:r>
          </a:p>
          <a:p>
            <a:r>
              <a:rPr lang="id-ID" sz="2400" dirty="0">
                <a:sym typeface="Wingdings" pitchFamily="2" charset="2"/>
              </a:rPr>
              <a:t>Dana diakumulasikan dalam </a:t>
            </a:r>
            <a:r>
              <a:rPr lang="id-ID" sz="2400" b="1" dirty="0">
                <a:sym typeface="Wingdings" pitchFamily="2" charset="2"/>
              </a:rPr>
              <a:t>Aset Program</a:t>
            </a:r>
            <a:endParaRPr lang="id-ID" sz="2400" dirty="0">
              <a:sym typeface="Wingdings" pitchFamily="2" charset="2"/>
            </a:endParaRPr>
          </a:p>
          <a:p>
            <a:r>
              <a:rPr lang="id-ID" sz="2400" dirty="0">
                <a:sym typeface="Wingdings" pitchFamily="2" charset="2"/>
              </a:rPr>
              <a:t>Risiko atas manfaat pasti:</a:t>
            </a:r>
          </a:p>
          <a:p>
            <a:pPr lvl="1"/>
            <a:r>
              <a:rPr lang="id-ID" sz="2000" dirty="0">
                <a:sym typeface="Wingdings" pitchFamily="2" charset="2"/>
              </a:rPr>
              <a:t>Risiko aktuarial  jumlah kewajiban imbalan pasti berbeda dari yang diharapkan karena perubahan asumsi aktuaria</a:t>
            </a:r>
          </a:p>
          <a:p>
            <a:pPr lvl="1"/>
            <a:r>
              <a:rPr lang="id-ID" sz="2000" dirty="0">
                <a:sym typeface="Wingdings" pitchFamily="2" charset="2"/>
              </a:rPr>
              <a:t>Risiko investasi  hasil investasi atas aset program berbeda dari yang diharapkan.</a:t>
            </a:r>
          </a:p>
          <a:p>
            <a:pPr marL="457200" lvl="1" indent="0">
              <a:buNone/>
            </a:pPr>
            <a:r>
              <a:rPr lang="id-ID" sz="2000" dirty="0">
                <a:sym typeface="Wingdings" pitchFamily="2" charset="2"/>
              </a:rPr>
              <a:t>RISIKO MENIMBULKAN KEUNTUNGAN/KERUGIAN AKTUARIAL</a:t>
            </a:r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64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PSAK 24 </a:t>
            </a:r>
            <a:r>
              <a:rPr lang="en-US" dirty="0" err="1"/>
              <a:t>Revisi</a:t>
            </a:r>
            <a:r>
              <a:rPr lang="en-US" dirty="0"/>
              <a:t>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2" y="1714488"/>
            <a:ext cx="5921472" cy="35867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n-NO" sz="2400" dirty="0"/>
              <a:t>PSAK 24 (Revisi 2010) mengatur </a:t>
            </a:r>
            <a:r>
              <a:rPr lang="fi-FI" sz="2400" dirty="0"/>
              <a:t>akuntansi imbalan kerja untuk </a:t>
            </a:r>
            <a:r>
              <a:rPr lang="fi-FI" sz="2400" b="1" dirty="0"/>
              <a:t>entitas p</a:t>
            </a:r>
            <a:r>
              <a:rPr lang="en-US" sz="2400" b="1" dirty="0" err="1"/>
              <a:t>emberi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PSAK 24 (</a:t>
            </a:r>
            <a:r>
              <a:rPr lang="en-US" sz="2400" dirty="0" err="1"/>
              <a:t>Revisi</a:t>
            </a:r>
            <a:r>
              <a:rPr lang="en-US" sz="2400" dirty="0"/>
              <a:t> 2010) </a:t>
            </a:r>
            <a:r>
              <a:rPr lang="en-US" sz="2400" dirty="0" err="1"/>
              <a:t>merevisi</a:t>
            </a:r>
            <a:r>
              <a:rPr lang="en-US" sz="2400" dirty="0"/>
              <a:t> PSAK 24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Imbalan</a:t>
            </a:r>
            <a:r>
              <a:rPr lang="en-US" sz="2400" dirty="0"/>
              <a:t> </a:t>
            </a:r>
            <a:r>
              <a:rPr lang="fi-FI" sz="2400" dirty="0"/>
              <a:t>Kerja yang dikeluarkan tahun 2004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PSAK 24 (Revisi 2010) diadopsi dari IAS </a:t>
            </a:r>
            <a:r>
              <a:rPr lang="sv-SE" sz="2400" dirty="0"/>
              <a:t>19 versi 1 Januari 2009</a:t>
            </a:r>
            <a:r>
              <a:rPr lang="id-ID" sz="2400" dirty="0"/>
              <a:t> – koridor </a:t>
            </a:r>
            <a:endParaRPr lang="sv-SE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 descr="C:\Users\siina\Desktop\MOM'S\PSAK BARU\gambar ekonomi\mo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420888"/>
            <a:ext cx="2113830" cy="23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4012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952596" y="1556792"/>
            <a:ext cx="8429684" cy="4176464"/>
          </a:xfrm>
          <a:prstGeom prst="foldedCorner">
            <a:avLst/>
          </a:prstGeom>
          <a:solidFill>
            <a:srgbClr val="ECE1F3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endParaRPr lang="id-ID" sz="2800" b="1" dirty="0">
              <a:solidFill>
                <a:srgbClr val="0033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8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Liabilitas</a:t>
            </a:r>
            <a:r>
              <a:rPr lang="en-US" sz="28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8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8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(di </a:t>
            </a:r>
            <a:r>
              <a:rPr lang="en-US" sz="28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Neraca</a:t>
            </a:r>
            <a:r>
              <a:rPr lang="en-US" sz="28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</a:p>
          <a:p>
            <a:pPr marL="1312863" lvl="1" indent="-855663">
              <a:lnSpc>
                <a:spcPct val="125000"/>
              </a:lnSpc>
            </a:pP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+/+  </a:t>
            </a:r>
            <a:r>
              <a:rPr lang="id-ID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312863" lvl="1" indent="-855663">
              <a:lnSpc>
                <a:spcPct val="125000"/>
              </a:lnSpc>
            </a:pP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+/-  </a:t>
            </a:r>
            <a:r>
              <a:rPr lang="id-ID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dikura</a:t>
            </a:r>
            <a:r>
              <a:rPr lang="id-ID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4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</a:p>
          <a:p>
            <a:pPr marL="1312863" lvl="1" indent="-855663">
              <a:lnSpc>
                <a:spcPct val="125000"/>
              </a:lnSpc>
            </a:pP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-/-   </a:t>
            </a:r>
            <a:r>
              <a:rPr lang="id-ID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belum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312863" lvl="1" indent="-855663">
              <a:lnSpc>
                <a:spcPct val="125000"/>
              </a:lnSpc>
            </a:pPr>
            <a:r>
              <a:rPr lang="en-US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-/-    </a:t>
            </a:r>
            <a:r>
              <a:rPr lang="id-ID" sz="2400" b="1" dirty="0">
                <a:solidFill>
                  <a:srgbClr val="0033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wajar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aset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yang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digunakan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langsung</a:t>
            </a:r>
            <a:endParaRPr lang="en-US" sz="2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7188" y="476673"/>
            <a:ext cx="73914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/>
              <a:t>Laporan</a:t>
            </a:r>
            <a:r>
              <a:rPr lang="en-US" sz="4000" dirty="0"/>
              <a:t> </a:t>
            </a:r>
            <a:r>
              <a:rPr lang="en-US" sz="4000" dirty="0" err="1"/>
              <a:t>Posisi</a:t>
            </a:r>
            <a:r>
              <a:rPr lang="en-US" sz="4000" dirty="0"/>
              <a:t> </a:t>
            </a:r>
            <a:r>
              <a:rPr lang="en-US" sz="4000" dirty="0" err="1"/>
              <a:t>Keuangan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834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783633" y="390204"/>
            <a:ext cx="7138987" cy="662533"/>
          </a:xfrm>
        </p:spPr>
        <p:txBody>
          <a:bodyPr/>
          <a:lstStyle/>
          <a:p>
            <a:pPr eaLnBrk="1" hangingPunct="1"/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Laporan</a:t>
            </a:r>
            <a:r>
              <a:rPr lang="en-US" sz="3600" dirty="0"/>
              <a:t> </a:t>
            </a:r>
            <a:r>
              <a:rPr lang="en-US" sz="3600" dirty="0" err="1"/>
              <a:t>Laba</a:t>
            </a:r>
            <a:r>
              <a:rPr lang="en-US" sz="3600" dirty="0"/>
              <a:t> </a:t>
            </a:r>
            <a:r>
              <a:rPr lang="en-US" sz="3600" dirty="0" err="1"/>
              <a:t>Rugi</a:t>
            </a:r>
            <a:r>
              <a:rPr lang="en-US" sz="3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6844" y="1207088"/>
            <a:ext cx="778674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80000"/>
              </a:lnSpc>
            </a:pPr>
            <a:endParaRPr lang="en-US" sz="2400" dirty="0"/>
          </a:p>
          <a:p>
            <a:pPr marL="60325" lvl="2" indent="-60325" algn="just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Diakui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penghasilan</a:t>
            </a:r>
            <a:r>
              <a:rPr lang="en-US" sz="2400" dirty="0"/>
              <a:t>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168050" y="2214554"/>
          <a:ext cx="7888390" cy="423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791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1" y="332656"/>
            <a:ext cx="7138987" cy="955576"/>
          </a:xfrm>
        </p:spPr>
        <p:txBody>
          <a:bodyPr/>
          <a:lstStyle/>
          <a:p>
            <a:pPr eaLnBrk="1" hangingPunct="1"/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Pasti</a:t>
            </a:r>
            <a:endParaRPr lang="en-US" b="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088358" y="1700808"/>
            <a:ext cx="7824067" cy="4176464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Apabila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jumlahnya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negatif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(= ASET),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maka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tentukan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rendah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slide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sebelumnya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bersih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lvl="2">
              <a:spcBef>
                <a:spcPts val="1200"/>
              </a:spcBef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Akumulasi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bersih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+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belum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manfaat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ekonomis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bentuk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pengembalian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pengurangan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depan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lvl="1">
              <a:spcBef>
                <a:spcPts val="1200"/>
              </a:spcBef>
            </a:pPr>
            <a:endParaRPr lang="en-US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291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Pasti</a:t>
            </a:r>
            <a:endParaRPr lang="en-US" b="0" dirty="0"/>
          </a:p>
        </p:txBody>
      </p:sp>
      <p:sp>
        <p:nvSpPr>
          <p:cNvPr id="4" name="Rounded Rectangle 3"/>
          <p:cNvSpPr/>
          <p:nvPr/>
        </p:nvSpPr>
        <p:spPr>
          <a:xfrm>
            <a:off x="2238348" y="1643050"/>
            <a:ext cx="7786742" cy="3946190"/>
          </a:xfrm>
          <a:prstGeom prst="roundRect">
            <a:avLst/>
          </a:prstGeom>
          <a:solidFill>
            <a:srgbClr val="F6E3C2"/>
          </a:solidFill>
          <a:ln>
            <a:solidFill>
              <a:srgbClr val="F9EACB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Pengukuran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aset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menghasilkan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keuntungan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diakui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semata-mata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625475" lvl="1" indent="-2286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kerugian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aktuarial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625475" lvl="1" indent="-2286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biaya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periode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625475" lvl="1" indent="-2286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kerugian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diakui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semata-mata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keuntungan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aktuarial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periode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kini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297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Imbalan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00808"/>
            <a:ext cx="5631160" cy="4104456"/>
          </a:xfrm>
          <a:solidFill>
            <a:srgbClr val="F6E3C2"/>
          </a:solidFill>
        </p:spPr>
        <p:txBody>
          <a:bodyPr/>
          <a:lstStyle/>
          <a:p>
            <a:pPr algn="just"/>
            <a:r>
              <a:rPr lang="id-ID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Kewajiban masa depan dihitung dari nilai kini (present value) kewajiban yang dibayarkan di masa depan</a:t>
            </a:r>
          </a:p>
          <a:p>
            <a:pPr algn="just"/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menerapkan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keteraturan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memadai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(</a:t>
            </a:r>
            <a:r>
              <a:rPr lang="en-US" sz="2400" i="1" dirty="0">
                <a:latin typeface="Arial" pitchFamily="34" charset="0"/>
                <a:ea typeface="Segoe UI" pitchFamily="34" charset="0"/>
                <a:cs typeface="Arial" pitchFamily="34" charset="0"/>
              </a:rPr>
              <a:t>sufficient regularity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) 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jumlah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diakui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laporan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keuangan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berbeda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material dari jumlah yang akan ditentukan pada akhir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periode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Segoe UI" pitchFamily="34" charset="0"/>
                <a:cs typeface="Arial" pitchFamily="34" charset="0"/>
              </a:rPr>
              <a:t>pelaporan</a:t>
            </a:r>
            <a:r>
              <a:rPr lang="en-US" sz="2400" dirty="0">
                <a:latin typeface="Arial" pitchFamily="34" charset="0"/>
                <a:ea typeface="Segoe UI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 descr="clipart-shak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8169" y="4077072"/>
            <a:ext cx="2648661" cy="17281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260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Imbalan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00808"/>
            <a:ext cx="8223448" cy="4464496"/>
          </a:xfrm>
          <a:solidFill>
            <a:srgbClr val="F0FCA6"/>
          </a:solidFill>
        </p:spPr>
        <p:txBody>
          <a:bodyPr/>
          <a:lstStyle/>
          <a:p>
            <a:pPr marL="0" indent="0" algn="just">
              <a:buNone/>
            </a:pPr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</a:rPr>
              <a:t>Faktor yang mempengaruhi nilai kini kewajiban imbalan:</a:t>
            </a:r>
          </a:p>
          <a:p>
            <a:pPr algn="just"/>
            <a:r>
              <a:rPr lang="en-US" sz="2200" dirty="0">
                <a:latin typeface="Arial" pitchFamily="34" charset="0"/>
                <a:ea typeface="Segoe UI" pitchFamily="34" charset="0"/>
                <a:cs typeface="Arial" pitchFamily="34" charset="0"/>
              </a:rPr>
              <a:t>B</a:t>
            </a:r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</a:rPr>
              <a:t>iaya jasa kini</a:t>
            </a:r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  <a:sym typeface="Wingdings" pitchFamily="2" charset="2"/>
              </a:rPr>
              <a:t> penambahan pensiun karena masa kerja karyawan dalam satu periode.</a:t>
            </a:r>
          </a:p>
          <a:p>
            <a:pPr algn="just"/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  <a:sym typeface="Wingdings" pitchFamily="2" charset="2"/>
              </a:rPr>
              <a:t>Biaya bunga  karena perhitungan dengan present value, diakui beban bunga dengan semakin dekatnya jatuh tempo.</a:t>
            </a:r>
          </a:p>
          <a:p>
            <a:pPr algn="just"/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  <a:sym typeface="Wingdings" pitchFamily="2" charset="2"/>
              </a:rPr>
              <a:t>Biaya jasa lalu  jika entitas merubah program imbalan atau karena penerapan pertama kali program saat karyawan telah mendapat hak.</a:t>
            </a:r>
          </a:p>
          <a:p>
            <a:pPr algn="just"/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  <a:sym typeface="Wingdings" pitchFamily="2" charset="2"/>
              </a:rPr>
              <a:t>Kurtailmen dan penyelesaian kurtailmen  perubahan kententuan program</a:t>
            </a:r>
          </a:p>
          <a:p>
            <a:pPr algn="just"/>
            <a:r>
              <a:rPr lang="id-ID" sz="2200" dirty="0">
                <a:latin typeface="Arial" pitchFamily="34" charset="0"/>
                <a:ea typeface="Segoe UI" pitchFamily="34" charset="0"/>
                <a:cs typeface="Arial" pitchFamily="34" charset="0"/>
                <a:sym typeface="Wingdings" pitchFamily="2" charset="2"/>
              </a:rPr>
              <a:t>Keuntungan dan kerugian aktuarial  penyesuaian karena asumsi aktuarial. Peningkatan NKKIP  kerugian akturial</a:t>
            </a:r>
          </a:p>
          <a:p>
            <a:pPr algn="just"/>
            <a:endParaRPr lang="id-ID" sz="2200" dirty="0">
              <a:latin typeface="Arial" pitchFamily="34" charset="0"/>
              <a:ea typeface="Segoe UI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endParaRPr lang="en-US" sz="2200" dirty="0"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965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649" y="260648"/>
            <a:ext cx="7138987" cy="955576"/>
          </a:xfrm>
        </p:spPr>
        <p:txBody>
          <a:bodyPr/>
          <a:lstStyle/>
          <a:p>
            <a:pPr eaLnBrk="1" hangingPunct="1"/>
            <a:r>
              <a:rPr lang="en-US"/>
              <a:t>Metode Penilaian Aktuarial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282" y="1357299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Projected Unit Credit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9720" y="1916832"/>
            <a:ext cx="2820852" cy="1062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menentukan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738678" y="2071678"/>
            <a:ext cx="500066" cy="500066"/>
          </a:xfrm>
          <a:prstGeom prst="chevron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3058" y="1928802"/>
            <a:ext cx="2820852" cy="106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nilai kini kewajiban imbalan pasti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4628" y="3086142"/>
            <a:ext cx="2820852" cy="106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terkait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7636" y="4238270"/>
            <a:ext cx="2820852" cy="10629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diterapkan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3270463"/>
            <a:ext cx="463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0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sering</a:t>
            </a:r>
            <a:r>
              <a:rPr lang="en-US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kali </a:t>
            </a:r>
            <a:r>
              <a:rPr lang="en-US" sz="20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disebut</a:t>
            </a:r>
            <a:r>
              <a:rPr lang="en-US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metode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diakru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diperhitungkan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secara pro rata sesuai jasa atau sebagai metode imbalan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dibagi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tahun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menganggap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setiap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i-FI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menghasilkan satu unit tambahan imbalan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329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596" y="1643050"/>
            <a:ext cx="5357850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meningkat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material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tahun-tahun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belakangan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5400000">
            <a:off x="3881422" y="3071810"/>
            <a:ext cx="857256" cy="71438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4034" y="4000504"/>
            <a:ext cx="6572296" cy="2092792"/>
          </a:xfrm>
          <a:prstGeom prst="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Alokasikan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garis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lurus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sejak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pertama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kali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menghasilkan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sampai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lagi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menghasilkan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tambahan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material </a:t>
            </a:r>
          </a:p>
        </p:txBody>
      </p:sp>
      <p:pic>
        <p:nvPicPr>
          <p:cNvPr id="7" name="Picture 6" descr="0511-0903-2623-1938_Handyman_Holding_a_Bunch_of_Tools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0936">
            <a:off x="8267338" y="1530080"/>
            <a:ext cx="2127940" cy="2000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035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Aktuarial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81158" y="1643050"/>
          <a:ext cx="85011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206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Aktuarial</a:t>
            </a:r>
            <a:endParaRPr lang="en-US" b="0" dirty="0"/>
          </a:p>
        </p:txBody>
      </p:sp>
      <p:pic>
        <p:nvPicPr>
          <p:cNvPr id="9" name="Content Placeholder 8" descr="0060-0808-0119-1460_Cartoon_Office_Worker_Overwhelmed_with_Paperwork_clipart_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24984" y="2148681"/>
            <a:ext cx="2542032" cy="3200400"/>
          </a:xfrm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37CD4-7126-44EA-A3B8-0BEE9ED3C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81224" y="1643050"/>
            <a:ext cx="7358114" cy="1071570"/>
          </a:xfrm>
          <a:prstGeom prst="round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Tingkat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diskonto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tingkat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diskonto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rata-rata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tertimbang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tunggal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(single weighted average discount rate)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09886" y="3429000"/>
            <a:ext cx="7358114" cy="1071570"/>
          </a:xfrm>
          <a:prstGeom prst="roundRect">
            <a:avLst/>
          </a:prstGeom>
          <a:solidFill>
            <a:srgbClr val="F0FC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mencerminkan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perkiraan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jadwal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pembayaran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mata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uang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membayar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.</a:t>
            </a:r>
            <a:endParaRPr lang="en-US" sz="2200" i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Wingdings" pitchFamily="2" charset="2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524000" y="2714620"/>
            <a:ext cx="1428728" cy="1571636"/>
          </a:xfrm>
          <a:prstGeom prst="curvedRightArrow">
            <a:avLst>
              <a:gd name="adj1" fmla="val 17774"/>
              <a:gd name="adj2" fmla="val 6985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16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476673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Perubahan</a:t>
            </a:r>
            <a:r>
              <a:rPr lang="en-US" dirty="0"/>
              <a:t> PSAK 24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810892" y="1556792"/>
          <a:ext cx="84615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487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Aktuarial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242370" y="2492896"/>
          <a:ext cx="7814070" cy="336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 bwMode="auto">
          <a:xfrm>
            <a:off x="35496" y="6320408"/>
            <a:ext cx="5624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id-ID"/>
              <a:t>Akuntansi Keuangan 2 - Departemen Akuntansi FEUI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07568" y="1681336"/>
            <a:ext cx="7632848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2800" kern="0" dirty="0"/>
              <a:t>Kewajiban imbalan pascakerja memperhitungkan: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52330851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3632" y="390203"/>
            <a:ext cx="7884368" cy="955576"/>
          </a:xfrm>
        </p:spPr>
        <p:txBody>
          <a:bodyPr/>
          <a:lstStyle/>
          <a:p>
            <a:pPr eaLnBrk="1" hangingPunct="1"/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Aktuarial</a:t>
            </a:r>
            <a:r>
              <a:rPr lang="id-ID" sz="2800" dirty="0"/>
              <a:t> - </a:t>
            </a:r>
            <a:r>
              <a:rPr lang="en-US" sz="2800" dirty="0" err="1"/>
              <a:t>Koridor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952596" y="2144826"/>
            <a:ext cx="7858180" cy="12121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akumulasi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bersih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yang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belum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akhir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sebelumnya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melebihi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besar</a:t>
            </a:r>
            <a:r>
              <a:rPr lang="en-US" sz="2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antara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kedua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berikut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ini</a:t>
            </a:r>
            <a:endParaRPr lang="en-US" sz="22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034" y="145516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Dia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kui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beban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penghasilan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apabila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 rot="554806">
            <a:off x="2309786" y="3480397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7042" y="3623274"/>
            <a:ext cx="5593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10% </a:t>
            </a:r>
            <a:r>
              <a:rPr lang="en-US" sz="2200" b="1" dirty="0" err="1"/>
              <a:t>nilai</a:t>
            </a:r>
            <a:r>
              <a:rPr lang="en-US" sz="2200" b="1" dirty="0"/>
              <a:t> </a:t>
            </a:r>
            <a:r>
              <a:rPr lang="en-US" sz="2200" b="1" dirty="0" err="1"/>
              <a:t>kini</a:t>
            </a:r>
            <a:r>
              <a:rPr lang="en-US" sz="2200" b="1" dirty="0"/>
              <a:t> </a:t>
            </a:r>
            <a:r>
              <a:rPr lang="en-US" sz="2200" b="1" dirty="0" err="1"/>
              <a:t>imbalan</a:t>
            </a:r>
            <a:r>
              <a:rPr lang="en-US" sz="2200" b="1" dirty="0"/>
              <a:t> </a:t>
            </a:r>
            <a:r>
              <a:rPr lang="en-US" sz="2200" b="1" dirty="0" err="1"/>
              <a:t>pasti</a:t>
            </a:r>
            <a:r>
              <a:rPr lang="en-US" sz="2200" b="1" dirty="0"/>
              <a:t> (</a:t>
            </a:r>
            <a:r>
              <a:rPr lang="en-US" sz="2200" b="1" dirty="0" err="1"/>
              <a:t>sebelum</a:t>
            </a:r>
            <a:r>
              <a:rPr lang="en-US" sz="2200" b="1" dirty="0"/>
              <a:t> </a:t>
            </a:r>
            <a:r>
              <a:rPr lang="en-US" sz="2200" b="1" dirty="0" err="1"/>
              <a:t>di</a:t>
            </a:r>
            <a:r>
              <a:rPr lang="en-US" sz="2200" b="1" dirty="0"/>
              <a:t> -/- </a:t>
            </a:r>
            <a:r>
              <a:rPr lang="en-US" sz="2200" b="1" dirty="0" err="1"/>
              <a:t>aset</a:t>
            </a:r>
            <a:r>
              <a:rPr lang="en-US" sz="2200" b="1" dirty="0"/>
              <a:t> program)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 rot="20738027">
            <a:off x="2315401" y="443929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8480" y="4581129"/>
            <a:ext cx="60007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200" b="1" dirty="0"/>
              <a:t>10%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en-US" sz="2200" b="1" dirty="0" err="1"/>
              <a:t>nilai</a:t>
            </a:r>
            <a:r>
              <a:rPr lang="en-US" sz="2200" b="1" dirty="0"/>
              <a:t> </a:t>
            </a:r>
            <a:r>
              <a:rPr lang="en-US" sz="2200" b="1" dirty="0" err="1"/>
              <a:t>wajar</a:t>
            </a:r>
            <a:r>
              <a:rPr lang="en-US" sz="2200" b="1" dirty="0"/>
              <a:t> </a:t>
            </a:r>
            <a:r>
              <a:rPr lang="en-US" sz="2200" b="1" dirty="0" err="1"/>
              <a:t>aset</a:t>
            </a:r>
            <a:r>
              <a:rPr lang="en-US" sz="2200" b="1" dirty="0"/>
              <a:t> program </a:t>
            </a:r>
            <a:r>
              <a:rPr lang="en-US" sz="2200" b="1" dirty="0" err="1"/>
              <a:t>pada</a:t>
            </a:r>
            <a:r>
              <a:rPr lang="en-US" sz="2200" b="1" dirty="0"/>
              <a:t> </a:t>
            </a:r>
            <a:r>
              <a:rPr lang="en-US" sz="2200" b="1" dirty="0" err="1"/>
              <a:t>tanggal</a:t>
            </a:r>
            <a:r>
              <a:rPr lang="en-US" sz="2200" b="1" dirty="0"/>
              <a:t> </a:t>
            </a:r>
            <a:r>
              <a:rPr lang="en-US" sz="2200" b="1" dirty="0" err="1"/>
              <a:t>tersebut</a:t>
            </a:r>
            <a:endParaRPr lang="en-US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2095472" y="5500935"/>
            <a:ext cx="8104984" cy="397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batas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dihitung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masing-masing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584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44" y="74192"/>
            <a:ext cx="10515600" cy="1325563"/>
          </a:xfrm>
        </p:spPr>
        <p:txBody>
          <a:bodyPr/>
          <a:lstStyle/>
          <a:p>
            <a:r>
              <a:rPr lang="id-ID" dirty="0"/>
              <a:t>Batas Koridor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60512" y="1124745"/>
            <a:ext cx="9056264" cy="51335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2123629" y="3727601"/>
            <a:ext cx="6184900" cy="28575"/>
          </a:xfrm>
          <a:custGeom>
            <a:avLst/>
            <a:gdLst>
              <a:gd name="T0" fmla="*/ 192 w 3896"/>
              <a:gd name="T1" fmla="*/ 0 h 18"/>
              <a:gd name="T2" fmla="*/ 0 w 3896"/>
              <a:gd name="T3" fmla="*/ 17 h 18"/>
              <a:gd name="T4" fmla="*/ 264 w 3896"/>
              <a:gd name="T5" fmla="*/ 0 h 18"/>
              <a:gd name="T6" fmla="*/ 457 w 3896"/>
              <a:gd name="T7" fmla="*/ 17 h 18"/>
              <a:gd name="T8" fmla="*/ 264 w 3896"/>
              <a:gd name="T9" fmla="*/ 0 h 18"/>
              <a:gd name="T10" fmla="*/ 721 w 3896"/>
              <a:gd name="T11" fmla="*/ 0 h 18"/>
              <a:gd name="T12" fmla="*/ 529 w 3896"/>
              <a:gd name="T13" fmla="*/ 17 h 18"/>
              <a:gd name="T14" fmla="*/ 793 w 3896"/>
              <a:gd name="T15" fmla="*/ 0 h 18"/>
              <a:gd name="T16" fmla="*/ 986 w 3896"/>
              <a:gd name="T17" fmla="*/ 17 h 18"/>
              <a:gd name="T18" fmla="*/ 793 w 3896"/>
              <a:gd name="T19" fmla="*/ 0 h 18"/>
              <a:gd name="T20" fmla="*/ 1250 w 3896"/>
              <a:gd name="T21" fmla="*/ 0 h 18"/>
              <a:gd name="T22" fmla="*/ 1058 w 3896"/>
              <a:gd name="T23" fmla="*/ 17 h 18"/>
              <a:gd name="T24" fmla="*/ 1322 w 3896"/>
              <a:gd name="T25" fmla="*/ 0 h 18"/>
              <a:gd name="T26" fmla="*/ 1515 w 3896"/>
              <a:gd name="T27" fmla="*/ 18 h 18"/>
              <a:gd name="T28" fmla="*/ 1322 w 3896"/>
              <a:gd name="T29" fmla="*/ 0 h 18"/>
              <a:gd name="T30" fmla="*/ 1779 w 3896"/>
              <a:gd name="T31" fmla="*/ 0 h 18"/>
              <a:gd name="T32" fmla="*/ 1587 w 3896"/>
              <a:gd name="T33" fmla="*/ 18 h 18"/>
              <a:gd name="T34" fmla="*/ 1852 w 3896"/>
              <a:gd name="T35" fmla="*/ 0 h 18"/>
              <a:gd name="T36" fmla="*/ 2044 w 3896"/>
              <a:gd name="T37" fmla="*/ 18 h 18"/>
              <a:gd name="T38" fmla="*/ 1852 w 3896"/>
              <a:gd name="T39" fmla="*/ 0 h 18"/>
              <a:gd name="T40" fmla="*/ 2308 w 3896"/>
              <a:gd name="T41" fmla="*/ 0 h 18"/>
              <a:gd name="T42" fmla="*/ 2116 w 3896"/>
              <a:gd name="T43" fmla="*/ 18 h 18"/>
              <a:gd name="T44" fmla="*/ 2381 w 3896"/>
              <a:gd name="T45" fmla="*/ 0 h 18"/>
              <a:gd name="T46" fmla="*/ 2573 w 3896"/>
              <a:gd name="T47" fmla="*/ 18 h 18"/>
              <a:gd name="T48" fmla="*/ 2381 w 3896"/>
              <a:gd name="T49" fmla="*/ 0 h 18"/>
              <a:gd name="T50" fmla="*/ 2838 w 3896"/>
              <a:gd name="T51" fmla="*/ 0 h 18"/>
              <a:gd name="T52" fmla="*/ 2645 w 3896"/>
              <a:gd name="T53" fmla="*/ 18 h 18"/>
              <a:gd name="T54" fmla="*/ 2910 w 3896"/>
              <a:gd name="T55" fmla="*/ 0 h 18"/>
              <a:gd name="T56" fmla="*/ 3102 w 3896"/>
              <a:gd name="T57" fmla="*/ 18 h 18"/>
              <a:gd name="T58" fmla="*/ 2910 w 3896"/>
              <a:gd name="T59" fmla="*/ 0 h 18"/>
              <a:gd name="T60" fmla="*/ 3367 w 3896"/>
              <a:gd name="T61" fmla="*/ 0 h 18"/>
              <a:gd name="T62" fmla="*/ 3174 w 3896"/>
              <a:gd name="T63" fmla="*/ 18 h 18"/>
              <a:gd name="T64" fmla="*/ 3439 w 3896"/>
              <a:gd name="T65" fmla="*/ 0 h 18"/>
              <a:gd name="T66" fmla="*/ 3631 w 3896"/>
              <a:gd name="T67" fmla="*/ 18 h 18"/>
              <a:gd name="T68" fmla="*/ 3439 w 3896"/>
              <a:gd name="T69" fmla="*/ 0 h 18"/>
              <a:gd name="T70" fmla="*/ 3896 w 3896"/>
              <a:gd name="T71" fmla="*/ 0 h 18"/>
              <a:gd name="T72" fmla="*/ 3703 w 3896"/>
              <a:gd name="T7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96" h="18">
                <a:moveTo>
                  <a:pt x="0" y="0"/>
                </a:moveTo>
                <a:lnTo>
                  <a:pt x="192" y="0"/>
                </a:lnTo>
                <a:lnTo>
                  <a:pt x="192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264" y="0"/>
                </a:moveTo>
                <a:lnTo>
                  <a:pt x="457" y="0"/>
                </a:lnTo>
                <a:lnTo>
                  <a:pt x="457" y="17"/>
                </a:lnTo>
                <a:lnTo>
                  <a:pt x="264" y="17"/>
                </a:lnTo>
                <a:lnTo>
                  <a:pt x="264" y="0"/>
                </a:lnTo>
                <a:close/>
                <a:moveTo>
                  <a:pt x="529" y="0"/>
                </a:moveTo>
                <a:lnTo>
                  <a:pt x="721" y="0"/>
                </a:lnTo>
                <a:lnTo>
                  <a:pt x="721" y="17"/>
                </a:lnTo>
                <a:lnTo>
                  <a:pt x="529" y="17"/>
                </a:lnTo>
                <a:lnTo>
                  <a:pt x="529" y="0"/>
                </a:lnTo>
                <a:close/>
                <a:moveTo>
                  <a:pt x="793" y="0"/>
                </a:moveTo>
                <a:lnTo>
                  <a:pt x="986" y="0"/>
                </a:lnTo>
                <a:lnTo>
                  <a:pt x="986" y="17"/>
                </a:lnTo>
                <a:lnTo>
                  <a:pt x="793" y="17"/>
                </a:lnTo>
                <a:lnTo>
                  <a:pt x="793" y="0"/>
                </a:lnTo>
                <a:close/>
                <a:moveTo>
                  <a:pt x="1058" y="0"/>
                </a:moveTo>
                <a:lnTo>
                  <a:pt x="1250" y="0"/>
                </a:lnTo>
                <a:lnTo>
                  <a:pt x="1250" y="17"/>
                </a:lnTo>
                <a:lnTo>
                  <a:pt x="1058" y="17"/>
                </a:lnTo>
                <a:lnTo>
                  <a:pt x="1058" y="0"/>
                </a:lnTo>
                <a:close/>
                <a:moveTo>
                  <a:pt x="1322" y="0"/>
                </a:moveTo>
                <a:lnTo>
                  <a:pt x="1515" y="0"/>
                </a:lnTo>
                <a:lnTo>
                  <a:pt x="1515" y="18"/>
                </a:lnTo>
                <a:lnTo>
                  <a:pt x="1322" y="17"/>
                </a:lnTo>
                <a:lnTo>
                  <a:pt x="1322" y="0"/>
                </a:lnTo>
                <a:close/>
                <a:moveTo>
                  <a:pt x="1587" y="0"/>
                </a:moveTo>
                <a:lnTo>
                  <a:pt x="1779" y="0"/>
                </a:lnTo>
                <a:lnTo>
                  <a:pt x="1779" y="18"/>
                </a:lnTo>
                <a:lnTo>
                  <a:pt x="1587" y="18"/>
                </a:lnTo>
                <a:lnTo>
                  <a:pt x="1587" y="0"/>
                </a:lnTo>
                <a:close/>
                <a:moveTo>
                  <a:pt x="1852" y="0"/>
                </a:moveTo>
                <a:lnTo>
                  <a:pt x="2044" y="0"/>
                </a:lnTo>
                <a:lnTo>
                  <a:pt x="2044" y="18"/>
                </a:lnTo>
                <a:lnTo>
                  <a:pt x="1852" y="18"/>
                </a:lnTo>
                <a:lnTo>
                  <a:pt x="1852" y="0"/>
                </a:lnTo>
                <a:close/>
                <a:moveTo>
                  <a:pt x="2116" y="0"/>
                </a:moveTo>
                <a:lnTo>
                  <a:pt x="2308" y="0"/>
                </a:lnTo>
                <a:lnTo>
                  <a:pt x="2308" y="18"/>
                </a:lnTo>
                <a:lnTo>
                  <a:pt x="2116" y="18"/>
                </a:lnTo>
                <a:lnTo>
                  <a:pt x="2116" y="0"/>
                </a:lnTo>
                <a:close/>
                <a:moveTo>
                  <a:pt x="2381" y="0"/>
                </a:moveTo>
                <a:lnTo>
                  <a:pt x="2573" y="0"/>
                </a:lnTo>
                <a:lnTo>
                  <a:pt x="2573" y="18"/>
                </a:lnTo>
                <a:lnTo>
                  <a:pt x="2381" y="18"/>
                </a:lnTo>
                <a:lnTo>
                  <a:pt x="2381" y="0"/>
                </a:lnTo>
                <a:close/>
                <a:moveTo>
                  <a:pt x="2645" y="0"/>
                </a:moveTo>
                <a:lnTo>
                  <a:pt x="2838" y="0"/>
                </a:lnTo>
                <a:lnTo>
                  <a:pt x="2838" y="18"/>
                </a:lnTo>
                <a:lnTo>
                  <a:pt x="2645" y="18"/>
                </a:lnTo>
                <a:lnTo>
                  <a:pt x="2645" y="0"/>
                </a:lnTo>
                <a:close/>
                <a:moveTo>
                  <a:pt x="2910" y="0"/>
                </a:moveTo>
                <a:lnTo>
                  <a:pt x="3102" y="0"/>
                </a:lnTo>
                <a:lnTo>
                  <a:pt x="3102" y="18"/>
                </a:lnTo>
                <a:lnTo>
                  <a:pt x="2910" y="18"/>
                </a:lnTo>
                <a:lnTo>
                  <a:pt x="2910" y="0"/>
                </a:lnTo>
                <a:close/>
                <a:moveTo>
                  <a:pt x="3174" y="0"/>
                </a:moveTo>
                <a:lnTo>
                  <a:pt x="3367" y="0"/>
                </a:lnTo>
                <a:lnTo>
                  <a:pt x="3367" y="18"/>
                </a:lnTo>
                <a:lnTo>
                  <a:pt x="3174" y="18"/>
                </a:lnTo>
                <a:lnTo>
                  <a:pt x="3174" y="0"/>
                </a:lnTo>
                <a:close/>
                <a:moveTo>
                  <a:pt x="3439" y="0"/>
                </a:moveTo>
                <a:lnTo>
                  <a:pt x="3631" y="0"/>
                </a:lnTo>
                <a:lnTo>
                  <a:pt x="3631" y="18"/>
                </a:lnTo>
                <a:lnTo>
                  <a:pt x="3439" y="18"/>
                </a:lnTo>
                <a:lnTo>
                  <a:pt x="3439" y="0"/>
                </a:lnTo>
                <a:close/>
                <a:moveTo>
                  <a:pt x="3703" y="0"/>
                </a:moveTo>
                <a:lnTo>
                  <a:pt x="3896" y="0"/>
                </a:lnTo>
                <a:lnTo>
                  <a:pt x="3896" y="18"/>
                </a:lnTo>
                <a:lnTo>
                  <a:pt x="3703" y="18"/>
                </a:lnTo>
                <a:lnTo>
                  <a:pt x="370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8256240" y="2395687"/>
            <a:ext cx="395288" cy="1358900"/>
          </a:xfrm>
          <a:custGeom>
            <a:avLst/>
            <a:gdLst>
              <a:gd name="T0" fmla="*/ 126 w 664"/>
              <a:gd name="T1" fmla="*/ 4 h 3120"/>
              <a:gd name="T2" fmla="*/ 230 w 664"/>
              <a:gd name="T3" fmla="*/ 17 h 3120"/>
              <a:gd name="T4" fmla="*/ 302 w 664"/>
              <a:gd name="T5" fmla="*/ 34 h 3120"/>
              <a:gd name="T6" fmla="*/ 326 w 664"/>
              <a:gd name="T7" fmla="*/ 46 h 3120"/>
              <a:gd name="T8" fmla="*/ 342 w 664"/>
              <a:gd name="T9" fmla="*/ 67 h 3120"/>
              <a:gd name="T10" fmla="*/ 344 w 664"/>
              <a:gd name="T11" fmla="*/ 1507 h 3120"/>
              <a:gd name="T12" fmla="*/ 348 w 664"/>
              <a:gd name="T13" fmla="*/ 1506 h 3120"/>
              <a:gd name="T14" fmla="*/ 357 w 664"/>
              <a:gd name="T15" fmla="*/ 1507 h 3120"/>
              <a:gd name="T16" fmla="*/ 382 w 664"/>
              <a:gd name="T17" fmla="*/ 1514 h 3120"/>
              <a:gd name="T18" fmla="*/ 465 w 664"/>
              <a:gd name="T19" fmla="*/ 1528 h 3120"/>
              <a:gd name="T20" fmla="*/ 641 w 664"/>
              <a:gd name="T21" fmla="*/ 1536 h 3120"/>
              <a:gd name="T22" fmla="*/ 641 w 664"/>
              <a:gd name="T23" fmla="*/ 1584 h 3120"/>
              <a:gd name="T24" fmla="*/ 464 w 664"/>
              <a:gd name="T25" fmla="*/ 1593 h 3120"/>
              <a:gd name="T26" fmla="*/ 380 w 664"/>
              <a:gd name="T27" fmla="*/ 1608 h 3120"/>
              <a:gd name="T28" fmla="*/ 357 w 664"/>
              <a:gd name="T29" fmla="*/ 1614 h 3120"/>
              <a:gd name="T30" fmla="*/ 348 w 664"/>
              <a:gd name="T31" fmla="*/ 1616 h 3120"/>
              <a:gd name="T32" fmla="*/ 344 w 664"/>
              <a:gd name="T33" fmla="*/ 1614 h 3120"/>
              <a:gd name="T34" fmla="*/ 342 w 664"/>
              <a:gd name="T35" fmla="*/ 3055 h 3120"/>
              <a:gd name="T36" fmla="*/ 326 w 664"/>
              <a:gd name="T37" fmla="*/ 3076 h 3120"/>
              <a:gd name="T38" fmla="*/ 302 w 664"/>
              <a:gd name="T39" fmla="*/ 3087 h 3120"/>
              <a:gd name="T40" fmla="*/ 231 w 664"/>
              <a:gd name="T41" fmla="*/ 3105 h 3120"/>
              <a:gd name="T42" fmla="*/ 128 w 664"/>
              <a:gd name="T43" fmla="*/ 3116 h 3120"/>
              <a:gd name="T44" fmla="*/ 0 w 664"/>
              <a:gd name="T45" fmla="*/ 3072 h 3120"/>
              <a:gd name="T46" fmla="*/ 176 w 664"/>
              <a:gd name="T47" fmla="*/ 3064 h 3120"/>
              <a:gd name="T48" fmla="*/ 259 w 664"/>
              <a:gd name="T49" fmla="*/ 3050 h 3120"/>
              <a:gd name="T50" fmla="*/ 284 w 664"/>
              <a:gd name="T51" fmla="*/ 3043 h 3120"/>
              <a:gd name="T52" fmla="*/ 293 w 664"/>
              <a:gd name="T53" fmla="*/ 3043 h 3120"/>
              <a:gd name="T54" fmla="*/ 296 w 664"/>
              <a:gd name="T55" fmla="*/ 3043 h 3120"/>
              <a:gd name="T56" fmla="*/ 300 w 664"/>
              <a:gd name="T57" fmla="*/ 1602 h 3120"/>
              <a:gd name="T58" fmla="*/ 316 w 664"/>
              <a:gd name="T59" fmla="*/ 1582 h 3120"/>
              <a:gd name="T60" fmla="*/ 339 w 664"/>
              <a:gd name="T61" fmla="*/ 1570 h 3120"/>
              <a:gd name="T62" fmla="*/ 411 w 664"/>
              <a:gd name="T63" fmla="*/ 1553 h 3120"/>
              <a:gd name="T64" fmla="*/ 516 w 664"/>
              <a:gd name="T65" fmla="*/ 1540 h 3120"/>
              <a:gd name="T66" fmla="*/ 640 w 664"/>
              <a:gd name="T67" fmla="*/ 1584 h 3120"/>
              <a:gd name="T68" fmla="*/ 458 w 664"/>
              <a:gd name="T69" fmla="*/ 1575 h 3120"/>
              <a:gd name="T70" fmla="*/ 369 w 664"/>
              <a:gd name="T71" fmla="*/ 1560 h 3120"/>
              <a:gd name="T72" fmla="*/ 334 w 664"/>
              <a:gd name="T73" fmla="*/ 1549 h 3120"/>
              <a:gd name="T74" fmla="*/ 307 w 664"/>
              <a:gd name="T75" fmla="*/ 1531 h 3120"/>
              <a:gd name="T76" fmla="*/ 296 w 664"/>
              <a:gd name="T77" fmla="*/ 1507 h 3120"/>
              <a:gd name="T78" fmla="*/ 299 w 664"/>
              <a:gd name="T79" fmla="*/ 90 h 3120"/>
              <a:gd name="T80" fmla="*/ 303 w 664"/>
              <a:gd name="T81" fmla="*/ 89 h 3120"/>
              <a:gd name="T82" fmla="*/ 289 w 664"/>
              <a:gd name="T83" fmla="*/ 80 h 3120"/>
              <a:gd name="T84" fmla="*/ 223 w 664"/>
              <a:gd name="T85" fmla="*/ 64 h 3120"/>
              <a:gd name="T86" fmla="*/ 125 w 664"/>
              <a:gd name="T87" fmla="*/ 52 h 3120"/>
              <a:gd name="T88" fmla="*/ 1 w 664"/>
              <a:gd name="T89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4" h="3120">
                <a:moveTo>
                  <a:pt x="1" y="0"/>
                </a:moveTo>
                <a:lnTo>
                  <a:pt x="126" y="4"/>
                </a:lnTo>
                <a:lnTo>
                  <a:pt x="182" y="10"/>
                </a:lnTo>
                <a:lnTo>
                  <a:pt x="230" y="17"/>
                </a:lnTo>
                <a:lnTo>
                  <a:pt x="270" y="25"/>
                </a:lnTo>
                <a:lnTo>
                  <a:pt x="302" y="34"/>
                </a:lnTo>
                <a:cubicBezTo>
                  <a:pt x="304" y="35"/>
                  <a:pt x="305" y="36"/>
                  <a:pt x="307" y="36"/>
                </a:cubicBezTo>
                <a:lnTo>
                  <a:pt x="326" y="46"/>
                </a:lnTo>
                <a:cubicBezTo>
                  <a:pt x="330" y="48"/>
                  <a:pt x="333" y="52"/>
                  <a:pt x="336" y="56"/>
                </a:cubicBezTo>
                <a:lnTo>
                  <a:pt x="342" y="67"/>
                </a:lnTo>
                <a:cubicBezTo>
                  <a:pt x="343" y="70"/>
                  <a:pt x="344" y="74"/>
                  <a:pt x="344" y="78"/>
                </a:cubicBezTo>
                <a:lnTo>
                  <a:pt x="344" y="1507"/>
                </a:lnTo>
                <a:lnTo>
                  <a:pt x="341" y="1495"/>
                </a:lnTo>
                <a:lnTo>
                  <a:pt x="348" y="1506"/>
                </a:lnTo>
                <a:lnTo>
                  <a:pt x="339" y="1497"/>
                </a:lnTo>
                <a:lnTo>
                  <a:pt x="357" y="1507"/>
                </a:lnTo>
                <a:lnTo>
                  <a:pt x="352" y="1505"/>
                </a:lnTo>
                <a:lnTo>
                  <a:pt x="382" y="1514"/>
                </a:lnTo>
                <a:lnTo>
                  <a:pt x="419" y="1522"/>
                </a:lnTo>
                <a:lnTo>
                  <a:pt x="465" y="1528"/>
                </a:lnTo>
                <a:lnTo>
                  <a:pt x="519" y="1533"/>
                </a:lnTo>
                <a:lnTo>
                  <a:pt x="641" y="1536"/>
                </a:lnTo>
                <a:cubicBezTo>
                  <a:pt x="654" y="1537"/>
                  <a:pt x="664" y="1548"/>
                  <a:pt x="664" y="1560"/>
                </a:cubicBezTo>
                <a:cubicBezTo>
                  <a:pt x="664" y="1573"/>
                  <a:pt x="654" y="1584"/>
                  <a:pt x="641" y="1584"/>
                </a:cubicBezTo>
                <a:lnTo>
                  <a:pt x="517" y="1588"/>
                </a:lnTo>
                <a:lnTo>
                  <a:pt x="464" y="1593"/>
                </a:lnTo>
                <a:lnTo>
                  <a:pt x="418" y="1600"/>
                </a:lnTo>
                <a:lnTo>
                  <a:pt x="380" y="1608"/>
                </a:lnTo>
                <a:lnTo>
                  <a:pt x="352" y="1616"/>
                </a:lnTo>
                <a:lnTo>
                  <a:pt x="357" y="1614"/>
                </a:lnTo>
                <a:lnTo>
                  <a:pt x="339" y="1624"/>
                </a:lnTo>
                <a:lnTo>
                  <a:pt x="348" y="1616"/>
                </a:lnTo>
                <a:lnTo>
                  <a:pt x="341" y="1627"/>
                </a:lnTo>
                <a:lnTo>
                  <a:pt x="344" y="1614"/>
                </a:lnTo>
                <a:lnTo>
                  <a:pt x="344" y="3043"/>
                </a:lnTo>
                <a:cubicBezTo>
                  <a:pt x="344" y="3047"/>
                  <a:pt x="343" y="3051"/>
                  <a:pt x="342" y="3055"/>
                </a:cubicBezTo>
                <a:lnTo>
                  <a:pt x="336" y="3066"/>
                </a:lnTo>
                <a:cubicBezTo>
                  <a:pt x="333" y="3070"/>
                  <a:pt x="330" y="3074"/>
                  <a:pt x="326" y="3076"/>
                </a:cubicBezTo>
                <a:lnTo>
                  <a:pt x="307" y="3086"/>
                </a:lnTo>
                <a:cubicBezTo>
                  <a:pt x="305" y="3086"/>
                  <a:pt x="304" y="3087"/>
                  <a:pt x="302" y="3087"/>
                </a:cubicBezTo>
                <a:lnTo>
                  <a:pt x="272" y="3096"/>
                </a:lnTo>
                <a:lnTo>
                  <a:pt x="231" y="3105"/>
                </a:lnTo>
                <a:lnTo>
                  <a:pt x="183" y="3111"/>
                </a:lnTo>
                <a:lnTo>
                  <a:pt x="128" y="3116"/>
                </a:lnTo>
                <a:lnTo>
                  <a:pt x="1" y="3120"/>
                </a:lnTo>
                <a:lnTo>
                  <a:pt x="0" y="3072"/>
                </a:lnTo>
                <a:lnTo>
                  <a:pt x="123" y="3069"/>
                </a:lnTo>
                <a:lnTo>
                  <a:pt x="176" y="3064"/>
                </a:lnTo>
                <a:lnTo>
                  <a:pt x="222" y="3058"/>
                </a:lnTo>
                <a:lnTo>
                  <a:pt x="259" y="3050"/>
                </a:lnTo>
                <a:lnTo>
                  <a:pt x="289" y="3041"/>
                </a:lnTo>
                <a:lnTo>
                  <a:pt x="284" y="3043"/>
                </a:lnTo>
                <a:lnTo>
                  <a:pt x="303" y="3033"/>
                </a:lnTo>
                <a:lnTo>
                  <a:pt x="293" y="3043"/>
                </a:lnTo>
                <a:lnTo>
                  <a:pt x="299" y="3032"/>
                </a:lnTo>
                <a:lnTo>
                  <a:pt x="296" y="3043"/>
                </a:lnTo>
                <a:lnTo>
                  <a:pt x="296" y="1614"/>
                </a:lnTo>
                <a:cubicBezTo>
                  <a:pt x="296" y="1610"/>
                  <a:pt x="298" y="1605"/>
                  <a:pt x="300" y="1602"/>
                </a:cubicBezTo>
                <a:lnTo>
                  <a:pt x="307" y="1591"/>
                </a:lnTo>
                <a:cubicBezTo>
                  <a:pt x="309" y="1587"/>
                  <a:pt x="312" y="1584"/>
                  <a:pt x="316" y="1582"/>
                </a:cubicBezTo>
                <a:lnTo>
                  <a:pt x="334" y="1572"/>
                </a:lnTo>
                <a:cubicBezTo>
                  <a:pt x="335" y="1572"/>
                  <a:pt x="337" y="1571"/>
                  <a:pt x="339" y="1570"/>
                </a:cubicBezTo>
                <a:lnTo>
                  <a:pt x="371" y="1561"/>
                </a:lnTo>
                <a:lnTo>
                  <a:pt x="411" y="1553"/>
                </a:lnTo>
                <a:lnTo>
                  <a:pt x="459" y="1546"/>
                </a:lnTo>
                <a:lnTo>
                  <a:pt x="516" y="1540"/>
                </a:lnTo>
                <a:lnTo>
                  <a:pt x="640" y="1536"/>
                </a:lnTo>
                <a:lnTo>
                  <a:pt x="640" y="1584"/>
                </a:lnTo>
                <a:lnTo>
                  <a:pt x="514" y="1580"/>
                </a:lnTo>
                <a:lnTo>
                  <a:pt x="458" y="1575"/>
                </a:lnTo>
                <a:lnTo>
                  <a:pt x="410" y="1569"/>
                </a:lnTo>
                <a:lnTo>
                  <a:pt x="369" y="1560"/>
                </a:lnTo>
                <a:lnTo>
                  <a:pt x="339" y="1551"/>
                </a:lnTo>
                <a:cubicBezTo>
                  <a:pt x="337" y="1551"/>
                  <a:pt x="335" y="1550"/>
                  <a:pt x="334" y="1549"/>
                </a:cubicBezTo>
                <a:lnTo>
                  <a:pt x="316" y="1539"/>
                </a:lnTo>
                <a:cubicBezTo>
                  <a:pt x="312" y="1538"/>
                  <a:pt x="309" y="1535"/>
                  <a:pt x="307" y="1531"/>
                </a:cubicBezTo>
                <a:lnTo>
                  <a:pt x="300" y="1520"/>
                </a:lnTo>
                <a:cubicBezTo>
                  <a:pt x="298" y="1517"/>
                  <a:pt x="296" y="1512"/>
                  <a:pt x="296" y="1507"/>
                </a:cubicBezTo>
                <a:lnTo>
                  <a:pt x="296" y="78"/>
                </a:lnTo>
                <a:lnTo>
                  <a:pt x="299" y="90"/>
                </a:lnTo>
                <a:lnTo>
                  <a:pt x="293" y="79"/>
                </a:lnTo>
                <a:lnTo>
                  <a:pt x="303" y="89"/>
                </a:lnTo>
                <a:lnTo>
                  <a:pt x="284" y="79"/>
                </a:lnTo>
                <a:lnTo>
                  <a:pt x="289" y="80"/>
                </a:lnTo>
                <a:lnTo>
                  <a:pt x="261" y="72"/>
                </a:lnTo>
                <a:lnTo>
                  <a:pt x="223" y="64"/>
                </a:lnTo>
                <a:lnTo>
                  <a:pt x="177" y="57"/>
                </a:lnTo>
                <a:lnTo>
                  <a:pt x="125" y="52"/>
                </a:lnTo>
                <a:lnTo>
                  <a:pt x="0" y="48"/>
                </a:lnTo>
                <a:lnTo>
                  <a:pt x="1" y="0"/>
                </a:lnTo>
                <a:close/>
              </a:path>
            </a:pathLst>
          </a:custGeom>
          <a:solidFill>
            <a:srgbClr val="E46C0A"/>
          </a:solidFill>
          <a:ln w="0" cap="flat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256240" y="3789512"/>
            <a:ext cx="395288" cy="1360488"/>
          </a:xfrm>
          <a:custGeom>
            <a:avLst/>
            <a:gdLst>
              <a:gd name="T0" fmla="*/ 126 w 664"/>
              <a:gd name="T1" fmla="*/ 4 h 3120"/>
              <a:gd name="T2" fmla="*/ 230 w 664"/>
              <a:gd name="T3" fmla="*/ 17 h 3120"/>
              <a:gd name="T4" fmla="*/ 302 w 664"/>
              <a:gd name="T5" fmla="*/ 34 h 3120"/>
              <a:gd name="T6" fmla="*/ 326 w 664"/>
              <a:gd name="T7" fmla="*/ 46 h 3120"/>
              <a:gd name="T8" fmla="*/ 342 w 664"/>
              <a:gd name="T9" fmla="*/ 67 h 3120"/>
              <a:gd name="T10" fmla="*/ 344 w 664"/>
              <a:gd name="T11" fmla="*/ 1507 h 3120"/>
              <a:gd name="T12" fmla="*/ 348 w 664"/>
              <a:gd name="T13" fmla="*/ 1506 h 3120"/>
              <a:gd name="T14" fmla="*/ 357 w 664"/>
              <a:gd name="T15" fmla="*/ 1507 h 3120"/>
              <a:gd name="T16" fmla="*/ 382 w 664"/>
              <a:gd name="T17" fmla="*/ 1514 h 3120"/>
              <a:gd name="T18" fmla="*/ 465 w 664"/>
              <a:gd name="T19" fmla="*/ 1528 h 3120"/>
              <a:gd name="T20" fmla="*/ 641 w 664"/>
              <a:gd name="T21" fmla="*/ 1536 h 3120"/>
              <a:gd name="T22" fmla="*/ 641 w 664"/>
              <a:gd name="T23" fmla="*/ 1584 h 3120"/>
              <a:gd name="T24" fmla="*/ 464 w 664"/>
              <a:gd name="T25" fmla="*/ 1593 h 3120"/>
              <a:gd name="T26" fmla="*/ 380 w 664"/>
              <a:gd name="T27" fmla="*/ 1608 h 3120"/>
              <a:gd name="T28" fmla="*/ 357 w 664"/>
              <a:gd name="T29" fmla="*/ 1614 h 3120"/>
              <a:gd name="T30" fmla="*/ 348 w 664"/>
              <a:gd name="T31" fmla="*/ 1616 h 3120"/>
              <a:gd name="T32" fmla="*/ 344 w 664"/>
              <a:gd name="T33" fmla="*/ 1614 h 3120"/>
              <a:gd name="T34" fmla="*/ 342 w 664"/>
              <a:gd name="T35" fmla="*/ 3055 h 3120"/>
              <a:gd name="T36" fmla="*/ 326 w 664"/>
              <a:gd name="T37" fmla="*/ 3076 h 3120"/>
              <a:gd name="T38" fmla="*/ 302 w 664"/>
              <a:gd name="T39" fmla="*/ 3087 h 3120"/>
              <a:gd name="T40" fmla="*/ 231 w 664"/>
              <a:gd name="T41" fmla="*/ 3105 h 3120"/>
              <a:gd name="T42" fmla="*/ 128 w 664"/>
              <a:gd name="T43" fmla="*/ 3116 h 3120"/>
              <a:gd name="T44" fmla="*/ 0 w 664"/>
              <a:gd name="T45" fmla="*/ 3072 h 3120"/>
              <a:gd name="T46" fmla="*/ 176 w 664"/>
              <a:gd name="T47" fmla="*/ 3064 h 3120"/>
              <a:gd name="T48" fmla="*/ 259 w 664"/>
              <a:gd name="T49" fmla="*/ 3050 h 3120"/>
              <a:gd name="T50" fmla="*/ 284 w 664"/>
              <a:gd name="T51" fmla="*/ 3043 h 3120"/>
              <a:gd name="T52" fmla="*/ 293 w 664"/>
              <a:gd name="T53" fmla="*/ 3043 h 3120"/>
              <a:gd name="T54" fmla="*/ 296 w 664"/>
              <a:gd name="T55" fmla="*/ 3043 h 3120"/>
              <a:gd name="T56" fmla="*/ 300 w 664"/>
              <a:gd name="T57" fmla="*/ 1602 h 3120"/>
              <a:gd name="T58" fmla="*/ 316 w 664"/>
              <a:gd name="T59" fmla="*/ 1582 h 3120"/>
              <a:gd name="T60" fmla="*/ 339 w 664"/>
              <a:gd name="T61" fmla="*/ 1570 h 3120"/>
              <a:gd name="T62" fmla="*/ 411 w 664"/>
              <a:gd name="T63" fmla="*/ 1553 h 3120"/>
              <a:gd name="T64" fmla="*/ 516 w 664"/>
              <a:gd name="T65" fmla="*/ 1540 h 3120"/>
              <a:gd name="T66" fmla="*/ 640 w 664"/>
              <a:gd name="T67" fmla="*/ 1584 h 3120"/>
              <a:gd name="T68" fmla="*/ 458 w 664"/>
              <a:gd name="T69" fmla="*/ 1575 h 3120"/>
              <a:gd name="T70" fmla="*/ 369 w 664"/>
              <a:gd name="T71" fmla="*/ 1560 h 3120"/>
              <a:gd name="T72" fmla="*/ 334 w 664"/>
              <a:gd name="T73" fmla="*/ 1549 h 3120"/>
              <a:gd name="T74" fmla="*/ 307 w 664"/>
              <a:gd name="T75" fmla="*/ 1531 h 3120"/>
              <a:gd name="T76" fmla="*/ 296 w 664"/>
              <a:gd name="T77" fmla="*/ 1507 h 3120"/>
              <a:gd name="T78" fmla="*/ 299 w 664"/>
              <a:gd name="T79" fmla="*/ 90 h 3120"/>
              <a:gd name="T80" fmla="*/ 303 w 664"/>
              <a:gd name="T81" fmla="*/ 89 h 3120"/>
              <a:gd name="T82" fmla="*/ 289 w 664"/>
              <a:gd name="T83" fmla="*/ 80 h 3120"/>
              <a:gd name="T84" fmla="*/ 223 w 664"/>
              <a:gd name="T85" fmla="*/ 64 h 3120"/>
              <a:gd name="T86" fmla="*/ 125 w 664"/>
              <a:gd name="T87" fmla="*/ 52 h 3120"/>
              <a:gd name="T88" fmla="*/ 1 w 664"/>
              <a:gd name="T89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4" h="3120">
                <a:moveTo>
                  <a:pt x="1" y="0"/>
                </a:moveTo>
                <a:lnTo>
                  <a:pt x="126" y="4"/>
                </a:lnTo>
                <a:lnTo>
                  <a:pt x="182" y="10"/>
                </a:lnTo>
                <a:lnTo>
                  <a:pt x="230" y="17"/>
                </a:lnTo>
                <a:lnTo>
                  <a:pt x="270" y="25"/>
                </a:lnTo>
                <a:lnTo>
                  <a:pt x="302" y="34"/>
                </a:lnTo>
                <a:cubicBezTo>
                  <a:pt x="304" y="35"/>
                  <a:pt x="305" y="36"/>
                  <a:pt x="307" y="36"/>
                </a:cubicBezTo>
                <a:lnTo>
                  <a:pt x="326" y="46"/>
                </a:lnTo>
                <a:cubicBezTo>
                  <a:pt x="330" y="48"/>
                  <a:pt x="333" y="52"/>
                  <a:pt x="336" y="56"/>
                </a:cubicBezTo>
                <a:lnTo>
                  <a:pt x="342" y="67"/>
                </a:lnTo>
                <a:cubicBezTo>
                  <a:pt x="343" y="70"/>
                  <a:pt x="344" y="74"/>
                  <a:pt x="344" y="78"/>
                </a:cubicBezTo>
                <a:lnTo>
                  <a:pt x="344" y="1507"/>
                </a:lnTo>
                <a:lnTo>
                  <a:pt x="341" y="1495"/>
                </a:lnTo>
                <a:lnTo>
                  <a:pt x="348" y="1506"/>
                </a:lnTo>
                <a:lnTo>
                  <a:pt x="339" y="1497"/>
                </a:lnTo>
                <a:lnTo>
                  <a:pt x="357" y="1507"/>
                </a:lnTo>
                <a:lnTo>
                  <a:pt x="352" y="1505"/>
                </a:lnTo>
                <a:lnTo>
                  <a:pt x="382" y="1514"/>
                </a:lnTo>
                <a:lnTo>
                  <a:pt x="419" y="1522"/>
                </a:lnTo>
                <a:lnTo>
                  <a:pt x="465" y="1528"/>
                </a:lnTo>
                <a:lnTo>
                  <a:pt x="519" y="1533"/>
                </a:lnTo>
                <a:lnTo>
                  <a:pt x="641" y="1536"/>
                </a:lnTo>
                <a:cubicBezTo>
                  <a:pt x="654" y="1537"/>
                  <a:pt x="664" y="1548"/>
                  <a:pt x="664" y="1560"/>
                </a:cubicBezTo>
                <a:cubicBezTo>
                  <a:pt x="664" y="1573"/>
                  <a:pt x="654" y="1584"/>
                  <a:pt x="641" y="1584"/>
                </a:cubicBezTo>
                <a:lnTo>
                  <a:pt x="517" y="1588"/>
                </a:lnTo>
                <a:lnTo>
                  <a:pt x="464" y="1593"/>
                </a:lnTo>
                <a:lnTo>
                  <a:pt x="418" y="1600"/>
                </a:lnTo>
                <a:lnTo>
                  <a:pt x="380" y="1608"/>
                </a:lnTo>
                <a:lnTo>
                  <a:pt x="352" y="1616"/>
                </a:lnTo>
                <a:lnTo>
                  <a:pt x="357" y="1614"/>
                </a:lnTo>
                <a:lnTo>
                  <a:pt x="339" y="1624"/>
                </a:lnTo>
                <a:lnTo>
                  <a:pt x="348" y="1616"/>
                </a:lnTo>
                <a:lnTo>
                  <a:pt x="341" y="1627"/>
                </a:lnTo>
                <a:lnTo>
                  <a:pt x="344" y="1614"/>
                </a:lnTo>
                <a:lnTo>
                  <a:pt x="344" y="3043"/>
                </a:lnTo>
                <a:cubicBezTo>
                  <a:pt x="344" y="3047"/>
                  <a:pt x="343" y="3051"/>
                  <a:pt x="342" y="3055"/>
                </a:cubicBezTo>
                <a:lnTo>
                  <a:pt x="336" y="3066"/>
                </a:lnTo>
                <a:cubicBezTo>
                  <a:pt x="333" y="3070"/>
                  <a:pt x="330" y="3073"/>
                  <a:pt x="326" y="3076"/>
                </a:cubicBezTo>
                <a:lnTo>
                  <a:pt x="307" y="3086"/>
                </a:lnTo>
                <a:cubicBezTo>
                  <a:pt x="305" y="3086"/>
                  <a:pt x="304" y="3087"/>
                  <a:pt x="302" y="3087"/>
                </a:cubicBezTo>
                <a:lnTo>
                  <a:pt x="272" y="3096"/>
                </a:lnTo>
                <a:lnTo>
                  <a:pt x="231" y="3105"/>
                </a:lnTo>
                <a:lnTo>
                  <a:pt x="183" y="3111"/>
                </a:lnTo>
                <a:lnTo>
                  <a:pt x="128" y="3116"/>
                </a:lnTo>
                <a:lnTo>
                  <a:pt x="1" y="3120"/>
                </a:lnTo>
                <a:lnTo>
                  <a:pt x="0" y="3072"/>
                </a:lnTo>
                <a:lnTo>
                  <a:pt x="123" y="3069"/>
                </a:lnTo>
                <a:lnTo>
                  <a:pt x="176" y="3064"/>
                </a:lnTo>
                <a:lnTo>
                  <a:pt x="222" y="3058"/>
                </a:lnTo>
                <a:lnTo>
                  <a:pt x="259" y="3050"/>
                </a:lnTo>
                <a:lnTo>
                  <a:pt x="289" y="3041"/>
                </a:lnTo>
                <a:lnTo>
                  <a:pt x="284" y="3043"/>
                </a:lnTo>
                <a:lnTo>
                  <a:pt x="303" y="3033"/>
                </a:lnTo>
                <a:lnTo>
                  <a:pt x="293" y="3043"/>
                </a:lnTo>
                <a:lnTo>
                  <a:pt x="299" y="3032"/>
                </a:lnTo>
                <a:lnTo>
                  <a:pt x="296" y="3043"/>
                </a:lnTo>
                <a:lnTo>
                  <a:pt x="296" y="1614"/>
                </a:lnTo>
                <a:cubicBezTo>
                  <a:pt x="296" y="1610"/>
                  <a:pt x="298" y="1605"/>
                  <a:pt x="300" y="1602"/>
                </a:cubicBezTo>
                <a:lnTo>
                  <a:pt x="307" y="1591"/>
                </a:lnTo>
                <a:cubicBezTo>
                  <a:pt x="309" y="1587"/>
                  <a:pt x="312" y="1584"/>
                  <a:pt x="316" y="1582"/>
                </a:cubicBezTo>
                <a:lnTo>
                  <a:pt x="334" y="1572"/>
                </a:lnTo>
                <a:cubicBezTo>
                  <a:pt x="335" y="1572"/>
                  <a:pt x="337" y="1571"/>
                  <a:pt x="339" y="1570"/>
                </a:cubicBezTo>
                <a:lnTo>
                  <a:pt x="371" y="1561"/>
                </a:lnTo>
                <a:lnTo>
                  <a:pt x="411" y="1553"/>
                </a:lnTo>
                <a:lnTo>
                  <a:pt x="459" y="1546"/>
                </a:lnTo>
                <a:lnTo>
                  <a:pt x="516" y="1540"/>
                </a:lnTo>
                <a:lnTo>
                  <a:pt x="640" y="1536"/>
                </a:lnTo>
                <a:lnTo>
                  <a:pt x="640" y="1584"/>
                </a:lnTo>
                <a:lnTo>
                  <a:pt x="514" y="1580"/>
                </a:lnTo>
                <a:lnTo>
                  <a:pt x="458" y="1575"/>
                </a:lnTo>
                <a:lnTo>
                  <a:pt x="410" y="1569"/>
                </a:lnTo>
                <a:lnTo>
                  <a:pt x="369" y="1560"/>
                </a:lnTo>
                <a:lnTo>
                  <a:pt x="339" y="1551"/>
                </a:lnTo>
                <a:cubicBezTo>
                  <a:pt x="337" y="1551"/>
                  <a:pt x="335" y="1550"/>
                  <a:pt x="334" y="1549"/>
                </a:cubicBezTo>
                <a:lnTo>
                  <a:pt x="316" y="1539"/>
                </a:lnTo>
                <a:cubicBezTo>
                  <a:pt x="312" y="1538"/>
                  <a:pt x="309" y="1535"/>
                  <a:pt x="307" y="1531"/>
                </a:cubicBezTo>
                <a:lnTo>
                  <a:pt x="300" y="1520"/>
                </a:lnTo>
                <a:cubicBezTo>
                  <a:pt x="298" y="1516"/>
                  <a:pt x="296" y="1512"/>
                  <a:pt x="296" y="1507"/>
                </a:cubicBezTo>
                <a:lnTo>
                  <a:pt x="296" y="78"/>
                </a:lnTo>
                <a:lnTo>
                  <a:pt x="299" y="90"/>
                </a:lnTo>
                <a:lnTo>
                  <a:pt x="293" y="79"/>
                </a:lnTo>
                <a:lnTo>
                  <a:pt x="303" y="89"/>
                </a:lnTo>
                <a:lnTo>
                  <a:pt x="284" y="79"/>
                </a:lnTo>
                <a:lnTo>
                  <a:pt x="289" y="80"/>
                </a:lnTo>
                <a:lnTo>
                  <a:pt x="261" y="72"/>
                </a:lnTo>
                <a:lnTo>
                  <a:pt x="223" y="64"/>
                </a:lnTo>
                <a:lnTo>
                  <a:pt x="177" y="57"/>
                </a:lnTo>
                <a:lnTo>
                  <a:pt x="125" y="52"/>
                </a:lnTo>
                <a:lnTo>
                  <a:pt x="0" y="48"/>
                </a:lnTo>
                <a:lnTo>
                  <a:pt x="1" y="0"/>
                </a:lnTo>
                <a:close/>
              </a:path>
            </a:pathLst>
          </a:custGeom>
          <a:solidFill>
            <a:srgbClr val="E46C0A"/>
          </a:solidFill>
          <a:ln w="0" cap="flat">
            <a:solidFill>
              <a:srgbClr val="E46C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90254" y="3637112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5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010917" y="2263924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5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020442" y="4942037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5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_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2409380" y="2124225"/>
            <a:ext cx="41275" cy="3346451"/>
          </a:xfrm>
          <a:custGeom>
            <a:avLst/>
            <a:gdLst>
              <a:gd name="T0" fmla="*/ 26 w 26"/>
              <a:gd name="T1" fmla="*/ 0 h 2108"/>
              <a:gd name="T2" fmla="*/ 24 w 26"/>
              <a:gd name="T3" fmla="*/ 2108 h 2108"/>
              <a:gd name="T4" fmla="*/ 0 w 26"/>
              <a:gd name="T5" fmla="*/ 2108 h 2108"/>
              <a:gd name="T6" fmla="*/ 2 w 26"/>
              <a:gd name="T7" fmla="*/ 0 h 2108"/>
              <a:gd name="T8" fmla="*/ 26 w 26"/>
              <a:gd name="T9" fmla="*/ 0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108">
                <a:moveTo>
                  <a:pt x="26" y="0"/>
                </a:moveTo>
                <a:lnTo>
                  <a:pt x="24" y="2108"/>
                </a:lnTo>
                <a:lnTo>
                  <a:pt x="0" y="2108"/>
                </a:lnTo>
                <a:lnTo>
                  <a:pt x="2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2499868" y="3179912"/>
            <a:ext cx="708025" cy="571500"/>
          </a:xfrm>
          <a:custGeom>
            <a:avLst/>
            <a:gdLst>
              <a:gd name="T0" fmla="*/ 0 w 446"/>
              <a:gd name="T1" fmla="*/ 351 h 360"/>
              <a:gd name="T2" fmla="*/ 433 w 446"/>
              <a:gd name="T3" fmla="*/ 0 h 360"/>
              <a:gd name="T4" fmla="*/ 446 w 446"/>
              <a:gd name="T5" fmla="*/ 9 h 360"/>
              <a:gd name="T6" fmla="*/ 13 w 446"/>
              <a:gd name="T7" fmla="*/ 360 h 360"/>
              <a:gd name="T8" fmla="*/ 0 w 446"/>
              <a:gd name="T9" fmla="*/ 35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" h="360">
                <a:moveTo>
                  <a:pt x="0" y="351"/>
                </a:moveTo>
                <a:lnTo>
                  <a:pt x="433" y="0"/>
                </a:lnTo>
                <a:lnTo>
                  <a:pt x="446" y="9"/>
                </a:lnTo>
                <a:lnTo>
                  <a:pt x="13" y="360"/>
                </a:lnTo>
                <a:lnTo>
                  <a:pt x="0" y="351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3182493" y="3184675"/>
            <a:ext cx="944563" cy="2403475"/>
          </a:xfrm>
          <a:custGeom>
            <a:avLst/>
            <a:gdLst>
              <a:gd name="T0" fmla="*/ 578 w 595"/>
              <a:gd name="T1" fmla="*/ 1514 h 1514"/>
              <a:gd name="T2" fmla="*/ 0 w 595"/>
              <a:gd name="T3" fmla="*/ 3 h 1514"/>
              <a:gd name="T4" fmla="*/ 18 w 595"/>
              <a:gd name="T5" fmla="*/ 0 h 1514"/>
              <a:gd name="T6" fmla="*/ 595 w 595"/>
              <a:gd name="T7" fmla="*/ 1510 h 1514"/>
              <a:gd name="T8" fmla="*/ 578 w 595"/>
              <a:gd name="T9" fmla="*/ 1514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514">
                <a:moveTo>
                  <a:pt x="578" y="1514"/>
                </a:moveTo>
                <a:lnTo>
                  <a:pt x="0" y="3"/>
                </a:lnTo>
                <a:lnTo>
                  <a:pt x="18" y="0"/>
                </a:lnTo>
                <a:lnTo>
                  <a:pt x="595" y="1510"/>
                </a:lnTo>
                <a:lnTo>
                  <a:pt x="578" y="1514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4113561" y="3894287"/>
            <a:ext cx="761207" cy="1690688"/>
          </a:xfrm>
          <a:custGeom>
            <a:avLst/>
            <a:gdLst>
              <a:gd name="T0" fmla="*/ 0 w 594"/>
              <a:gd name="T1" fmla="*/ 1019 h 1024"/>
              <a:gd name="T2" fmla="*/ 577 w 594"/>
              <a:gd name="T3" fmla="*/ 0 h 1024"/>
              <a:gd name="T4" fmla="*/ 594 w 594"/>
              <a:gd name="T5" fmla="*/ 5 h 1024"/>
              <a:gd name="T6" fmla="*/ 17 w 594"/>
              <a:gd name="T7" fmla="*/ 1024 h 1024"/>
              <a:gd name="T8" fmla="*/ 0 w 594"/>
              <a:gd name="T9" fmla="*/ 1019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1024">
                <a:moveTo>
                  <a:pt x="0" y="1019"/>
                </a:moveTo>
                <a:lnTo>
                  <a:pt x="577" y="0"/>
                </a:lnTo>
                <a:lnTo>
                  <a:pt x="594" y="5"/>
                </a:lnTo>
                <a:lnTo>
                  <a:pt x="17" y="1024"/>
                </a:lnTo>
                <a:lnTo>
                  <a:pt x="0" y="1019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4866829" y="3894287"/>
            <a:ext cx="1348582" cy="471488"/>
          </a:xfrm>
          <a:custGeom>
            <a:avLst/>
            <a:gdLst>
              <a:gd name="T0" fmla="*/ 433 w 444"/>
              <a:gd name="T1" fmla="*/ 256 h 256"/>
              <a:gd name="T2" fmla="*/ 0 w 444"/>
              <a:gd name="T3" fmla="*/ 10 h 256"/>
              <a:gd name="T4" fmla="*/ 11 w 444"/>
              <a:gd name="T5" fmla="*/ 0 h 256"/>
              <a:gd name="T6" fmla="*/ 444 w 444"/>
              <a:gd name="T7" fmla="*/ 246 h 256"/>
              <a:gd name="T8" fmla="*/ 433 w 444"/>
              <a:gd name="T9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256">
                <a:moveTo>
                  <a:pt x="433" y="256"/>
                </a:moveTo>
                <a:lnTo>
                  <a:pt x="0" y="10"/>
                </a:lnTo>
                <a:lnTo>
                  <a:pt x="11" y="0"/>
                </a:lnTo>
                <a:lnTo>
                  <a:pt x="444" y="246"/>
                </a:lnTo>
                <a:lnTo>
                  <a:pt x="433" y="256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6213823" y="1844824"/>
            <a:ext cx="510382" cy="2516188"/>
          </a:xfrm>
          <a:custGeom>
            <a:avLst/>
            <a:gdLst>
              <a:gd name="T0" fmla="*/ 0 w 643"/>
              <a:gd name="T1" fmla="*/ 1581 h 1585"/>
              <a:gd name="T2" fmla="*/ 625 w 643"/>
              <a:gd name="T3" fmla="*/ 0 h 1585"/>
              <a:gd name="T4" fmla="*/ 643 w 643"/>
              <a:gd name="T5" fmla="*/ 4 h 1585"/>
              <a:gd name="T6" fmla="*/ 17 w 643"/>
              <a:gd name="T7" fmla="*/ 1585 h 1585"/>
              <a:gd name="T8" fmla="*/ 0 w 643"/>
              <a:gd name="T9" fmla="*/ 1581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" h="1585">
                <a:moveTo>
                  <a:pt x="0" y="1581"/>
                </a:moveTo>
                <a:lnTo>
                  <a:pt x="625" y="0"/>
                </a:lnTo>
                <a:lnTo>
                  <a:pt x="643" y="4"/>
                </a:lnTo>
                <a:lnTo>
                  <a:pt x="17" y="1585"/>
                </a:lnTo>
                <a:lnTo>
                  <a:pt x="0" y="1581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6695630" y="1844825"/>
            <a:ext cx="714375" cy="1679575"/>
          </a:xfrm>
          <a:custGeom>
            <a:avLst/>
            <a:gdLst>
              <a:gd name="T0" fmla="*/ 433 w 450"/>
              <a:gd name="T1" fmla="*/ 1058 h 1058"/>
              <a:gd name="T2" fmla="*/ 0 w 450"/>
              <a:gd name="T3" fmla="*/ 4 h 1058"/>
              <a:gd name="T4" fmla="*/ 17 w 450"/>
              <a:gd name="T5" fmla="*/ 0 h 1058"/>
              <a:gd name="T6" fmla="*/ 450 w 450"/>
              <a:gd name="T7" fmla="*/ 1054 h 1058"/>
              <a:gd name="T8" fmla="*/ 433 w 450"/>
              <a:gd name="T9" fmla="*/ 105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1058">
                <a:moveTo>
                  <a:pt x="433" y="1058"/>
                </a:moveTo>
                <a:lnTo>
                  <a:pt x="0" y="4"/>
                </a:lnTo>
                <a:lnTo>
                  <a:pt x="17" y="0"/>
                </a:lnTo>
                <a:lnTo>
                  <a:pt x="450" y="1054"/>
                </a:lnTo>
                <a:lnTo>
                  <a:pt x="433" y="1058"/>
                </a:lnTo>
                <a:close/>
              </a:path>
            </a:pathLst>
          </a:custGeom>
          <a:solidFill>
            <a:srgbClr val="0000CC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2422080" y="2333774"/>
            <a:ext cx="777875" cy="249238"/>
          </a:xfrm>
          <a:custGeom>
            <a:avLst/>
            <a:gdLst>
              <a:gd name="T0" fmla="*/ 9 w 490"/>
              <a:gd name="T1" fmla="*/ 0 h 157"/>
              <a:gd name="T2" fmla="*/ 490 w 490"/>
              <a:gd name="T3" fmla="*/ 141 h 157"/>
              <a:gd name="T4" fmla="*/ 481 w 490"/>
              <a:gd name="T5" fmla="*/ 157 h 157"/>
              <a:gd name="T6" fmla="*/ 0 w 490"/>
              <a:gd name="T7" fmla="*/ 16 h 157"/>
              <a:gd name="T8" fmla="*/ 9 w 490"/>
              <a:gd name="T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157">
                <a:moveTo>
                  <a:pt x="9" y="0"/>
                </a:moveTo>
                <a:lnTo>
                  <a:pt x="490" y="141"/>
                </a:lnTo>
                <a:lnTo>
                  <a:pt x="481" y="157"/>
                </a:lnTo>
                <a:lnTo>
                  <a:pt x="0" y="1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3187254" y="2389338"/>
            <a:ext cx="774700" cy="193675"/>
          </a:xfrm>
          <a:custGeom>
            <a:avLst/>
            <a:gdLst>
              <a:gd name="T0" fmla="*/ 0 w 488"/>
              <a:gd name="T1" fmla="*/ 105 h 122"/>
              <a:gd name="T2" fmla="*/ 481 w 488"/>
              <a:gd name="T3" fmla="*/ 0 h 122"/>
              <a:gd name="T4" fmla="*/ 488 w 488"/>
              <a:gd name="T5" fmla="*/ 17 h 122"/>
              <a:gd name="T6" fmla="*/ 7 w 488"/>
              <a:gd name="T7" fmla="*/ 122 h 122"/>
              <a:gd name="T8" fmla="*/ 0 w 488"/>
              <a:gd name="T9" fmla="*/ 10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122">
                <a:moveTo>
                  <a:pt x="0" y="105"/>
                </a:moveTo>
                <a:lnTo>
                  <a:pt x="481" y="0"/>
                </a:lnTo>
                <a:lnTo>
                  <a:pt x="488" y="17"/>
                </a:lnTo>
                <a:lnTo>
                  <a:pt x="7" y="122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3955605" y="2387750"/>
            <a:ext cx="917575" cy="30163"/>
          </a:xfrm>
          <a:custGeom>
            <a:avLst/>
            <a:gdLst>
              <a:gd name="T0" fmla="*/ 0 w 578"/>
              <a:gd name="T1" fmla="*/ 0 h 19"/>
              <a:gd name="T2" fmla="*/ 578 w 578"/>
              <a:gd name="T3" fmla="*/ 1 h 19"/>
              <a:gd name="T4" fmla="*/ 577 w 578"/>
              <a:gd name="T5" fmla="*/ 19 h 19"/>
              <a:gd name="T6" fmla="*/ 0 w 578"/>
              <a:gd name="T7" fmla="*/ 18 h 19"/>
              <a:gd name="T8" fmla="*/ 0 w 57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19">
                <a:moveTo>
                  <a:pt x="0" y="0"/>
                </a:moveTo>
                <a:lnTo>
                  <a:pt x="578" y="1"/>
                </a:lnTo>
                <a:lnTo>
                  <a:pt x="577" y="19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4866829" y="2222650"/>
            <a:ext cx="774700" cy="193675"/>
          </a:xfrm>
          <a:custGeom>
            <a:avLst/>
            <a:gdLst>
              <a:gd name="T0" fmla="*/ 0 w 488"/>
              <a:gd name="T1" fmla="*/ 105 h 122"/>
              <a:gd name="T2" fmla="*/ 481 w 488"/>
              <a:gd name="T3" fmla="*/ 0 h 122"/>
              <a:gd name="T4" fmla="*/ 488 w 488"/>
              <a:gd name="T5" fmla="*/ 16 h 122"/>
              <a:gd name="T6" fmla="*/ 7 w 488"/>
              <a:gd name="T7" fmla="*/ 122 h 122"/>
              <a:gd name="T8" fmla="*/ 0 w 488"/>
              <a:gd name="T9" fmla="*/ 10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122">
                <a:moveTo>
                  <a:pt x="0" y="105"/>
                </a:moveTo>
                <a:lnTo>
                  <a:pt x="481" y="0"/>
                </a:lnTo>
                <a:lnTo>
                  <a:pt x="488" y="16"/>
                </a:lnTo>
                <a:lnTo>
                  <a:pt x="7" y="122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5628830" y="2222650"/>
            <a:ext cx="1084263" cy="360363"/>
          </a:xfrm>
          <a:custGeom>
            <a:avLst/>
            <a:gdLst>
              <a:gd name="T0" fmla="*/ 9 w 683"/>
              <a:gd name="T1" fmla="*/ 0 h 227"/>
              <a:gd name="T2" fmla="*/ 683 w 683"/>
              <a:gd name="T3" fmla="*/ 211 h 227"/>
              <a:gd name="T4" fmla="*/ 673 w 683"/>
              <a:gd name="T5" fmla="*/ 227 h 227"/>
              <a:gd name="T6" fmla="*/ 0 w 683"/>
              <a:gd name="T7" fmla="*/ 16 h 227"/>
              <a:gd name="T8" fmla="*/ 9 w 683"/>
              <a:gd name="T9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3" h="227">
                <a:moveTo>
                  <a:pt x="9" y="0"/>
                </a:moveTo>
                <a:lnTo>
                  <a:pt x="683" y="211"/>
                </a:lnTo>
                <a:lnTo>
                  <a:pt x="673" y="227"/>
                </a:lnTo>
                <a:lnTo>
                  <a:pt x="0" y="1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6698804" y="2389338"/>
            <a:ext cx="774700" cy="193675"/>
          </a:xfrm>
          <a:custGeom>
            <a:avLst/>
            <a:gdLst>
              <a:gd name="T0" fmla="*/ 0 w 488"/>
              <a:gd name="T1" fmla="*/ 105 h 122"/>
              <a:gd name="T2" fmla="*/ 481 w 488"/>
              <a:gd name="T3" fmla="*/ 0 h 122"/>
              <a:gd name="T4" fmla="*/ 488 w 488"/>
              <a:gd name="T5" fmla="*/ 17 h 122"/>
              <a:gd name="T6" fmla="*/ 7 w 488"/>
              <a:gd name="T7" fmla="*/ 122 h 122"/>
              <a:gd name="T8" fmla="*/ 0 w 488"/>
              <a:gd name="T9" fmla="*/ 10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122">
                <a:moveTo>
                  <a:pt x="0" y="105"/>
                </a:moveTo>
                <a:lnTo>
                  <a:pt x="481" y="0"/>
                </a:lnTo>
                <a:lnTo>
                  <a:pt x="488" y="17"/>
                </a:lnTo>
                <a:lnTo>
                  <a:pt x="7" y="122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2436368" y="4945213"/>
            <a:ext cx="773113" cy="244475"/>
          </a:xfrm>
          <a:custGeom>
            <a:avLst/>
            <a:gdLst>
              <a:gd name="T0" fmla="*/ 9 w 487"/>
              <a:gd name="T1" fmla="*/ 154 h 154"/>
              <a:gd name="T2" fmla="*/ 487 w 487"/>
              <a:gd name="T3" fmla="*/ 16 h 154"/>
              <a:gd name="T4" fmla="*/ 478 w 487"/>
              <a:gd name="T5" fmla="*/ 0 h 154"/>
              <a:gd name="T6" fmla="*/ 0 w 487"/>
              <a:gd name="T7" fmla="*/ 138 h 154"/>
              <a:gd name="T8" fmla="*/ 9 w 487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154">
                <a:moveTo>
                  <a:pt x="9" y="154"/>
                </a:moveTo>
                <a:lnTo>
                  <a:pt x="487" y="16"/>
                </a:lnTo>
                <a:lnTo>
                  <a:pt x="478" y="0"/>
                </a:lnTo>
                <a:lnTo>
                  <a:pt x="0" y="138"/>
                </a:lnTo>
                <a:lnTo>
                  <a:pt x="9" y="15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3196780" y="4945213"/>
            <a:ext cx="771525" cy="188913"/>
          </a:xfrm>
          <a:custGeom>
            <a:avLst/>
            <a:gdLst>
              <a:gd name="T0" fmla="*/ 0 w 486"/>
              <a:gd name="T1" fmla="*/ 16 h 119"/>
              <a:gd name="T2" fmla="*/ 479 w 486"/>
              <a:gd name="T3" fmla="*/ 119 h 119"/>
              <a:gd name="T4" fmla="*/ 486 w 486"/>
              <a:gd name="T5" fmla="*/ 103 h 119"/>
              <a:gd name="T6" fmla="*/ 7 w 486"/>
              <a:gd name="T7" fmla="*/ 0 h 119"/>
              <a:gd name="T8" fmla="*/ 0 w 486"/>
              <a:gd name="T9" fmla="*/ 1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9">
                <a:moveTo>
                  <a:pt x="0" y="16"/>
                </a:moveTo>
                <a:lnTo>
                  <a:pt x="479" y="119"/>
                </a:lnTo>
                <a:lnTo>
                  <a:pt x="486" y="103"/>
                </a:lnTo>
                <a:lnTo>
                  <a:pt x="7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3963543" y="5107138"/>
            <a:ext cx="911225" cy="28575"/>
          </a:xfrm>
          <a:custGeom>
            <a:avLst/>
            <a:gdLst>
              <a:gd name="T0" fmla="*/ 0 w 574"/>
              <a:gd name="T1" fmla="*/ 18 h 18"/>
              <a:gd name="T2" fmla="*/ 574 w 574"/>
              <a:gd name="T3" fmla="*/ 17 h 18"/>
              <a:gd name="T4" fmla="*/ 574 w 574"/>
              <a:gd name="T5" fmla="*/ 0 h 18"/>
              <a:gd name="T6" fmla="*/ 0 w 574"/>
              <a:gd name="T7" fmla="*/ 0 h 18"/>
              <a:gd name="T8" fmla="*/ 0 w 574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18">
                <a:moveTo>
                  <a:pt x="0" y="18"/>
                </a:moveTo>
                <a:lnTo>
                  <a:pt x="574" y="17"/>
                </a:lnTo>
                <a:lnTo>
                  <a:pt x="57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5725669" y="4945213"/>
            <a:ext cx="979487" cy="377031"/>
          </a:xfrm>
          <a:custGeom>
            <a:avLst/>
            <a:gdLst>
              <a:gd name="T0" fmla="*/ 9 w 679"/>
              <a:gd name="T1" fmla="*/ 222 h 222"/>
              <a:gd name="T2" fmla="*/ 679 w 679"/>
              <a:gd name="T3" fmla="*/ 16 h 222"/>
              <a:gd name="T4" fmla="*/ 670 w 679"/>
              <a:gd name="T5" fmla="*/ 0 h 222"/>
              <a:gd name="T6" fmla="*/ 0 w 679"/>
              <a:gd name="T7" fmla="*/ 206 h 222"/>
              <a:gd name="T8" fmla="*/ 9 w 679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9" h="222">
                <a:moveTo>
                  <a:pt x="9" y="222"/>
                </a:moveTo>
                <a:lnTo>
                  <a:pt x="679" y="16"/>
                </a:lnTo>
                <a:lnTo>
                  <a:pt x="670" y="0"/>
                </a:lnTo>
                <a:lnTo>
                  <a:pt x="0" y="206"/>
                </a:lnTo>
                <a:lnTo>
                  <a:pt x="9" y="22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6692455" y="4945213"/>
            <a:ext cx="771525" cy="188913"/>
          </a:xfrm>
          <a:custGeom>
            <a:avLst/>
            <a:gdLst>
              <a:gd name="T0" fmla="*/ 0 w 486"/>
              <a:gd name="T1" fmla="*/ 16 h 119"/>
              <a:gd name="T2" fmla="*/ 479 w 486"/>
              <a:gd name="T3" fmla="*/ 119 h 119"/>
              <a:gd name="T4" fmla="*/ 486 w 486"/>
              <a:gd name="T5" fmla="*/ 103 h 119"/>
              <a:gd name="T6" fmla="*/ 7 w 486"/>
              <a:gd name="T7" fmla="*/ 0 h 119"/>
              <a:gd name="T8" fmla="*/ 0 w 486"/>
              <a:gd name="T9" fmla="*/ 1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9">
                <a:moveTo>
                  <a:pt x="0" y="16"/>
                </a:moveTo>
                <a:lnTo>
                  <a:pt x="479" y="119"/>
                </a:lnTo>
                <a:lnTo>
                  <a:pt x="486" y="103"/>
                </a:lnTo>
                <a:lnTo>
                  <a:pt x="7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7457630" y="5107138"/>
            <a:ext cx="836613" cy="28575"/>
          </a:xfrm>
          <a:custGeom>
            <a:avLst/>
            <a:gdLst>
              <a:gd name="T0" fmla="*/ 0 w 527"/>
              <a:gd name="T1" fmla="*/ 18 h 18"/>
              <a:gd name="T2" fmla="*/ 527 w 527"/>
              <a:gd name="T3" fmla="*/ 17 h 18"/>
              <a:gd name="T4" fmla="*/ 527 w 527"/>
              <a:gd name="T5" fmla="*/ 0 h 18"/>
              <a:gd name="T6" fmla="*/ 0 w 527"/>
              <a:gd name="T7" fmla="*/ 0 h 18"/>
              <a:gd name="T8" fmla="*/ 0 w 527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7" h="18">
                <a:moveTo>
                  <a:pt x="0" y="18"/>
                </a:moveTo>
                <a:lnTo>
                  <a:pt x="527" y="17"/>
                </a:lnTo>
                <a:lnTo>
                  <a:pt x="527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82"/>
          <p:cNvSpPr>
            <a:spLocks noEditPoints="1"/>
          </p:cNvSpPr>
          <p:nvPr/>
        </p:nvSpPr>
        <p:spPr bwMode="auto">
          <a:xfrm>
            <a:off x="6695630" y="1848000"/>
            <a:ext cx="30163" cy="669925"/>
          </a:xfrm>
          <a:custGeom>
            <a:avLst/>
            <a:gdLst>
              <a:gd name="T0" fmla="*/ 19 w 19"/>
              <a:gd name="T1" fmla="*/ 0 h 422"/>
              <a:gd name="T2" fmla="*/ 19 w 19"/>
              <a:gd name="T3" fmla="*/ 53 h 422"/>
              <a:gd name="T4" fmla="*/ 1 w 19"/>
              <a:gd name="T5" fmla="*/ 53 h 422"/>
              <a:gd name="T6" fmla="*/ 1 w 19"/>
              <a:gd name="T7" fmla="*/ 0 h 422"/>
              <a:gd name="T8" fmla="*/ 19 w 19"/>
              <a:gd name="T9" fmla="*/ 0 h 422"/>
              <a:gd name="T10" fmla="*/ 19 w 19"/>
              <a:gd name="T11" fmla="*/ 93 h 422"/>
              <a:gd name="T12" fmla="*/ 18 w 19"/>
              <a:gd name="T13" fmla="*/ 145 h 422"/>
              <a:gd name="T14" fmla="*/ 0 w 19"/>
              <a:gd name="T15" fmla="*/ 145 h 422"/>
              <a:gd name="T16" fmla="*/ 1 w 19"/>
              <a:gd name="T17" fmla="*/ 92 h 422"/>
              <a:gd name="T18" fmla="*/ 19 w 19"/>
              <a:gd name="T19" fmla="*/ 93 h 422"/>
              <a:gd name="T20" fmla="*/ 18 w 19"/>
              <a:gd name="T21" fmla="*/ 185 h 422"/>
              <a:gd name="T22" fmla="*/ 18 w 19"/>
              <a:gd name="T23" fmla="*/ 238 h 422"/>
              <a:gd name="T24" fmla="*/ 0 w 19"/>
              <a:gd name="T25" fmla="*/ 237 h 422"/>
              <a:gd name="T26" fmla="*/ 0 w 19"/>
              <a:gd name="T27" fmla="*/ 185 h 422"/>
              <a:gd name="T28" fmla="*/ 18 w 19"/>
              <a:gd name="T29" fmla="*/ 185 h 422"/>
              <a:gd name="T30" fmla="*/ 18 w 19"/>
              <a:gd name="T31" fmla="*/ 277 h 422"/>
              <a:gd name="T32" fmla="*/ 18 w 19"/>
              <a:gd name="T33" fmla="*/ 330 h 422"/>
              <a:gd name="T34" fmla="*/ 0 w 19"/>
              <a:gd name="T35" fmla="*/ 329 h 422"/>
              <a:gd name="T36" fmla="*/ 0 w 19"/>
              <a:gd name="T37" fmla="*/ 277 h 422"/>
              <a:gd name="T38" fmla="*/ 18 w 19"/>
              <a:gd name="T39" fmla="*/ 277 h 422"/>
              <a:gd name="T40" fmla="*/ 18 w 19"/>
              <a:gd name="T41" fmla="*/ 369 h 422"/>
              <a:gd name="T42" fmla="*/ 18 w 19"/>
              <a:gd name="T43" fmla="*/ 422 h 422"/>
              <a:gd name="T44" fmla="*/ 0 w 19"/>
              <a:gd name="T45" fmla="*/ 422 h 422"/>
              <a:gd name="T46" fmla="*/ 0 w 19"/>
              <a:gd name="T47" fmla="*/ 369 h 422"/>
              <a:gd name="T48" fmla="*/ 18 w 19"/>
              <a:gd name="T49" fmla="*/ 369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422">
                <a:moveTo>
                  <a:pt x="19" y="0"/>
                </a:moveTo>
                <a:lnTo>
                  <a:pt x="19" y="53"/>
                </a:lnTo>
                <a:lnTo>
                  <a:pt x="1" y="53"/>
                </a:lnTo>
                <a:lnTo>
                  <a:pt x="1" y="0"/>
                </a:lnTo>
                <a:lnTo>
                  <a:pt x="19" y="0"/>
                </a:lnTo>
                <a:close/>
                <a:moveTo>
                  <a:pt x="19" y="93"/>
                </a:moveTo>
                <a:lnTo>
                  <a:pt x="18" y="145"/>
                </a:lnTo>
                <a:lnTo>
                  <a:pt x="0" y="145"/>
                </a:lnTo>
                <a:lnTo>
                  <a:pt x="1" y="92"/>
                </a:lnTo>
                <a:lnTo>
                  <a:pt x="19" y="93"/>
                </a:lnTo>
                <a:close/>
                <a:moveTo>
                  <a:pt x="18" y="185"/>
                </a:moveTo>
                <a:lnTo>
                  <a:pt x="18" y="238"/>
                </a:lnTo>
                <a:lnTo>
                  <a:pt x="0" y="237"/>
                </a:lnTo>
                <a:lnTo>
                  <a:pt x="0" y="185"/>
                </a:lnTo>
                <a:lnTo>
                  <a:pt x="18" y="185"/>
                </a:lnTo>
                <a:close/>
                <a:moveTo>
                  <a:pt x="18" y="277"/>
                </a:moveTo>
                <a:lnTo>
                  <a:pt x="18" y="330"/>
                </a:lnTo>
                <a:lnTo>
                  <a:pt x="0" y="329"/>
                </a:lnTo>
                <a:lnTo>
                  <a:pt x="0" y="277"/>
                </a:lnTo>
                <a:lnTo>
                  <a:pt x="18" y="277"/>
                </a:lnTo>
                <a:close/>
                <a:moveTo>
                  <a:pt x="18" y="369"/>
                </a:moveTo>
                <a:lnTo>
                  <a:pt x="18" y="422"/>
                </a:lnTo>
                <a:lnTo>
                  <a:pt x="0" y="422"/>
                </a:lnTo>
                <a:lnTo>
                  <a:pt x="0" y="369"/>
                </a:lnTo>
                <a:lnTo>
                  <a:pt x="18" y="369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Freeform 83"/>
          <p:cNvSpPr>
            <a:spLocks noEditPoints="1"/>
          </p:cNvSpPr>
          <p:nvPr/>
        </p:nvSpPr>
        <p:spPr bwMode="auto">
          <a:xfrm>
            <a:off x="4098480" y="5138887"/>
            <a:ext cx="30163" cy="446088"/>
          </a:xfrm>
          <a:custGeom>
            <a:avLst/>
            <a:gdLst>
              <a:gd name="T0" fmla="*/ 19 w 19"/>
              <a:gd name="T1" fmla="*/ 0 h 281"/>
              <a:gd name="T2" fmla="*/ 19 w 19"/>
              <a:gd name="T3" fmla="*/ 53 h 281"/>
              <a:gd name="T4" fmla="*/ 1 w 19"/>
              <a:gd name="T5" fmla="*/ 53 h 281"/>
              <a:gd name="T6" fmla="*/ 1 w 19"/>
              <a:gd name="T7" fmla="*/ 0 h 281"/>
              <a:gd name="T8" fmla="*/ 19 w 19"/>
              <a:gd name="T9" fmla="*/ 0 h 281"/>
              <a:gd name="T10" fmla="*/ 19 w 19"/>
              <a:gd name="T11" fmla="*/ 92 h 281"/>
              <a:gd name="T12" fmla="*/ 19 w 19"/>
              <a:gd name="T13" fmla="*/ 145 h 281"/>
              <a:gd name="T14" fmla="*/ 1 w 19"/>
              <a:gd name="T15" fmla="*/ 145 h 281"/>
              <a:gd name="T16" fmla="*/ 1 w 19"/>
              <a:gd name="T17" fmla="*/ 92 h 281"/>
              <a:gd name="T18" fmla="*/ 19 w 19"/>
              <a:gd name="T19" fmla="*/ 92 h 281"/>
              <a:gd name="T20" fmla="*/ 19 w 19"/>
              <a:gd name="T21" fmla="*/ 185 h 281"/>
              <a:gd name="T22" fmla="*/ 19 w 19"/>
              <a:gd name="T23" fmla="*/ 237 h 281"/>
              <a:gd name="T24" fmla="*/ 1 w 19"/>
              <a:gd name="T25" fmla="*/ 237 h 281"/>
              <a:gd name="T26" fmla="*/ 1 w 19"/>
              <a:gd name="T27" fmla="*/ 184 h 281"/>
              <a:gd name="T28" fmla="*/ 19 w 19"/>
              <a:gd name="T29" fmla="*/ 185 h 281"/>
              <a:gd name="T30" fmla="*/ 19 w 19"/>
              <a:gd name="T31" fmla="*/ 277 h 281"/>
              <a:gd name="T32" fmla="*/ 18 w 19"/>
              <a:gd name="T33" fmla="*/ 281 h 281"/>
              <a:gd name="T34" fmla="*/ 0 w 19"/>
              <a:gd name="T35" fmla="*/ 281 h 281"/>
              <a:gd name="T36" fmla="*/ 1 w 19"/>
              <a:gd name="T37" fmla="*/ 277 h 281"/>
              <a:gd name="T38" fmla="*/ 19 w 19"/>
              <a:gd name="T39" fmla="*/ 27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" h="281">
                <a:moveTo>
                  <a:pt x="19" y="0"/>
                </a:moveTo>
                <a:lnTo>
                  <a:pt x="19" y="53"/>
                </a:lnTo>
                <a:lnTo>
                  <a:pt x="1" y="53"/>
                </a:lnTo>
                <a:lnTo>
                  <a:pt x="1" y="0"/>
                </a:lnTo>
                <a:lnTo>
                  <a:pt x="19" y="0"/>
                </a:lnTo>
                <a:close/>
                <a:moveTo>
                  <a:pt x="19" y="92"/>
                </a:moveTo>
                <a:lnTo>
                  <a:pt x="19" y="145"/>
                </a:lnTo>
                <a:lnTo>
                  <a:pt x="1" y="145"/>
                </a:lnTo>
                <a:lnTo>
                  <a:pt x="1" y="92"/>
                </a:lnTo>
                <a:lnTo>
                  <a:pt x="19" y="92"/>
                </a:lnTo>
                <a:close/>
                <a:moveTo>
                  <a:pt x="19" y="185"/>
                </a:moveTo>
                <a:lnTo>
                  <a:pt x="19" y="237"/>
                </a:lnTo>
                <a:lnTo>
                  <a:pt x="1" y="237"/>
                </a:lnTo>
                <a:lnTo>
                  <a:pt x="1" y="184"/>
                </a:lnTo>
                <a:lnTo>
                  <a:pt x="19" y="185"/>
                </a:lnTo>
                <a:close/>
                <a:moveTo>
                  <a:pt x="19" y="277"/>
                </a:moveTo>
                <a:lnTo>
                  <a:pt x="18" y="281"/>
                </a:lnTo>
                <a:lnTo>
                  <a:pt x="0" y="281"/>
                </a:lnTo>
                <a:lnTo>
                  <a:pt x="1" y="277"/>
                </a:lnTo>
                <a:lnTo>
                  <a:pt x="19" y="277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Rectangular Callout 86"/>
          <p:cNvSpPr/>
          <p:nvPr/>
        </p:nvSpPr>
        <p:spPr>
          <a:xfrm>
            <a:off x="7274050" y="1196754"/>
            <a:ext cx="3070422" cy="1008111"/>
          </a:xfrm>
          <a:prstGeom prst="wedgeRectCallout">
            <a:avLst>
              <a:gd name="adj1" fmla="val -67879"/>
              <a:gd name="adj2" fmla="val 15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d-ID" sz="1600" dirty="0">
                <a:solidFill>
                  <a:schemeClr val="tx1"/>
                </a:solidFill>
              </a:rPr>
              <a:t>Bagian yang diakui sebagai komponen beban sebelum dibagi ekspektasi sisa masa kerja rata-rata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616280" y="2620393"/>
            <a:ext cx="1928488" cy="83099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id-ID" sz="1600" dirty="0"/>
              <a:t>10% nilai tertinggi nilai kini kewajiban atau aset program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616280" y="4093652"/>
            <a:ext cx="1928488" cy="83099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id-ID" sz="1600" dirty="0"/>
              <a:t>10% nilai tertinggi nilai kini kewajiban atau aset program</a:t>
            </a:r>
          </a:p>
        </p:txBody>
      </p:sp>
      <p:sp>
        <p:nvSpPr>
          <p:cNvPr id="91" name="Rectangular Callout 90"/>
          <p:cNvSpPr/>
          <p:nvPr/>
        </p:nvSpPr>
        <p:spPr>
          <a:xfrm>
            <a:off x="4419154" y="5373216"/>
            <a:ext cx="3511226" cy="830260"/>
          </a:xfrm>
          <a:prstGeom prst="wedgeRectCallout">
            <a:avLst>
              <a:gd name="adj1" fmla="val -59630"/>
              <a:gd name="adj2" fmla="val -3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Bagian yang diakui sebagai komponen beban sebelum dibagi ekspektasi sisa masa kerja rata-rata</a:t>
            </a:r>
          </a:p>
        </p:txBody>
      </p:sp>
      <p:sp>
        <p:nvSpPr>
          <p:cNvPr id="92" name="Freeform 80"/>
          <p:cNvSpPr>
            <a:spLocks/>
          </p:cNvSpPr>
          <p:nvPr/>
        </p:nvSpPr>
        <p:spPr bwMode="auto">
          <a:xfrm>
            <a:off x="4866830" y="5107138"/>
            <a:ext cx="858838" cy="199232"/>
          </a:xfrm>
          <a:custGeom>
            <a:avLst/>
            <a:gdLst>
              <a:gd name="T0" fmla="*/ 0 w 486"/>
              <a:gd name="T1" fmla="*/ 16 h 119"/>
              <a:gd name="T2" fmla="*/ 479 w 486"/>
              <a:gd name="T3" fmla="*/ 119 h 119"/>
              <a:gd name="T4" fmla="*/ 486 w 486"/>
              <a:gd name="T5" fmla="*/ 103 h 119"/>
              <a:gd name="T6" fmla="*/ 7 w 486"/>
              <a:gd name="T7" fmla="*/ 0 h 119"/>
              <a:gd name="T8" fmla="*/ 0 w 486"/>
              <a:gd name="T9" fmla="*/ 1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9">
                <a:moveTo>
                  <a:pt x="0" y="16"/>
                </a:moveTo>
                <a:lnTo>
                  <a:pt x="479" y="119"/>
                </a:lnTo>
                <a:lnTo>
                  <a:pt x="486" y="103"/>
                </a:lnTo>
                <a:lnTo>
                  <a:pt x="7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Freeform 73"/>
          <p:cNvSpPr>
            <a:spLocks/>
          </p:cNvSpPr>
          <p:nvPr/>
        </p:nvSpPr>
        <p:spPr bwMode="auto">
          <a:xfrm flipV="1">
            <a:off x="7463979" y="2402830"/>
            <a:ext cx="844550" cy="217561"/>
          </a:xfrm>
          <a:custGeom>
            <a:avLst/>
            <a:gdLst>
              <a:gd name="T0" fmla="*/ 0 w 488"/>
              <a:gd name="T1" fmla="*/ 105 h 122"/>
              <a:gd name="T2" fmla="*/ 481 w 488"/>
              <a:gd name="T3" fmla="*/ 0 h 122"/>
              <a:gd name="T4" fmla="*/ 488 w 488"/>
              <a:gd name="T5" fmla="*/ 17 h 122"/>
              <a:gd name="T6" fmla="*/ 7 w 488"/>
              <a:gd name="T7" fmla="*/ 122 h 122"/>
              <a:gd name="T8" fmla="*/ 0 w 488"/>
              <a:gd name="T9" fmla="*/ 10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122">
                <a:moveTo>
                  <a:pt x="0" y="105"/>
                </a:moveTo>
                <a:lnTo>
                  <a:pt x="481" y="0"/>
                </a:lnTo>
                <a:lnTo>
                  <a:pt x="488" y="17"/>
                </a:lnTo>
                <a:lnTo>
                  <a:pt x="7" y="122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" name="Rectangle 93"/>
          <p:cNvSpPr/>
          <p:nvPr/>
        </p:nvSpPr>
        <p:spPr>
          <a:xfrm>
            <a:off x="8137428" y="5203387"/>
            <a:ext cx="112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d-ID" dirty="0"/>
              <a:t>Tahun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47116" y="1268761"/>
            <a:ext cx="23084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d-ID" sz="1600" dirty="0"/>
              <a:t>Saldo awal keuntungan aktuarial yg belum diakui</a:t>
            </a:r>
          </a:p>
        </p:txBody>
      </p:sp>
    </p:spTree>
    <p:extLst>
      <p:ext uri="{BB962C8B-B14F-4D97-AF65-F5344CB8AC3E}">
        <p14:creationId xmlns:p14="http://schemas.microsoft.com/office/powerpoint/2010/main" val="78954104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648" y="286868"/>
            <a:ext cx="9144000" cy="909884"/>
          </a:xfrm>
        </p:spPr>
        <p:txBody>
          <a:bodyPr/>
          <a:lstStyle/>
          <a:p>
            <a:pPr eaLnBrk="1" hangingPunct="1"/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Aktuarial</a:t>
            </a:r>
            <a:r>
              <a:rPr lang="id-ID" sz="2800" dirty="0"/>
              <a:t> - </a:t>
            </a:r>
            <a:r>
              <a:rPr lang="en-US" sz="2800" dirty="0" err="1"/>
              <a:t>Koridor</a:t>
            </a:r>
            <a:endParaRPr lang="en-US" sz="28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-6781800" y="1428737"/>
            <a:ext cx="8305800" cy="4835525"/>
          </a:xfrm>
        </p:spPr>
        <p:txBody>
          <a:bodyPr/>
          <a:lstStyle/>
          <a:p>
            <a:pPr eaLnBrk="1" hangingPunct="1"/>
            <a:r>
              <a:rPr lang="en-US" dirty="0"/>
              <a:t>: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24034" y="2358000"/>
            <a:ext cx="785818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berdasarkan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slide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sebelumnya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(No. 27),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dibagi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prakiraan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rata-rata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sisa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masa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tersebut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5410" y="1609636"/>
            <a:ext cx="7289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Keuntungan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kerugian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aktuarial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diakui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67240" y="3933056"/>
            <a:ext cx="5214974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11125" lvl="2" algn="just"/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syarat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tertentu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boleh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metode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sistematis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lain yang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menghasilkan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pengakuan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cepat</a:t>
            </a:r>
            <a:endParaRPr lang="en-US" sz="2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0826177">
            <a:off x="2921053" y="3959323"/>
            <a:ext cx="1214446" cy="150019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02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0" y="260648"/>
            <a:ext cx="7812360" cy="909884"/>
          </a:xfrm>
        </p:spPr>
        <p:txBody>
          <a:bodyPr/>
          <a:lstStyle/>
          <a:p>
            <a:pPr eaLnBrk="1" hangingPunct="1"/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Aktuarial</a:t>
            </a:r>
            <a:br>
              <a:rPr lang="en-US" sz="2800" dirty="0"/>
            </a:b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Komprehensif</a:t>
            </a:r>
            <a:r>
              <a:rPr lang="id-ID" sz="2800" dirty="0"/>
              <a:t> (PSAK 24 Revisi 2013)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063552" y="1428736"/>
            <a:ext cx="7858180" cy="1071570"/>
          </a:xfrm>
          <a:prstGeom prst="roundRect">
            <a:avLst/>
          </a:prstGeom>
          <a:solidFill>
            <a:srgbClr val="F0F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Syarat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sistematis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pengakuan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cepat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4430" y="2786058"/>
            <a:ext cx="4929222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6075" lvl="1" indent="-346075">
              <a:buFont typeface="Wingdings" pitchFamily="2" charset="2"/>
              <a:buChar char="v"/>
            </a:pP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dasar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keuntungan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kerugian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</a:p>
          <a:p>
            <a:pPr marL="346075" lvl="1" indent="-346075">
              <a:buFont typeface="Wingdings" pitchFamily="2" charset="2"/>
              <a:buChar char="v"/>
            </a:pPr>
            <a:r>
              <a:rPr lang="en-US" sz="2200" dirty="0" err="1"/>
              <a:t>menerapkan</a:t>
            </a:r>
            <a:r>
              <a:rPr lang="en-US" sz="2200" dirty="0"/>
              <a:t> </a:t>
            </a:r>
            <a:r>
              <a:rPr lang="en-US" sz="2200" dirty="0" err="1"/>
              <a:t>dasar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konsisten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. 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3524232" y="2571744"/>
            <a:ext cx="1214446" cy="1143008"/>
          </a:xfrm>
          <a:prstGeom prst="curvedRightArrow">
            <a:avLst/>
          </a:prstGeom>
          <a:solidFill>
            <a:srgbClr val="C00000"/>
          </a:solidFill>
          <a:ln>
            <a:solidFill>
              <a:srgbClr val="F0F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301209"/>
            <a:ext cx="785818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dapat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menerapkan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metode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sistematis tersebut pada keuntungan dan kerugian aktuarial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batas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koridor</a:t>
            </a:r>
            <a:r>
              <a:rPr lang="en-US" sz="2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8861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0" y="188640"/>
            <a:ext cx="8229600" cy="981892"/>
          </a:xfrm>
        </p:spPr>
        <p:txBody>
          <a:bodyPr/>
          <a:lstStyle/>
          <a:p>
            <a:pPr eaLnBrk="1" hangingPunct="1"/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Aktuarial</a:t>
            </a:r>
            <a:br>
              <a:rPr lang="en-US" sz="2800" dirty="0"/>
            </a:b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Komprehensif</a:t>
            </a:r>
            <a:r>
              <a:rPr lang="id-ID" sz="2800" dirty="0"/>
              <a:t> (PSAK 24 Revisi 2013)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024034" y="1643050"/>
            <a:ext cx="828680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Metode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sistematis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keuntungan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kerugian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yang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terjadi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pada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periode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tersebut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diakui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dalam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pendapatan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sym typeface="Wingdings" pitchFamily="2" charset="2"/>
              </a:rPr>
              <a:t>komprehensif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lain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4430" y="3214686"/>
            <a:ext cx="507206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346075">
              <a:buFont typeface="Wingdings" pitchFamily="2" charset="2"/>
              <a:buChar char="ü"/>
            </a:pPr>
            <a:r>
              <a:rPr lang="en-US" sz="2400" b="1" i="1" dirty="0" err="1"/>
              <a:t>seluruh</a:t>
            </a:r>
            <a:r>
              <a:rPr lang="en-US" sz="2400" b="1" i="1" dirty="0"/>
              <a:t> program </a:t>
            </a:r>
            <a:r>
              <a:rPr lang="en-US" sz="2400" b="1" i="1" dirty="0" err="1"/>
              <a:t>imbalan</a:t>
            </a:r>
            <a:r>
              <a:rPr lang="en-US" sz="2400" b="1" i="1" dirty="0"/>
              <a:t> </a:t>
            </a:r>
            <a:r>
              <a:rPr lang="en-US" sz="2400" b="1" i="1" dirty="0" err="1"/>
              <a:t>pasti</a:t>
            </a:r>
            <a:r>
              <a:rPr lang="en-US" sz="2400" b="1" i="1" dirty="0"/>
              <a:t>; </a:t>
            </a:r>
            <a:r>
              <a:rPr lang="en-US" sz="2400" b="1" i="1" dirty="0" err="1"/>
              <a:t>dan</a:t>
            </a:r>
            <a:endParaRPr lang="en-US" sz="2400" b="1" i="1" dirty="0"/>
          </a:p>
          <a:p>
            <a:pPr lvl="1" indent="-346075">
              <a:buFont typeface="Wingdings" pitchFamily="2" charset="2"/>
              <a:buChar char="ü"/>
            </a:pPr>
            <a:r>
              <a:rPr lang="en-US" sz="2400" b="1" i="1" dirty="0" err="1"/>
              <a:t>seluruh</a:t>
            </a:r>
            <a:r>
              <a:rPr lang="en-US" sz="2400" b="1" i="1" dirty="0"/>
              <a:t> </a:t>
            </a:r>
            <a:r>
              <a:rPr lang="en-US" sz="2400" b="1" i="1" dirty="0" err="1"/>
              <a:t>keuntungan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kerugian</a:t>
            </a:r>
            <a:r>
              <a:rPr lang="en-US" sz="2400" b="1" i="1" dirty="0"/>
              <a:t> </a:t>
            </a:r>
            <a:r>
              <a:rPr lang="en-US" sz="2400" b="1" i="1" dirty="0" err="1"/>
              <a:t>aktuarial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 rot="21336219">
            <a:off x="3095604" y="3000372"/>
            <a:ext cx="1428760" cy="1143008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books-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438" y="4000504"/>
            <a:ext cx="2193368" cy="2308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5554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0" y="188640"/>
            <a:ext cx="8229600" cy="981892"/>
          </a:xfrm>
        </p:spPr>
        <p:txBody>
          <a:bodyPr/>
          <a:lstStyle/>
          <a:p>
            <a:pPr eaLnBrk="1" hangingPunct="1"/>
            <a:r>
              <a:rPr lang="id-ID" sz="2800" dirty="0"/>
              <a:t>Perbandinga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Kerugian</a:t>
            </a:r>
            <a:r>
              <a:rPr lang="en-US" sz="2800" dirty="0"/>
              <a:t> </a:t>
            </a:r>
            <a:r>
              <a:rPr lang="en-US" sz="2800" dirty="0" err="1"/>
              <a:t>Aktuarial</a:t>
            </a:r>
            <a:br>
              <a:rPr lang="en-US" sz="2800" dirty="0"/>
            </a:br>
            <a:r>
              <a:rPr lang="id-ID" sz="2800" dirty="0"/>
              <a:t>Koridor -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Komprehensif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463430" y="1460009"/>
            <a:ext cx="6953051" cy="1881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5029200" algn="l"/>
              </a:tabLst>
            </a:pPr>
            <a:r>
              <a:rPr lang="id-ID" sz="2000" b="1" dirty="0">
                <a:solidFill>
                  <a:schemeClr val="tx1"/>
                </a:solidFill>
              </a:rPr>
              <a:t>Koridor</a:t>
            </a:r>
            <a:endParaRPr lang="id-ID" b="1" dirty="0">
              <a:solidFill>
                <a:schemeClr val="tx1"/>
              </a:solidFill>
            </a:endParaRP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Nilai kini kewajiban manfaat pensiun	 60.000.000</a:t>
            </a: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AsetProgram	(55.000.000)</a:t>
            </a: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Kerugian Aktuaria belum diamortisasi	</a:t>
            </a:r>
            <a:r>
              <a:rPr lang="id-ID" sz="2000" u="sng" dirty="0">
                <a:solidFill>
                  <a:schemeClr val="tx1"/>
                </a:solidFill>
              </a:rPr>
              <a:t> (3.000.000)</a:t>
            </a: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Total liabilitas imbalan kerja	 2.000.000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21336219">
            <a:off x="1683094" y="2056571"/>
            <a:ext cx="1684333" cy="2569427"/>
          </a:xfrm>
          <a:prstGeom prst="curvedRightArrow">
            <a:avLst>
              <a:gd name="adj1" fmla="val 25000"/>
              <a:gd name="adj2" fmla="val 50000"/>
              <a:gd name="adj3" fmla="val 33307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194" name="Picture 2" descr="C:\Users\siina\Desktop\MOM'S\PSAK BARU\gambar ekonomi\images_1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3" y="4797152"/>
            <a:ext cx="12858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503713" y="3717032"/>
            <a:ext cx="6953051" cy="2083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5029200" algn="l"/>
              </a:tabLst>
            </a:pPr>
            <a:r>
              <a:rPr lang="id-ID" sz="2000" b="1" dirty="0">
                <a:solidFill>
                  <a:schemeClr val="tx1"/>
                </a:solidFill>
              </a:rPr>
              <a:t>Laba Komprehensif (PSAK 24 Revisi 2013)</a:t>
            </a:r>
            <a:endParaRPr lang="id-ID" b="1" dirty="0">
              <a:solidFill>
                <a:schemeClr val="tx1"/>
              </a:solidFill>
            </a:endParaRP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Nilai kini kewajiban manfaat pensiun 	 60.000.000</a:t>
            </a: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AsetProgram	</a:t>
            </a:r>
            <a:r>
              <a:rPr lang="id-ID" sz="2000" u="sng" dirty="0">
                <a:solidFill>
                  <a:schemeClr val="tx1"/>
                </a:solidFill>
              </a:rPr>
              <a:t>(55.000.000</a:t>
            </a:r>
            <a:r>
              <a:rPr lang="id-ID" sz="2000" dirty="0">
                <a:solidFill>
                  <a:schemeClr val="tx1"/>
                </a:solidFill>
              </a:rPr>
              <a:t>)</a:t>
            </a: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Total liabilitas imbalan kerja	 5.000.000 </a:t>
            </a:r>
          </a:p>
          <a:p>
            <a:pPr algn="just">
              <a:tabLst>
                <a:tab pos="5029200" algn="l"/>
              </a:tabLst>
            </a:pPr>
            <a:r>
              <a:rPr lang="id-ID" sz="2000" b="1" u="sng" dirty="0">
                <a:solidFill>
                  <a:schemeClr val="tx1"/>
                </a:solidFill>
              </a:rPr>
              <a:t>Ekuitas</a:t>
            </a:r>
          </a:p>
          <a:p>
            <a:pPr algn="just">
              <a:tabLst>
                <a:tab pos="5029200" algn="l"/>
              </a:tabLst>
            </a:pPr>
            <a:r>
              <a:rPr lang="id-ID" sz="2000" dirty="0">
                <a:solidFill>
                  <a:schemeClr val="tx1"/>
                </a:solidFill>
              </a:rPr>
              <a:t>Laba komprehensif lain	(3.000.000)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3368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09720" y="1397000"/>
          <a:ext cx="857256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321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Aset</a:t>
            </a:r>
            <a:r>
              <a:rPr lang="en-US" dirty="0"/>
              <a:t> Program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24034" y="1633930"/>
            <a:ext cx="7528350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Sesuai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ketentuan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paragraf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57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24034" y="2428868"/>
            <a:ext cx="7528350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Pengukuran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nilai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wajar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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nilai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pasar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atau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estimasi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3574" y="3212976"/>
            <a:ext cx="7528350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termasuk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aset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program: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7728" y="4005064"/>
            <a:ext cx="5857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lvl="1" indent="-168275">
              <a:buFont typeface="Wingdings" pitchFamily="2" charset="2"/>
              <a:buChar char="§"/>
            </a:pP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Iuran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masih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dibayar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oleh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pemberi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kepada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terpisah</a:t>
            </a:r>
            <a:endParaRPr lang="en-US" sz="2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68275" lvl="1" indent="-168275">
              <a:buFont typeface="Wingdings" pitchFamily="2" charset="2"/>
              <a:buChar char="§"/>
            </a:pPr>
            <a:endParaRPr lang="en-US" sz="2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68275" lvl="1" indent="-168275">
              <a:buFont typeface="Wingdings" pitchFamily="2" charset="2"/>
              <a:buChar char="§"/>
            </a:pP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Instrumen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keuangan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pemberi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dapat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dialihkan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dikuasai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oleh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terpisah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740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Penggantian</a:t>
            </a:r>
            <a:r>
              <a:rPr lang="en-US" dirty="0"/>
              <a:t> 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-9072658" y="1357298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: 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2"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81158" y="1428737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pihak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lain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mengganti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pengeluaran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bagi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manfaat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1422" y="2571744"/>
            <a:ext cx="614365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0" lvl="1"/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Mengakui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bagian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penggantian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tsb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aktiva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terpisah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Berdasar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wajar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;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perlakuan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seperti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aktiva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1422" y="3929066"/>
            <a:ext cx="614366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Laporan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Laba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Rugi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Beban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disajikan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neto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dikurangkan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penggantian</a:t>
            </a:r>
            <a:r>
              <a:rPr lang="en-US" sz="2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</a:p>
        </p:txBody>
      </p:sp>
      <p:pic>
        <p:nvPicPr>
          <p:cNvPr id="7" name="Picture 6" descr="business_growth_and_su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58" y="5185124"/>
            <a:ext cx="3143272" cy="16728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77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8282" y="1428736"/>
            <a:ext cx="8143932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Mengatur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akuntansi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pengungkapan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imbalan kerja.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8282" y="2143116"/>
            <a:ext cx="8143932" cy="242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tx1"/>
                </a:solidFill>
              </a:rPr>
              <a:t>Mengharuskan entitas untuk </a:t>
            </a:r>
            <a:r>
              <a:rPr lang="en-US" sz="2400" dirty="0" err="1">
                <a:solidFill>
                  <a:schemeClr val="tx1"/>
                </a:solidFill>
              </a:rPr>
              <a:t>mengakui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625475" lvl="1" indent="-168275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liabilitas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pekerja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imbalan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dibayarkan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masa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depan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endParaRPr lang="en-US" sz="2000" dirty="0">
              <a:solidFill>
                <a:schemeClr val="tx1"/>
              </a:solidFill>
            </a:endParaRPr>
          </a:p>
          <a:p>
            <a:pPr marL="625475" lvl="1" indent="-168275"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beban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entitas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menikmati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manfaat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ekonomis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yang </a:t>
            </a:r>
            <a:r>
              <a:rPr lang="en-US" sz="2000" dirty="0" err="1">
                <a:solidFill>
                  <a:schemeClr val="tx1"/>
                </a:solidFill>
              </a:rPr>
              <a:t>dihasilkan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jasa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diberikan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pekerja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berhak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imbalan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2024" y="4535670"/>
            <a:ext cx="4285710" cy="17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2669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Program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81158" y="1571612"/>
            <a:ext cx="4714908" cy="85725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Laporan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Laba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Rugi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52596" y="2928934"/>
            <a:ext cx="6000792" cy="85725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Perbedaan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aset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realisasi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keuntungan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kerugian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aktuarial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4034" y="4643446"/>
            <a:ext cx="7572428" cy="142876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Termasuk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termasuk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menentukan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neto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dibandingkan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‘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koridor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’ 10%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10050" y="4000504"/>
            <a:ext cx="1285884" cy="500066"/>
          </a:xfrm>
          <a:prstGeom prst="down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0235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6546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/>
              <a:t>Kurtailmen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Penyelesaian</a:t>
            </a:r>
            <a:r>
              <a:rPr lang="en-US" sz="2800" dirty="0"/>
              <a:t> Program (Settlements)  </a:t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09720" y="1500174"/>
            <a:ext cx="76438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25" lvl="3" indent="-14288" algn="just"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Pengakuan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saat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terjadinya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kurtailmen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penyelesaian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1159" y="2786058"/>
            <a:ext cx="3658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Unsur</a:t>
            </a:r>
            <a:r>
              <a:rPr lang="en-US" sz="2000" b="1" dirty="0"/>
              <a:t> </a:t>
            </a:r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952596" y="3284984"/>
            <a:ext cx="7167740" cy="16511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85838" lvl="5" indent="-431800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kini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imbalan</a:t>
            </a:r>
            <a:r>
              <a:rPr lang="en-US" sz="2000" dirty="0"/>
              <a:t> </a:t>
            </a:r>
            <a:r>
              <a:rPr lang="en-US" sz="2000" dirty="0" err="1"/>
              <a:t>pasti</a:t>
            </a:r>
            <a:r>
              <a:rPr lang="en-US" sz="2000" dirty="0"/>
              <a:t>;</a:t>
            </a:r>
          </a:p>
          <a:p>
            <a:pPr marL="985838" lvl="5" indent="-431800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wajar</a:t>
            </a:r>
            <a:r>
              <a:rPr lang="en-US" sz="2000" dirty="0"/>
              <a:t> </a:t>
            </a:r>
            <a:r>
              <a:rPr lang="en-US" sz="2000" dirty="0" err="1"/>
              <a:t>aktiva</a:t>
            </a:r>
            <a:r>
              <a:rPr lang="en-US" sz="2000" dirty="0"/>
              <a:t> program; </a:t>
            </a:r>
          </a:p>
          <a:p>
            <a:pPr marL="985838" lvl="5" indent="-431800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kerugian</a:t>
            </a:r>
            <a:r>
              <a:rPr lang="en-US" sz="2000" dirty="0"/>
              <a:t> </a:t>
            </a:r>
            <a:r>
              <a:rPr lang="en-US" sz="2000" dirty="0" err="1"/>
              <a:t>aktuarial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</a:p>
          <a:p>
            <a:pPr marL="985838" lvl="5" indent="-431800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dirty="0" err="1"/>
              <a:t>biaya</a:t>
            </a:r>
            <a:r>
              <a:rPr lang="en-US" sz="2000" dirty="0"/>
              <a:t>  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diakui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24034" y="5229201"/>
            <a:ext cx="8143932" cy="1200329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Sebelum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mentukan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dampak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kurtailment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mengukur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kembali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aktiva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program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terkait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gunakan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asumsi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2756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0" y="252664"/>
            <a:ext cx="7355160" cy="800073"/>
          </a:xfrm>
        </p:spPr>
        <p:txBody>
          <a:bodyPr/>
          <a:lstStyle/>
          <a:p>
            <a:pPr eaLnBrk="1" hangingPunct="1"/>
            <a:r>
              <a:rPr lang="en-US" dirty="0" err="1"/>
              <a:t>Penyajian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81158" y="1357298"/>
            <a:ext cx="750099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Saling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hapus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aktiva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terkait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terkait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lainnya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DIHARUSKAN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apabila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pemberi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9616" y="2564905"/>
            <a:ext cx="6429420" cy="1977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Memiliki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hukum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lvl="1" indent="-457200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Mempunyai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maksud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803275" lvl="2" indent="-234950">
              <a:lnSpc>
                <a:spcPct val="125000"/>
              </a:lnSpc>
              <a:buFont typeface="Wingdings" pitchFamily="2" charset="2"/>
              <a:buChar char="§"/>
            </a:pPr>
            <a:r>
              <a:rPr lang="de-DE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menyelesaikan kewajiban secara neto, atau </a:t>
            </a:r>
          </a:p>
          <a:p>
            <a:pPr marL="803275" lvl="2" indent="-234950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merealisasi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surplus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sekaligus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yang lain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2596" y="4665330"/>
            <a:ext cx="7500990" cy="707886"/>
          </a:xfrm>
          <a:prstGeom prst="rect">
            <a:avLst/>
          </a:prstGeom>
          <a:solidFill>
            <a:srgbClr val="F9EA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ketentuan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pembedaan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aset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kewajian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lancar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lancar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500702"/>
            <a:ext cx="7500990" cy="707886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ketentuan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penyajian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bunga</a:t>
            </a:r>
            <a:endParaRPr lang="en-US" sz="20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981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Pengungkapan</a:t>
            </a:r>
            <a:r>
              <a:rPr lang="en-US" dirty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81158" y="1397000"/>
          <a:ext cx="850112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6453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Imbalan</a:t>
            </a:r>
            <a:r>
              <a:rPr lang="en-US" sz="3000" dirty="0"/>
              <a:t> </a:t>
            </a:r>
            <a:r>
              <a:rPr lang="en-US" sz="3000" dirty="0" err="1"/>
              <a:t>Kerja</a:t>
            </a:r>
            <a:r>
              <a:rPr lang="en-US" sz="3000" dirty="0"/>
              <a:t> </a:t>
            </a:r>
            <a:r>
              <a:rPr lang="en-US" sz="3000" dirty="0" err="1"/>
              <a:t>Jangka</a:t>
            </a:r>
            <a:r>
              <a:rPr lang="en-US" sz="3000" dirty="0"/>
              <a:t> </a:t>
            </a:r>
            <a:r>
              <a:rPr lang="en-US" sz="3000" dirty="0" err="1"/>
              <a:t>Panjang</a:t>
            </a:r>
            <a:r>
              <a:rPr lang="en-US" sz="3000" dirty="0"/>
              <a:t> </a:t>
            </a:r>
            <a:r>
              <a:rPr lang="en-US" sz="3000" dirty="0" err="1"/>
              <a:t>Lainnya</a:t>
            </a:r>
            <a:endParaRPr lang="en-US" sz="30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57D16-420B-4795-8024-40AA917ABC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024034" y="1397000"/>
          <a:ext cx="821537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101972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Imbalan</a:t>
            </a:r>
            <a:r>
              <a:rPr lang="en-US" sz="3000" dirty="0"/>
              <a:t> </a:t>
            </a:r>
            <a:r>
              <a:rPr lang="en-US" sz="3000" dirty="0" err="1"/>
              <a:t>Kerja</a:t>
            </a:r>
            <a:r>
              <a:rPr lang="en-US" sz="3000" dirty="0"/>
              <a:t> </a:t>
            </a:r>
            <a:r>
              <a:rPr lang="en-US" sz="3000" dirty="0" err="1"/>
              <a:t>Jangka</a:t>
            </a:r>
            <a:r>
              <a:rPr lang="en-US" sz="3000" dirty="0"/>
              <a:t> </a:t>
            </a:r>
            <a:r>
              <a:rPr lang="en-US" sz="3000" dirty="0" err="1"/>
              <a:t>Panjang</a:t>
            </a:r>
            <a:r>
              <a:rPr lang="en-US" sz="3000" dirty="0"/>
              <a:t> </a:t>
            </a:r>
            <a:r>
              <a:rPr lang="en-US" sz="3000" dirty="0" err="1"/>
              <a:t>Lainnya</a:t>
            </a:r>
            <a:endParaRPr lang="en-US" sz="30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2C1C-9ECF-4921-B5D2-C36E5592A5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96008" y="2065978"/>
            <a:ext cx="3786182" cy="64294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liabilitas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8008" y="2208855"/>
            <a:ext cx="4248472" cy="461665"/>
          </a:xfrm>
          <a:prstGeom prst="rect">
            <a:avLst/>
          </a:prstGeom>
          <a:solidFill>
            <a:srgbClr val="F9EAC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total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neto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3159" y="3068960"/>
            <a:ext cx="703287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lvl="1" indent="-166688">
              <a:spcBef>
                <a:spcPts val="1200"/>
              </a:spcBef>
              <a:buFont typeface="Arial" charset="0"/>
              <a:buChar char="•"/>
            </a:pP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imbalan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akhir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pelaporan</a:t>
            </a:r>
            <a:endParaRPr lang="en-US" sz="2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623888" lvl="1" indent="-166688">
              <a:spcBef>
                <a:spcPts val="1200"/>
              </a:spcBef>
              <a:buFont typeface="Arial" charset="0"/>
              <a:buChar char="•"/>
            </a:pP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Dikurangi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nilai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wajar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aset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program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akhir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pelaporan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ada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selain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kewajiban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dilunasi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3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3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langsung</a:t>
            </a:r>
            <a:endParaRPr lang="en-US" sz="2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5524496" y="2137416"/>
            <a:ext cx="571504" cy="500066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siness_office_186830_t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500571"/>
            <a:ext cx="1000100" cy="21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8376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Imbalan</a:t>
            </a:r>
            <a:r>
              <a:rPr lang="en-US" sz="3000" dirty="0"/>
              <a:t> </a:t>
            </a:r>
            <a:r>
              <a:rPr lang="en-US" sz="3000" dirty="0" err="1"/>
              <a:t>Kerja</a:t>
            </a:r>
            <a:r>
              <a:rPr lang="en-US" sz="3000" dirty="0"/>
              <a:t> </a:t>
            </a:r>
            <a:r>
              <a:rPr lang="en-US" sz="3000" dirty="0" err="1"/>
              <a:t>Jangka</a:t>
            </a:r>
            <a:r>
              <a:rPr lang="en-US" sz="3000" dirty="0"/>
              <a:t> </a:t>
            </a:r>
            <a:r>
              <a:rPr lang="en-US" sz="3000" dirty="0" err="1"/>
              <a:t>Panjang</a:t>
            </a:r>
            <a:r>
              <a:rPr lang="en-US" sz="3000" dirty="0"/>
              <a:t> </a:t>
            </a:r>
            <a:r>
              <a:rPr lang="en-US" sz="3000" dirty="0" err="1"/>
              <a:t>Lainnya</a:t>
            </a:r>
            <a:endParaRPr lang="en-US" sz="30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2C1C-9ECF-4921-B5D2-C36E5592A5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8282" y="1517884"/>
            <a:ext cx="7886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entitas harus mengakui total nilai neto dari jumlah berikut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beban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pendapatan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881158" y="2500306"/>
          <a:ext cx="857256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371182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/>
              <a:t>Pesangon</a:t>
            </a:r>
            <a:r>
              <a:rPr lang="en-US" sz="2800" dirty="0"/>
              <a:t> </a:t>
            </a:r>
            <a:r>
              <a:rPr lang="en-US" sz="2800" dirty="0" err="1"/>
              <a:t>Pemutusan</a:t>
            </a:r>
            <a:r>
              <a:rPr lang="en-US" sz="2800" dirty="0"/>
              <a:t> </a:t>
            </a:r>
            <a:r>
              <a:rPr lang="en-US" sz="2800" dirty="0" err="1"/>
              <a:t>Kontrak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(PKK)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64D13-FF0D-4EF0-A06B-D3DB178730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9720" y="161001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Syarat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mengakui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pesangon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PKK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sebagai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liabilitas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beban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4068" y="2214555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berkomitmen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memberhentikan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seorang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sekelompok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sebelum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tanggal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pensiun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normal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;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604" y="3643315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berkomitmen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menyediakan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pesangon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PKK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bagi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menerima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penawaran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mengundurkan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diri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sukarela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35450">
            <a:off x="2095472" y="2428869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 rot="455697">
            <a:off x="2219006" y="3845044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</a:p>
        </p:txBody>
      </p:sp>
      <p:pic>
        <p:nvPicPr>
          <p:cNvPr id="10" name="Picture 9" descr="business-clipart-secre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406" y="5000636"/>
            <a:ext cx="2714644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2615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/>
              <a:t>Pesangon</a:t>
            </a:r>
            <a:r>
              <a:rPr lang="en-US" sz="2800" dirty="0"/>
              <a:t> </a:t>
            </a:r>
            <a:r>
              <a:rPr lang="en-US" sz="2800" dirty="0" err="1"/>
              <a:t>Pemutusan</a:t>
            </a:r>
            <a:r>
              <a:rPr lang="en-US" sz="2800" dirty="0"/>
              <a:t> </a:t>
            </a:r>
            <a:r>
              <a:rPr lang="en-US" sz="2800" dirty="0" err="1"/>
              <a:t>Kontrak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(PKK)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64D13-FF0D-4EF0-A06B-D3DB178730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5472" y="1627520"/>
            <a:ext cx="7143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 berkomitmen melakukan PKK jika, dan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rencana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formal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terinci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PKK,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realistis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kemungkinan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dibatalkan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8349" y="2814576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Pengukuran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3286125"/>
            <a:ext cx="735811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jatuh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tempo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12 </a:t>
            </a:r>
            <a:r>
              <a:rPr lang="sv-SE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bulan setelah periode pelaporan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didiskontokan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tingkat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diskonto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slide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sebelumnya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(no. 34)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538" y="4529088"/>
            <a:ext cx="1753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Pengungkapan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666976" y="5000637"/>
            <a:ext cx="73581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Liabilitas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kontingensi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jika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terdapat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ketidakpastian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mengenai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jumlah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pekerja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bersedia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menerima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tawaran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pesangon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PKK.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35733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238348" y="1643050"/>
            <a:ext cx="7572428" cy="428628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indent="-363538" algn="just">
              <a:buFont typeface="Arial" pitchFamily="34" charset="0"/>
              <a:buChar char="•"/>
            </a:pPr>
            <a:endParaRPr lang="id-ID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63538" indent="-363538" algn="just">
              <a:buFont typeface="Arial" pitchFamily="34" charset="0"/>
              <a:buChar char="•"/>
            </a:pPr>
            <a:endParaRPr lang="id-ID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63538" indent="-363538" algn="just">
              <a:buFont typeface="Arial" pitchFamily="34" charset="0"/>
              <a:buChar char="•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Jika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entitas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menggunakan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alternatif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pengakuan keuntungan dan kerugian aktuarial sesuai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dengan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paragraf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99-102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mengakui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saldo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belum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diakui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awal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penerapan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Pernyataan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akibat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pendekatan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‘koridor</a:t>
            </a:r>
            <a:r>
              <a:rPr lang="pt-BR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’ sesuai dengan paragraf 97-98 pada pendapatan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komprehensif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lain.</a:t>
            </a:r>
          </a:p>
          <a:p>
            <a:pPr marL="363538" indent="-363538" algn="just">
              <a:buFont typeface="Arial" pitchFamily="34" charset="0"/>
              <a:buChar char="•"/>
            </a:pP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Persyaratan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pengungkapan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paragraf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135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berlaku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retrospektif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kecuali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135 (p), 135 (o), 135 (q)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berlaku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prospektif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63538" indent="-363538" algn="just">
              <a:buFont typeface="Arial" pitchFamily="34" charset="0"/>
              <a:buChar char="•"/>
            </a:pP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Pernyataan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berlaku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efektif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laporan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keuangan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dimulai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atau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setelah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1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Januari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2012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Penerapan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dini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diperkenankan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&amp;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73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5425" indent="9525"/>
            <a:r>
              <a:rPr lang="en-US" dirty="0" err="1">
                <a:ea typeface="新細明體" pitchFamily="18" charset="-120"/>
              </a:rPr>
              <a:t>Ruang</a:t>
            </a:r>
            <a:r>
              <a:rPr lang="en-US" dirty="0">
                <a:ea typeface="新細明體" pitchFamily="18" charset="-120"/>
              </a:rPr>
              <a:t> </a:t>
            </a:r>
            <a:r>
              <a:rPr lang="en-US" dirty="0" err="1">
                <a:ea typeface="新細明體" pitchFamily="18" charset="-120"/>
              </a:rPr>
              <a:t>Lingkup</a:t>
            </a:r>
            <a:endParaRPr lang="en-GB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tIns="91440" bIns="9144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4430" y="1428736"/>
            <a:ext cx="2214578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Imbalan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Kerja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2571744"/>
            <a:ext cx="2214578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Imbalan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Kerja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Jangka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Pendek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612" y="2571744"/>
            <a:ext cx="1643074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Pesangon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562" y="2571744"/>
            <a:ext cx="2214578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Imbalan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Paska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Kerja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16" y="2571744"/>
            <a:ext cx="2214578" cy="857256"/>
          </a:xfrm>
          <a:prstGeom prst="rect">
            <a:avLst/>
          </a:prstGeom>
          <a:solidFill>
            <a:srgbClr val="ECE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Imbalan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Kerja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Jangka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Panjang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Lainnya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9496" y="3867888"/>
            <a:ext cx="1857579" cy="85725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ImbalanJangka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Pendek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Absen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5410" y="3857628"/>
            <a:ext cx="1214446" cy="85725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4496" y="3857628"/>
            <a:ext cx="1428760" cy="71438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Kontribusi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Pasti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1885" y="3857628"/>
            <a:ext cx="1428760" cy="71438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Manfaat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Pasti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4274331" y="714356"/>
            <a:ext cx="500066" cy="32147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8" idx="0"/>
          </p:cNvCxnSpPr>
          <p:nvPr/>
        </p:nvCxnSpPr>
        <p:spPr>
          <a:xfrm rot="5400000">
            <a:off x="5345901" y="1785926"/>
            <a:ext cx="500066" cy="107157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2"/>
            <a:endCxn id="10" idx="0"/>
          </p:cNvCxnSpPr>
          <p:nvPr/>
        </p:nvCxnSpPr>
        <p:spPr>
          <a:xfrm rot="16200000" flipH="1">
            <a:off x="7560479" y="642918"/>
            <a:ext cx="500066" cy="33575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2"/>
            <a:endCxn id="9" idx="0"/>
          </p:cNvCxnSpPr>
          <p:nvPr/>
        </p:nvCxnSpPr>
        <p:spPr>
          <a:xfrm rot="16200000" flipH="1">
            <a:off x="6381752" y="1821645"/>
            <a:ext cx="500066" cy="10001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11" idx="0"/>
          </p:cNvCxnSpPr>
          <p:nvPr/>
        </p:nvCxnSpPr>
        <p:spPr>
          <a:xfrm rot="5400000">
            <a:off x="2483203" y="3434082"/>
            <a:ext cx="438888" cy="4287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12" idx="0"/>
          </p:cNvCxnSpPr>
          <p:nvPr/>
        </p:nvCxnSpPr>
        <p:spPr>
          <a:xfrm rot="16200000" flipH="1">
            <a:off x="3340507" y="3005502"/>
            <a:ext cx="428628" cy="12756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9" idx="2"/>
            <a:endCxn id="13" idx="0"/>
          </p:cNvCxnSpPr>
          <p:nvPr/>
        </p:nvCxnSpPr>
        <p:spPr>
          <a:xfrm rot="5400000">
            <a:off x="6471050" y="3196828"/>
            <a:ext cx="428628" cy="8929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9" idx="2"/>
            <a:endCxn id="14" idx="0"/>
          </p:cNvCxnSpPr>
          <p:nvPr/>
        </p:nvCxnSpPr>
        <p:spPr>
          <a:xfrm rot="16200000" flipH="1">
            <a:off x="7399744" y="3161107"/>
            <a:ext cx="428628" cy="9644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738942" y="5000636"/>
            <a:ext cx="1428760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Past service cost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82017" y="5000636"/>
            <a:ext cx="1530407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Current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 Cost</a:t>
            </a:r>
          </a:p>
        </p:txBody>
      </p:sp>
      <p:cxnSp>
        <p:nvCxnSpPr>
          <p:cNvPr id="51" name="Elbow Connector 50"/>
          <p:cNvCxnSpPr>
            <a:stCxn id="14" idx="2"/>
            <a:endCxn id="49" idx="0"/>
          </p:cNvCxnSpPr>
          <p:nvPr/>
        </p:nvCxnSpPr>
        <p:spPr>
          <a:xfrm rot="5400000">
            <a:off x="7560480" y="4464852"/>
            <a:ext cx="428628" cy="6429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4" idx="2"/>
            <a:endCxn id="50" idx="0"/>
          </p:cNvCxnSpPr>
          <p:nvPr/>
        </p:nvCxnSpPr>
        <p:spPr>
          <a:xfrm rot="16200000" flipH="1">
            <a:off x="8407428" y="4260845"/>
            <a:ext cx="428628" cy="10509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809752" y="4929199"/>
            <a:ext cx="4572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fi-FI" dirty="0"/>
              <a:t>Diterapkan oleh pemberi kerja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PSAK 53: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44514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5DB0-9351-40D9-ADF7-17E1B82C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837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09720" y="1428736"/>
            <a:ext cx="8143932" cy="928694"/>
          </a:xfrm>
          <a:prstGeom prst="roundRect">
            <a:avLst/>
          </a:prstGeom>
          <a:solidFill>
            <a:srgbClr val="FF9999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mengatur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pelaporan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program </a:t>
            </a:r>
            <a:r>
              <a:rPr lang="en-US" sz="2400" dirty="0" err="1">
                <a:solidFill>
                  <a:schemeClr val="tx1"/>
                </a:solidFill>
              </a:rPr>
              <a:t>imbalan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 (PSAK 18)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09720" y="2857496"/>
            <a:ext cx="8001056" cy="2857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Imbalan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diberikan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melalui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749300" lvl="1" indent="-2841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program formal;</a:t>
            </a:r>
          </a:p>
          <a:p>
            <a:pPr marL="749300" lvl="1" indent="-284163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peraturan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perundang-undangan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peraturan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industri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749300" lvl="1" indent="-284163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kebiasaan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menimbulkan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kewajiban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konstruktif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48288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52596" y="2643183"/>
            <a:ext cx="2357454" cy="804405"/>
          </a:xfrm>
          <a:prstGeom prst="roundRect">
            <a:avLst/>
          </a:prstGeom>
          <a:solidFill>
            <a:srgbClr val="D7F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Aset</a:t>
            </a:r>
            <a:r>
              <a:rPr lang="en-US" sz="2400" dirty="0">
                <a:solidFill>
                  <a:schemeClr val="tx1"/>
                </a:solidFill>
              </a:rPr>
              <a:t> Program (plan assets)</a:t>
            </a:r>
          </a:p>
        </p:txBody>
      </p:sp>
      <p:sp>
        <p:nvSpPr>
          <p:cNvPr id="5" name="Chevron 4"/>
          <p:cNvSpPr/>
          <p:nvPr/>
        </p:nvSpPr>
        <p:spPr>
          <a:xfrm rot="20498176">
            <a:off x="4452926" y="2338843"/>
            <a:ext cx="500066" cy="571504"/>
          </a:xfrm>
          <a:prstGeom prst="chevron">
            <a:avLst/>
          </a:prstGeom>
          <a:ln>
            <a:solidFill>
              <a:srgbClr val="D7F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38744" y="1643050"/>
            <a:ext cx="4857784" cy="1497918"/>
          </a:xfrm>
          <a:prstGeom prst="roundRect">
            <a:avLst/>
          </a:prstGeom>
          <a:solidFill>
            <a:srgbClr val="F0F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i-FI" sz="2000" dirty="0">
                <a:solidFill>
                  <a:schemeClr val="tx1"/>
                </a:solidFill>
              </a:rPr>
              <a:t>aset yang dimiliki oleh dana imbalan kerja jangka </a:t>
            </a:r>
            <a:r>
              <a:rPr lang="en-US" sz="2000" dirty="0" err="1">
                <a:solidFill>
                  <a:schemeClr val="tx1"/>
                </a:solidFill>
              </a:rPr>
              <a:t>panjang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selain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instrumen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keuangan</a:t>
            </a:r>
            <a:r>
              <a:rPr lang="fi-FI" sz="2000" dirty="0">
                <a:solidFill>
                  <a:schemeClr val="tx1"/>
                </a:solidFill>
              </a:rPr>
              <a:t> terbitan entitas </a:t>
            </a:r>
            <a:r>
              <a:rPr lang="en-US" sz="2000" dirty="0" err="1">
                <a:solidFill>
                  <a:schemeClr val="tx1"/>
                </a:solidFill>
              </a:rPr>
              <a:t>pelapor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dialihkan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10182" y="3786190"/>
            <a:ext cx="4857784" cy="722930"/>
          </a:xfrm>
          <a:prstGeom prst="roundRect">
            <a:avLst/>
          </a:prstGeom>
          <a:solidFill>
            <a:srgbClr val="F0F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en-US" sz="2000" dirty="0">
                <a:solidFill>
                  <a:schemeClr val="tx1"/>
                </a:solidFill>
              </a:rPr>
              <a:t>polis </a:t>
            </a:r>
            <a:r>
              <a:rPr lang="en-US" sz="2000" dirty="0" err="1">
                <a:solidFill>
                  <a:schemeClr val="tx1"/>
                </a:solidFill>
              </a:rPr>
              <a:t>asuransi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memenuhi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syarat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Chevron 7"/>
          <p:cNvSpPr/>
          <p:nvPr/>
        </p:nvSpPr>
        <p:spPr>
          <a:xfrm rot="1976611">
            <a:off x="4381488" y="3338975"/>
            <a:ext cx="500066" cy="571504"/>
          </a:xfrm>
          <a:prstGeom prst="chevron">
            <a:avLst/>
          </a:prstGeom>
          <a:ln>
            <a:solidFill>
              <a:srgbClr val="D7F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1bag_of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59" y="4071942"/>
            <a:ext cx="1986453" cy="25431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03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Definisi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9720" y="1428736"/>
            <a:ext cx="8358246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kini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kenaikan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berjalan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09720" y="2571744"/>
            <a:ext cx="8358246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kenaikan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kini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imbalan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pasti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lalu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berdampak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berjalan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09720" y="3929066"/>
            <a:ext cx="8358246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Keuntungan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kerugian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aktuarial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penyesuaian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perbedaan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asumsi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dampak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perubahan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asumsi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 descr="pen_paper_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88" y="5143512"/>
            <a:ext cx="2119314" cy="1714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3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3268</Words>
  <Application>Microsoft Office PowerPoint</Application>
  <PresentationFormat>Widescreen</PresentationFormat>
  <Paragraphs>530</Paragraphs>
  <Slides>60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Segoe UI</vt:lpstr>
      <vt:lpstr>Times</vt:lpstr>
      <vt:lpstr>Wingdings</vt:lpstr>
      <vt:lpstr>Office Theme</vt:lpstr>
      <vt:lpstr>PowerPoint Presentation</vt:lpstr>
      <vt:lpstr>Agenda</vt:lpstr>
      <vt:lpstr>PSAK 24 Revisi 2010</vt:lpstr>
      <vt:lpstr>Perubahan PSAK 24 (2010)</vt:lpstr>
      <vt:lpstr>Tujuan</vt:lpstr>
      <vt:lpstr>Ruang Lingkup</vt:lpstr>
      <vt:lpstr>Ruang Lingkup Imbalan Kerja</vt:lpstr>
      <vt:lpstr>Definisi</vt:lpstr>
      <vt:lpstr>Definisi</vt:lpstr>
      <vt:lpstr>Definisi</vt:lpstr>
      <vt:lpstr>Definisi</vt:lpstr>
      <vt:lpstr>Definisi</vt:lpstr>
      <vt:lpstr>Imbalan Kerja Jangka Pendek</vt:lpstr>
      <vt:lpstr>Pengakuan  dan Pengukuran</vt:lpstr>
      <vt:lpstr>Ilustrasi</vt:lpstr>
      <vt:lpstr>Pengakuan  dan Pengukuran</vt:lpstr>
      <vt:lpstr>Kewajiban</vt:lpstr>
      <vt:lpstr>Pengungkapan</vt:lpstr>
      <vt:lpstr>Imbalan Pascakerja</vt:lpstr>
      <vt:lpstr>Imbalan Pascakerja</vt:lpstr>
      <vt:lpstr>Imbalan Paskakerja</vt:lpstr>
      <vt:lpstr>Dana Pensiun</vt:lpstr>
      <vt:lpstr>Jenis Program</vt:lpstr>
      <vt:lpstr>Program Multipemberi Kerja</vt:lpstr>
      <vt:lpstr>Program Jaminan Sosial</vt:lpstr>
      <vt:lpstr>Program Iuran Pasti</vt:lpstr>
      <vt:lpstr>Iuran Pasti</vt:lpstr>
      <vt:lpstr>Program Imbalan Pasti</vt:lpstr>
      <vt:lpstr>Program manfaat pasti</vt:lpstr>
      <vt:lpstr>Laporan Posisi Keuangan</vt:lpstr>
      <vt:lpstr>Pada Laporan Laba Rugi </vt:lpstr>
      <vt:lpstr>Aset Imbalan Pasti</vt:lpstr>
      <vt:lpstr>Aset Imbalan Pasti</vt:lpstr>
      <vt:lpstr>Nilai Kini Kewajiban Imbalan</vt:lpstr>
      <vt:lpstr>Nilai Kini Kewajiban Imbalan</vt:lpstr>
      <vt:lpstr>Metode Penilaian Aktuarial </vt:lpstr>
      <vt:lpstr>Jika jasa pekerja meningkat </vt:lpstr>
      <vt:lpstr>Asumsi Aktuarial</vt:lpstr>
      <vt:lpstr>Asumsi Aktuarial</vt:lpstr>
      <vt:lpstr>Asumsi Aktuarial</vt:lpstr>
      <vt:lpstr>Keuntungan atau Kerugian Aktuarial - Koridor</vt:lpstr>
      <vt:lpstr>Batas Koridor</vt:lpstr>
      <vt:lpstr>Keuntungan atau Kerugian Aktuarial - Koridor</vt:lpstr>
      <vt:lpstr>Keuntungan atau Kerugian Aktuarial Laba Komprehensif (PSAK 24 Revisi 2013)</vt:lpstr>
      <vt:lpstr>Keuntungan atau Kerugian Aktuarial Laba Komprehensif (PSAK 24 Revisi 2013)</vt:lpstr>
      <vt:lpstr>Perbandinga Keuntungan atau Kerugian Aktuarial Koridor - Laba Komprehensif</vt:lpstr>
      <vt:lpstr>Biaya Jasa Lalu </vt:lpstr>
      <vt:lpstr>Aset Program</vt:lpstr>
      <vt:lpstr>Penggantian </vt:lpstr>
      <vt:lpstr>Hasil Aset Program</vt:lpstr>
      <vt:lpstr>Kurtailmen dan  Penyelesaian Program (Settlements)   </vt:lpstr>
      <vt:lpstr>Penyajian </vt:lpstr>
      <vt:lpstr>Pengungkapan </vt:lpstr>
      <vt:lpstr>Imbalan Kerja Jangka Panjang Lainnya</vt:lpstr>
      <vt:lpstr>Imbalan Kerja Jangka Panjang Lainnya</vt:lpstr>
      <vt:lpstr>Imbalan Kerja Jangka Panjang Lainnya</vt:lpstr>
      <vt:lpstr>Pesangon Pemutusan Kontrak Kerja (PKK)</vt:lpstr>
      <vt:lpstr>Pesangon Pemutusan Kontrak Kerja (PKK)</vt:lpstr>
      <vt:lpstr>Ketentuan Transisi &amp; Tanggal Efektif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hotma mentalita</dc:creator>
  <cp:lastModifiedBy>hrd@iwk.co.id</cp:lastModifiedBy>
  <cp:revision>5</cp:revision>
  <dcterms:created xsi:type="dcterms:W3CDTF">2020-06-28T15:32:36Z</dcterms:created>
  <dcterms:modified xsi:type="dcterms:W3CDTF">2022-07-28T08:15:07Z</dcterms:modified>
</cp:coreProperties>
</file>