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notesMasterIdLst>
    <p:notesMasterId r:id="rId13"/>
  </p:notesMasterIdLst>
  <p:sldIdLst>
    <p:sldId id="361" r:id="rId2"/>
    <p:sldId id="274" r:id="rId3"/>
    <p:sldId id="283" r:id="rId4"/>
    <p:sldId id="363" r:id="rId5"/>
    <p:sldId id="284" r:id="rId6"/>
    <p:sldId id="285" r:id="rId7"/>
    <p:sldId id="286" r:id="rId8"/>
    <p:sldId id="289" r:id="rId9"/>
    <p:sldId id="287" r:id="rId10"/>
    <p:sldId id="290" r:id="rId11"/>
    <p:sldId id="288" r:id="rId12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940" y="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27E9D-6906-4F23-99CE-1B1F8A7B2B6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C971A-8544-42F3-9513-3BC36D20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2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7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11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400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88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25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69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507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64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23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7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67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53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80F30558-FFDC-4D3D-8CF4-0B7BFDA129F1}"/>
              </a:ext>
            </a:extLst>
          </p:cNvPr>
          <p:cNvGrpSpPr/>
          <p:nvPr/>
        </p:nvGrpSpPr>
        <p:grpSpPr>
          <a:xfrm>
            <a:off x="602110" y="647700"/>
            <a:ext cx="10599289" cy="8167178"/>
            <a:chOff x="-151645" y="-1040822"/>
            <a:chExt cx="6596486" cy="544478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2DAA667-36E5-482D-9F54-32B2E46999CA}"/>
                </a:ext>
              </a:extLst>
            </p:cNvPr>
            <p:cNvSpPr txBox="1"/>
            <p:nvPr/>
          </p:nvSpPr>
          <p:spPr>
            <a:xfrm>
              <a:off x="-126637" y="-1040822"/>
              <a:ext cx="6571478" cy="17235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8100" dirty="0">
                  <a:solidFill>
                    <a:schemeClr val="bg1"/>
                  </a:solidFill>
                  <a:latin typeface="+mj-lt"/>
                </a:rPr>
                <a:t>Sekolah </a:t>
              </a:r>
              <a:r>
                <a:rPr lang="en-US" sz="8100" dirty="0" err="1">
                  <a:solidFill>
                    <a:schemeClr val="bg1"/>
                  </a:solidFill>
                  <a:latin typeface="+mj-lt"/>
                </a:rPr>
                <a:t>Efektif</a:t>
              </a:r>
              <a:r>
                <a:rPr lang="en-US" sz="8100" dirty="0">
                  <a:solidFill>
                    <a:schemeClr val="bg1"/>
                  </a:solidFill>
                  <a:latin typeface="+mj-lt"/>
                </a:rPr>
                <a:t> Dalam </a:t>
              </a:r>
              <a:r>
                <a:rPr lang="en-US" sz="8100" dirty="0" err="1">
                  <a:solidFill>
                    <a:schemeClr val="bg1"/>
                  </a:solidFill>
                  <a:latin typeface="+mj-lt"/>
                </a:rPr>
                <a:t>Konsep</a:t>
              </a:r>
              <a:r>
                <a:rPr lang="en-US" sz="8100" dirty="0">
                  <a:solidFill>
                    <a:schemeClr val="bg1"/>
                  </a:solidFill>
                  <a:latin typeface="+mj-lt"/>
                </a:rPr>
                <a:t> MBS</a:t>
              </a:r>
              <a:endParaRPr lang="ko-KR" altLang="en-US" sz="8100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30F23E6-C8D4-D708-BACC-E0498C7D759E}"/>
                </a:ext>
              </a:extLst>
            </p:cNvPr>
            <p:cNvSpPr txBox="1"/>
            <p:nvPr/>
          </p:nvSpPr>
          <p:spPr>
            <a:xfrm>
              <a:off x="-133771" y="3480377"/>
              <a:ext cx="5855376" cy="9235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1" dirty="0">
                  <a:solidFill>
                    <a:schemeClr val="bg1"/>
                  </a:solidFill>
                  <a:cs typeface="Arial" pitchFamily="34" charset="0"/>
                </a:rPr>
                <a:t>Pendidikan Bahasa dan Sastra Indonesia</a:t>
              </a:r>
            </a:p>
            <a:p>
              <a:r>
                <a:rPr lang="en-US" altLang="ko-KR" sz="2801" dirty="0" err="1">
                  <a:solidFill>
                    <a:schemeClr val="bg1"/>
                  </a:solidFill>
                  <a:cs typeface="Arial" pitchFamily="34" charset="0"/>
                </a:rPr>
                <a:t>Fakultas</a:t>
              </a:r>
              <a:r>
                <a:rPr lang="en-US" altLang="ko-KR" sz="280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2801" dirty="0" err="1">
                  <a:solidFill>
                    <a:schemeClr val="bg1"/>
                  </a:solidFill>
                  <a:cs typeface="Arial" pitchFamily="34" charset="0"/>
                </a:rPr>
                <a:t>Keguruan</a:t>
              </a:r>
              <a:r>
                <a:rPr lang="en-US" altLang="ko-KR" sz="2801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2801" dirty="0" err="1">
                  <a:solidFill>
                    <a:schemeClr val="bg1"/>
                  </a:solidFill>
                  <a:cs typeface="Arial" pitchFamily="34" charset="0"/>
                </a:rPr>
                <a:t>Ilmu</a:t>
              </a:r>
              <a:r>
                <a:rPr lang="en-US" altLang="ko-KR" sz="2801" dirty="0">
                  <a:solidFill>
                    <a:schemeClr val="bg1"/>
                  </a:solidFill>
                  <a:cs typeface="Arial" pitchFamily="34" charset="0"/>
                </a:rPr>
                <a:t> Pendidikan</a:t>
              </a:r>
            </a:p>
            <a:p>
              <a:r>
                <a:rPr lang="en-US" altLang="ko-KR" sz="2801" dirty="0">
                  <a:solidFill>
                    <a:schemeClr val="bg1"/>
                  </a:solidFill>
                  <a:cs typeface="Arial" pitchFamily="34" charset="0"/>
                </a:rPr>
                <a:t>Universitas Prima Indonesia</a:t>
              </a:r>
              <a:endParaRPr lang="ko-KR" altLang="en-US" sz="280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8A9988D-D5C0-FF23-4C1E-0ABF71E7FD55}"/>
                </a:ext>
              </a:extLst>
            </p:cNvPr>
            <p:cNvSpPr txBox="1"/>
            <p:nvPr/>
          </p:nvSpPr>
          <p:spPr>
            <a:xfrm>
              <a:off x="-151645" y="1302004"/>
              <a:ext cx="5855376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3600" dirty="0" err="1">
                  <a:solidFill>
                    <a:schemeClr val="bg1"/>
                  </a:solidFill>
                  <a:cs typeface="Arial" pitchFamily="34" charset="0"/>
                </a:rPr>
                <a:t>Delyanti</a:t>
              </a:r>
              <a:r>
                <a:rPr lang="en-US" altLang="ko-KR" sz="3600" dirty="0">
                  <a:solidFill>
                    <a:schemeClr val="bg1"/>
                  </a:solidFill>
                  <a:cs typeface="Arial" pitchFamily="34" charset="0"/>
                </a:rPr>
                <a:t> A. </a:t>
              </a:r>
              <a:r>
                <a:rPr lang="en-US" altLang="ko-KR" sz="3600" dirty="0" err="1">
                  <a:solidFill>
                    <a:schemeClr val="bg1"/>
                  </a:solidFill>
                  <a:cs typeface="Arial" pitchFamily="34" charset="0"/>
                </a:rPr>
                <a:t>Pulungan</a:t>
              </a:r>
              <a:r>
                <a:rPr lang="en-US" altLang="ko-KR" sz="3600" dirty="0">
                  <a:solidFill>
                    <a:schemeClr val="bg1"/>
                  </a:solidFill>
                  <a:cs typeface="Arial" pitchFamily="34" charset="0"/>
                </a:rPr>
                <a:t>, </a:t>
              </a:r>
              <a:r>
                <a:rPr lang="en-US" altLang="ko-KR" sz="3600" dirty="0" err="1">
                  <a:solidFill>
                    <a:schemeClr val="bg1"/>
                  </a:solidFill>
                  <a:cs typeface="Arial" pitchFamily="34" charset="0"/>
                </a:rPr>
                <a:t>S.Pd</a:t>
              </a:r>
              <a:r>
                <a:rPr lang="en-US" altLang="ko-KR" sz="3600" dirty="0">
                  <a:solidFill>
                    <a:schemeClr val="bg1"/>
                  </a:solidFill>
                  <a:cs typeface="Arial" pitchFamily="34" charset="0"/>
                </a:rPr>
                <a:t>., </a:t>
              </a:r>
              <a:r>
                <a:rPr lang="en-US" altLang="ko-KR" sz="3600" dirty="0" err="1">
                  <a:solidFill>
                    <a:schemeClr val="bg1"/>
                  </a:solidFill>
                  <a:cs typeface="Arial" pitchFamily="34" charset="0"/>
                </a:rPr>
                <a:t>M.Pd</a:t>
              </a:r>
              <a:endParaRPr lang="ko-KR" altLang="en-US" sz="3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C93D984A-7FF2-46DF-AD58-08FD31F5846F}"/>
              </a:ext>
            </a:extLst>
          </p:cNvPr>
          <p:cNvGrpSpPr/>
          <p:nvPr/>
        </p:nvGrpSpPr>
        <p:grpSpPr>
          <a:xfrm>
            <a:off x="662043" y="3521834"/>
            <a:ext cx="7195505" cy="110837"/>
            <a:chOff x="0" y="0"/>
            <a:chExt cx="10600107" cy="3256589"/>
          </a:xfrm>
        </p:grpSpPr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E0670505-C8B5-4047-B581-EC4BA03BB9C2}"/>
                </a:ext>
              </a:extLst>
            </p:cNvPr>
            <p:cNvSpPr/>
            <p:nvPr/>
          </p:nvSpPr>
          <p:spPr>
            <a:xfrm>
              <a:off x="1770291" y="8292"/>
              <a:ext cx="1776047" cy="32482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rgbClr val="666666"/>
                </a:solidFill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id="{0140C7AC-A4B0-41C1-83B5-7D71E4A1D0CB}"/>
                </a:ext>
              </a:extLst>
            </p:cNvPr>
            <p:cNvSpPr/>
            <p:nvPr/>
          </p:nvSpPr>
          <p:spPr>
            <a:xfrm>
              <a:off x="3540582" y="8292"/>
              <a:ext cx="1776047" cy="32482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7" name="Rectangle 5">
              <a:extLst>
                <a:ext uri="{FF2B5EF4-FFF2-40B4-BE49-F238E27FC236}">
                  <a16:creationId xmlns:a16="http://schemas.microsoft.com/office/drawing/2014/main" id="{7290A7AF-8260-46F3-8861-19BBB69A299B}"/>
                </a:ext>
              </a:extLst>
            </p:cNvPr>
            <p:cNvSpPr/>
            <p:nvPr/>
          </p:nvSpPr>
          <p:spPr>
            <a:xfrm>
              <a:off x="5310873" y="8292"/>
              <a:ext cx="1776047" cy="324829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9FDBF792-D993-4F15-BC25-B0FFAFF3E986}"/>
                </a:ext>
              </a:extLst>
            </p:cNvPr>
            <p:cNvSpPr/>
            <p:nvPr/>
          </p:nvSpPr>
          <p:spPr>
            <a:xfrm>
              <a:off x="8824060" y="0"/>
              <a:ext cx="1776047" cy="32482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D0CF73E0-A9F7-411F-9C7C-916648F3FDC0}"/>
                </a:ext>
              </a:extLst>
            </p:cNvPr>
            <p:cNvSpPr/>
            <p:nvPr/>
          </p:nvSpPr>
          <p:spPr>
            <a:xfrm>
              <a:off x="7067467" y="8292"/>
              <a:ext cx="1776047" cy="324829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B3FD885D-B877-465F-AE1C-435E0A791729}"/>
                </a:ext>
              </a:extLst>
            </p:cNvPr>
            <p:cNvSpPr/>
            <p:nvPr/>
          </p:nvSpPr>
          <p:spPr>
            <a:xfrm>
              <a:off x="0" y="8292"/>
              <a:ext cx="1776047" cy="32482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9543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2">
            <a:extLst>
              <a:ext uri="{FF2B5EF4-FFF2-40B4-BE49-F238E27FC236}">
                <a16:creationId xmlns:a16="http://schemas.microsoft.com/office/drawing/2014/main" id="{B943862A-F844-4D97-D15F-F94E9046203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14400" y="3619500"/>
            <a:ext cx="7772400" cy="6527006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7) </a:t>
            </a:r>
            <a:r>
              <a:rPr lang="en-US" altLang="zh-CN" dirty="0" err="1"/>
              <a:t>Pembelajaran</a:t>
            </a:r>
            <a:r>
              <a:rPr lang="en-US" altLang="zh-CN" dirty="0"/>
              <a:t> </a:t>
            </a:r>
            <a:r>
              <a:rPr lang="en-US" altLang="zh-CN" dirty="0" err="1"/>
              <a:t>menyenangkan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pemberian</a:t>
            </a:r>
            <a:r>
              <a:rPr lang="en-US" altLang="zh-CN" dirty="0"/>
              <a:t> </a:t>
            </a:r>
            <a:r>
              <a:rPr lang="en-US" altLang="zh-CN" dirty="0" err="1"/>
              <a:t>penghargaan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pembelajaran</a:t>
            </a:r>
            <a:r>
              <a:rPr lang="en-US" altLang="zh-CN" dirty="0"/>
              <a:t>, </a:t>
            </a:r>
            <a:r>
              <a:rPr lang="en-US" altLang="zh-CN" dirty="0" err="1"/>
              <a:t>pengakuan</a:t>
            </a:r>
            <a:r>
              <a:rPr lang="en-US" altLang="zh-CN" dirty="0"/>
              <a:t> </a:t>
            </a:r>
            <a:r>
              <a:rPr lang="en-US" altLang="zh-CN" dirty="0" err="1"/>
              <a:t>terhadap</a:t>
            </a:r>
            <a:r>
              <a:rPr lang="en-US" altLang="zh-CN" dirty="0"/>
              <a:t> </a:t>
            </a:r>
            <a:r>
              <a:rPr lang="en-US" altLang="zh-CN" dirty="0" err="1"/>
              <a:t>perbedaan</a:t>
            </a:r>
            <a:r>
              <a:rPr lang="en-US" altLang="zh-CN" dirty="0"/>
              <a:t> p</a:t>
            </a:r>
            <a:r>
              <a:rPr lang="en-ID" altLang="en-US" dirty="0"/>
              <a:t>e</a:t>
            </a:r>
            <a:r>
              <a:rPr lang="en-US" altLang="zh-CN" dirty="0" err="1"/>
              <a:t>rilaku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, </a:t>
            </a:r>
            <a:r>
              <a:rPr lang="en-US" altLang="zh-CN" dirty="0" err="1"/>
              <a:t>pengakuan</a:t>
            </a:r>
            <a:r>
              <a:rPr lang="en-US" altLang="zh-CN" dirty="0"/>
              <a:t> </a:t>
            </a:r>
            <a:r>
              <a:rPr lang="en-US" altLang="zh-CN" dirty="0" err="1"/>
              <a:t>terhadap</a:t>
            </a:r>
            <a:r>
              <a:rPr lang="en-US" altLang="zh-CN" dirty="0"/>
              <a:t> </a:t>
            </a:r>
            <a:r>
              <a:rPr lang="en-US" altLang="zh-CN" dirty="0" err="1"/>
              <a:t>perbedaan</a:t>
            </a:r>
            <a:r>
              <a:rPr lang="en-US" altLang="zh-CN" dirty="0"/>
              <a:t> </a:t>
            </a:r>
            <a:r>
              <a:rPr lang="en-US" altLang="zh-CN" dirty="0" err="1"/>
              <a:t>potensi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, </a:t>
            </a:r>
            <a:r>
              <a:rPr lang="en-US" altLang="zh-CN" dirty="0" err="1"/>
              <a:t>minat</a:t>
            </a:r>
            <a:r>
              <a:rPr lang="en-US" altLang="zh-CN" dirty="0"/>
              <a:t> </a:t>
            </a:r>
            <a:r>
              <a:rPr lang="en-US" altLang="zh-CN" dirty="0" err="1"/>
              <a:t>belajar</a:t>
            </a:r>
            <a:r>
              <a:rPr lang="en-US" altLang="zh-CN" dirty="0"/>
              <a:t> yang </a:t>
            </a:r>
            <a:r>
              <a:rPr lang="en-US" altLang="zh-CN" dirty="0" err="1"/>
              <a:t>tinggi</a:t>
            </a:r>
            <a:r>
              <a:rPr lang="en-US" altLang="zh-CN" dirty="0"/>
              <a:t>, </a:t>
            </a:r>
            <a:r>
              <a:rPr lang="en-US" altLang="zh-CN" dirty="0" err="1"/>
              <a:t>motivasi</a:t>
            </a:r>
            <a:r>
              <a:rPr lang="en-US" altLang="zh-CN" dirty="0"/>
              <a:t> </a:t>
            </a:r>
            <a:r>
              <a:rPr lang="en-US" altLang="zh-CN" dirty="0" err="1"/>
              <a:t>belajar</a:t>
            </a:r>
            <a:r>
              <a:rPr lang="en-US" altLang="zh-CN" dirty="0"/>
              <a:t> yang </a:t>
            </a:r>
            <a:r>
              <a:rPr lang="en-US" altLang="zh-CN" dirty="0" err="1"/>
              <a:t>tinggi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terhindar</a:t>
            </a:r>
            <a:r>
              <a:rPr lang="en-US" altLang="zh-CN" dirty="0"/>
              <a:t> </a:t>
            </a:r>
            <a:r>
              <a:rPr lang="en-US" altLang="zh-CN" dirty="0" err="1"/>
              <a:t>dari</a:t>
            </a:r>
            <a:r>
              <a:rPr lang="en-US" altLang="zh-CN" dirty="0"/>
              <a:t> </a:t>
            </a:r>
            <a:r>
              <a:rPr lang="en-US" altLang="zh-CN" dirty="0" err="1"/>
              <a:t>kekerasan</a:t>
            </a:r>
            <a:r>
              <a:rPr lang="en-US" altLang="zh-CN" dirty="0"/>
              <a:t> </a:t>
            </a:r>
            <a:r>
              <a:rPr lang="en-US" altLang="zh-CN" dirty="0" err="1"/>
              <a:t>fisik</a:t>
            </a:r>
            <a:r>
              <a:rPr lang="en-US" altLang="zh-CN" dirty="0"/>
              <a:t> dan non </a:t>
            </a:r>
            <a:r>
              <a:rPr lang="en-US" altLang="zh-CN" dirty="0" err="1"/>
              <a:t>fisik</a:t>
            </a:r>
            <a:r>
              <a:rPr lang="en-US" altLang="zh-CN" dirty="0"/>
              <a:t> (</a:t>
            </a:r>
            <a:r>
              <a:rPr lang="en-US" altLang="zh-CN" dirty="0" err="1"/>
              <a:t>ancaman</a:t>
            </a:r>
            <a:r>
              <a:rPr lang="en-US" altLang="zh-CN" dirty="0"/>
              <a:t>, </a:t>
            </a:r>
            <a:r>
              <a:rPr lang="en-US" altLang="zh-CN" dirty="0" err="1"/>
              <a:t>kekerasan</a:t>
            </a:r>
            <a:r>
              <a:rPr lang="en-US" altLang="zh-CN" dirty="0"/>
              <a:t>, dan </a:t>
            </a:r>
            <a:r>
              <a:rPr lang="en-US" altLang="zh-CN" dirty="0" err="1"/>
              <a:t>intimidasi</a:t>
            </a:r>
            <a:r>
              <a:rPr lang="en-US" altLang="zh-CN" dirty="0"/>
              <a:t>).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30722" name="Content Placeholder 3">
            <a:extLst>
              <a:ext uri="{FF2B5EF4-FFF2-40B4-BE49-F238E27FC236}">
                <a16:creationId xmlns:a16="http://schemas.microsoft.com/office/drawing/2014/main" id="{76873A5F-5D59-F71B-72F3-02DF0356D7F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144000" y="3467100"/>
            <a:ext cx="7772400" cy="652700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8) </a:t>
            </a:r>
            <a:r>
              <a:rPr lang="en-US" altLang="zh-CN" dirty="0" err="1"/>
              <a:t>Dukungan</a:t>
            </a:r>
            <a:r>
              <a:rPr lang="en-US" altLang="zh-CN" dirty="0"/>
              <a:t> dana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keterlibatan</a:t>
            </a:r>
            <a:r>
              <a:rPr lang="en-US" altLang="zh-CN" dirty="0"/>
              <a:t>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, </a:t>
            </a:r>
            <a:r>
              <a:rPr lang="en-US" altLang="zh-CN" dirty="0" err="1"/>
              <a:t>masyarakat</a:t>
            </a:r>
            <a:r>
              <a:rPr lang="en-US" altLang="zh-CN" dirty="0"/>
              <a:t>, stakeholder </a:t>
            </a:r>
            <a:r>
              <a:rPr lang="en-US" altLang="zh-CN" dirty="0" err="1"/>
              <a:t>lainnya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merencanakan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dana, </a:t>
            </a:r>
            <a:r>
              <a:rPr lang="en-US" altLang="zh-CN" dirty="0" err="1"/>
              <a:t>merealisasikan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dana, </a:t>
            </a:r>
            <a:r>
              <a:rPr lang="en-US" altLang="zh-CN" dirty="0" err="1"/>
              <a:t>pengelolaan</a:t>
            </a:r>
            <a:r>
              <a:rPr lang="en-US" altLang="zh-CN" dirty="0"/>
              <a:t>/</a:t>
            </a:r>
            <a:r>
              <a:rPr lang="en-US" altLang="zh-CN" dirty="0" err="1"/>
              <a:t>penggunaan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dana,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mengawasi</a:t>
            </a:r>
            <a:r>
              <a:rPr lang="en-US" altLang="zh-CN" dirty="0"/>
              <a:t> </a:t>
            </a:r>
            <a:r>
              <a:rPr lang="en-US" altLang="zh-CN" dirty="0" err="1"/>
              <a:t>penggunaan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dana, </a:t>
            </a:r>
            <a:r>
              <a:rPr lang="en-US" altLang="zh-CN" dirty="0" err="1"/>
              <a:t>seperti</a:t>
            </a:r>
            <a:r>
              <a:rPr lang="en-US" altLang="zh-CN" dirty="0"/>
              <a:t> </a:t>
            </a:r>
            <a:r>
              <a:rPr lang="en-US" altLang="zh-CN" dirty="0" err="1"/>
              <a:t>sumbangan</a:t>
            </a:r>
            <a:r>
              <a:rPr lang="en-US" altLang="zh-CN" dirty="0"/>
              <a:t> </a:t>
            </a:r>
            <a:r>
              <a:rPr lang="en-US" altLang="zh-CN" dirty="0" err="1"/>
              <a:t>pembuatan</a:t>
            </a:r>
            <a:r>
              <a:rPr lang="en-US" altLang="zh-CN" dirty="0"/>
              <a:t> </a:t>
            </a:r>
            <a:r>
              <a:rPr lang="en-US" altLang="zh-CN" dirty="0" err="1"/>
              <a:t>paga</a:t>
            </a:r>
            <a:r>
              <a:rPr lang="en-ID" altLang="en-US" dirty="0"/>
              <a:t>r</a:t>
            </a:r>
            <a:r>
              <a:rPr lang="en-US" altLang="zh-CN" dirty="0"/>
              <a:t>, t</a:t>
            </a:r>
            <a:r>
              <a:rPr lang="en-ID" altLang="en-US" dirty="0" err="1"/>
              <a:t>aman</a:t>
            </a:r>
            <a:r>
              <a:rPr lang="en-ID" altLang="en-US" dirty="0"/>
              <a:t> </a:t>
            </a:r>
            <a:r>
              <a:rPr lang="en-US" altLang="zh-CN" dirty="0" err="1"/>
              <a:t>halaman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30723" name="Title 1">
            <a:extLst>
              <a:ext uri="{FF2B5EF4-FFF2-40B4-BE49-F238E27FC236}">
                <a16:creationId xmlns:a16="http://schemas.microsoft.com/office/drawing/2014/main" id="{D4BEFFB3-FA54-7AC7-DF1D-564230AB09D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257300" y="973933"/>
            <a:ext cx="15773400" cy="1097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ID" altLang="en-US" sz="6000" b="1">
                <a:latin typeface="Calibri Light" panose="020F0302020204030204" pitchFamily="34" charset="0"/>
              </a:rPr>
              <a:t>I</a:t>
            </a:r>
            <a:r>
              <a:rPr lang="en-US" altLang="zh-CN" sz="6000" b="1">
                <a:latin typeface="Calibri Light" panose="020F0302020204030204" pitchFamily="34" charset="0"/>
              </a:rPr>
              <a:t>ndikator keberhasilan implementasi program MBS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22EF7CE1-A43D-1D50-CD18-C9874CCD5CA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33413" y="3238500"/>
            <a:ext cx="8396288" cy="746522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9) </a:t>
            </a:r>
            <a:r>
              <a:rPr lang="en-US" altLang="zh-CN" dirty="0" err="1"/>
              <a:t>Dukungan</a:t>
            </a:r>
            <a:r>
              <a:rPr lang="en-US" altLang="zh-CN" dirty="0"/>
              <a:t> </a:t>
            </a:r>
            <a:r>
              <a:rPr lang="en-US" altLang="zh-CN" dirty="0" err="1"/>
              <a:t>tenaga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keterlibatan</a:t>
            </a:r>
            <a:r>
              <a:rPr lang="en-US" altLang="zh-CN" dirty="0"/>
              <a:t>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, </a:t>
            </a:r>
            <a:r>
              <a:rPr lang="en-US" altLang="zh-CN" dirty="0" err="1"/>
              <a:t>masyarakat</a:t>
            </a:r>
            <a:r>
              <a:rPr lang="en-US" altLang="zh-CN" dirty="0"/>
              <a:t>, stakeholder </a:t>
            </a:r>
            <a:r>
              <a:rPr lang="en-US" altLang="zh-CN" dirty="0" err="1"/>
              <a:t>lainnya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merencanakan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tenaga</a:t>
            </a:r>
            <a:r>
              <a:rPr lang="en-US" altLang="zh-CN" dirty="0"/>
              <a:t>, </a:t>
            </a:r>
            <a:r>
              <a:rPr lang="en-US" altLang="zh-CN" dirty="0" err="1"/>
              <a:t>merealisasikan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tenaga</a:t>
            </a:r>
            <a:r>
              <a:rPr lang="en-US" altLang="zh-CN" dirty="0"/>
              <a:t>,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tenaga</a:t>
            </a:r>
            <a:r>
              <a:rPr lang="en-US" altLang="zh-CN" dirty="0"/>
              <a:t>, dan </a:t>
            </a:r>
            <a:r>
              <a:rPr lang="en-US" altLang="zh-CN" dirty="0" err="1"/>
              <a:t>mengawasi</a:t>
            </a:r>
            <a:r>
              <a:rPr lang="en-US" altLang="zh-CN" dirty="0"/>
              <a:t>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tenaga</a:t>
            </a:r>
            <a:r>
              <a:rPr lang="en-US" altLang="zh-CN" dirty="0"/>
              <a:t>, </a:t>
            </a:r>
            <a:r>
              <a:rPr lang="en-US" altLang="zh-CN" dirty="0" err="1"/>
              <a:t>seperti</a:t>
            </a:r>
            <a:r>
              <a:rPr lang="en-US" altLang="zh-CN" dirty="0"/>
              <a:t> </a:t>
            </a:r>
            <a:r>
              <a:rPr lang="en-US" altLang="zh-CN" dirty="0" err="1"/>
              <a:t>mengecat</a:t>
            </a:r>
            <a:r>
              <a:rPr lang="en-US" altLang="zh-CN" dirty="0"/>
              <a:t> </a:t>
            </a:r>
            <a:r>
              <a:rPr lang="en-US" altLang="zh-CN" dirty="0" err="1"/>
              <a:t>gedung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mengatur</a:t>
            </a:r>
            <a:r>
              <a:rPr lang="en-US" altLang="zh-CN" dirty="0"/>
              <a:t> </a:t>
            </a:r>
            <a:r>
              <a:rPr lang="en-US" altLang="zh-CN" dirty="0" err="1"/>
              <a:t>buku</a:t>
            </a:r>
            <a:r>
              <a:rPr lang="en-ID" altLang="en-US" dirty="0"/>
              <a:t>-</a:t>
            </a:r>
            <a:r>
              <a:rPr lang="en-US" altLang="zh-CN" dirty="0" err="1"/>
              <a:t>buku</a:t>
            </a:r>
            <a:r>
              <a:rPr lang="en-US" altLang="zh-CN" dirty="0"/>
              <a:t> di </a:t>
            </a:r>
            <a:r>
              <a:rPr lang="en-US" altLang="zh-CN" dirty="0" err="1"/>
              <a:t>perpustakaan</a:t>
            </a:r>
            <a:r>
              <a:rPr lang="en-US" altLang="zh-CN" dirty="0"/>
              <a:t>, </a:t>
            </a:r>
            <a:r>
              <a:rPr lang="en-US" altLang="zh-CN" dirty="0" err="1"/>
              <a:t>piket</a:t>
            </a:r>
            <a:r>
              <a:rPr lang="en-US" altLang="zh-CN" dirty="0"/>
              <a:t> di </a:t>
            </a:r>
            <a:r>
              <a:rPr lang="en-US" altLang="zh-CN" dirty="0" err="1"/>
              <a:t>kelas</a:t>
            </a:r>
            <a:r>
              <a:rPr lang="en-US" altLang="zh-CN" dirty="0"/>
              <a:t> (program p</a:t>
            </a:r>
            <a:r>
              <a:rPr lang="en-ID" altLang="en-US" dirty="0"/>
              <a:t>a</a:t>
            </a:r>
            <a:r>
              <a:rPr lang="en-US" altLang="zh-CN" dirty="0" err="1"/>
              <a:t>guyuban</a:t>
            </a:r>
            <a:r>
              <a:rPr lang="en-US" altLang="zh-CN" dirty="0"/>
              <a:t> </a:t>
            </a:r>
            <a:r>
              <a:rPr lang="en-US" altLang="zh-CN" dirty="0" err="1"/>
              <a:t>kelas</a:t>
            </a:r>
            <a:r>
              <a:rPr lang="en-US" altLang="zh-CN" dirty="0"/>
              <a:t>).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31746" name="Content Placeholder 3">
            <a:extLst>
              <a:ext uri="{FF2B5EF4-FFF2-40B4-BE49-F238E27FC236}">
                <a16:creationId xmlns:a16="http://schemas.microsoft.com/office/drawing/2014/main" id="{7B918010-9325-587C-26D1-AA6F29C8F50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279730" y="3238502"/>
            <a:ext cx="8374857" cy="746521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10) </a:t>
            </a:r>
            <a:r>
              <a:rPr lang="en-US" altLang="zh-CN" dirty="0" err="1"/>
              <a:t>Dukungan</a:t>
            </a:r>
            <a:r>
              <a:rPr lang="en-US" altLang="zh-CN" dirty="0"/>
              <a:t> </a:t>
            </a:r>
            <a:r>
              <a:rPr lang="en-US" altLang="zh-CN" dirty="0" err="1"/>
              <a:t>pemikiran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keterlibatan</a:t>
            </a:r>
            <a:r>
              <a:rPr lang="en-US" altLang="zh-CN" dirty="0"/>
              <a:t>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, </a:t>
            </a:r>
            <a:r>
              <a:rPr lang="en-US" altLang="zh-CN" dirty="0" err="1"/>
              <a:t>masyarakat</a:t>
            </a:r>
            <a:r>
              <a:rPr lang="en-US" altLang="zh-CN" dirty="0"/>
              <a:t>,  stakeholder </a:t>
            </a:r>
            <a:r>
              <a:rPr lang="en-US" altLang="zh-CN" dirty="0" err="1"/>
              <a:t>lainnya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merencanakan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pemikiran</a:t>
            </a:r>
            <a:r>
              <a:rPr lang="en-US" altLang="zh-CN" dirty="0"/>
              <a:t>, </a:t>
            </a:r>
            <a:r>
              <a:rPr lang="en-ID" altLang="en-US" dirty="0"/>
              <a:t>m</a:t>
            </a:r>
            <a:r>
              <a:rPr lang="en-US" altLang="zh-CN" dirty="0" err="1"/>
              <a:t>erealisasikan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pemikiran</a:t>
            </a:r>
            <a:r>
              <a:rPr lang="en-US" altLang="zh-CN" dirty="0"/>
              <a:t>,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pemikiran</a:t>
            </a:r>
            <a:r>
              <a:rPr lang="en-US" altLang="zh-CN" dirty="0"/>
              <a:t>, dan </a:t>
            </a:r>
            <a:r>
              <a:rPr lang="en-US" altLang="zh-CN" dirty="0" err="1"/>
              <a:t>mengawasi</a:t>
            </a:r>
            <a:r>
              <a:rPr lang="en-US" altLang="zh-CN" dirty="0"/>
              <a:t>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bantuan</a:t>
            </a:r>
            <a:r>
              <a:rPr lang="en-US" altLang="zh-CN" dirty="0"/>
              <a:t> </a:t>
            </a:r>
            <a:r>
              <a:rPr lang="en-US" altLang="zh-CN" dirty="0" err="1"/>
              <a:t>pemikiran</a:t>
            </a:r>
            <a:r>
              <a:rPr lang="en-US" altLang="zh-CN" dirty="0"/>
              <a:t>, </a:t>
            </a:r>
            <a:r>
              <a:rPr lang="en-US" altLang="zh-CN" dirty="0" err="1"/>
              <a:t>seperti</a:t>
            </a:r>
            <a:r>
              <a:rPr lang="en-US" altLang="zh-CN" dirty="0"/>
              <a:t> </a:t>
            </a:r>
            <a:r>
              <a:rPr lang="en-US" altLang="zh-CN" dirty="0" err="1"/>
              <a:t>menjadi</a:t>
            </a:r>
            <a:r>
              <a:rPr lang="en-US" altLang="zh-CN" dirty="0"/>
              <a:t> </a:t>
            </a:r>
            <a:r>
              <a:rPr lang="en-US" altLang="zh-CN" dirty="0" err="1"/>
              <a:t>nara</a:t>
            </a:r>
            <a:r>
              <a:rPr lang="en-US" altLang="zh-CN" dirty="0"/>
              <a:t> </a:t>
            </a:r>
            <a:r>
              <a:rPr lang="en-US" altLang="zh-CN" dirty="0" err="1"/>
              <a:t>sumber</a:t>
            </a:r>
            <a:r>
              <a:rPr lang="en-US" altLang="zh-CN" dirty="0"/>
              <a:t>.</a:t>
            </a:r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CF6019C8-B0D7-FC16-C2BE-4C40A37381E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853973" y="1181100"/>
            <a:ext cx="157734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ID" altLang="en-US" sz="6000" b="1">
                <a:latin typeface="Calibri Light" panose="020F0302020204030204" pitchFamily="34" charset="0"/>
              </a:rPr>
              <a:t>I</a:t>
            </a:r>
            <a:r>
              <a:rPr lang="en-US" altLang="zh-CN" sz="6000" b="1">
                <a:latin typeface="Calibri Light" panose="020F0302020204030204" pitchFamily="34" charset="0"/>
              </a:rPr>
              <a:t>ndikator keberhasilan implementasi program MBS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86CC791-0FF9-39AE-6B5C-EB48AD14C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CN" sz="6000" b="1"/>
              <a:t>Sekolah </a:t>
            </a:r>
            <a:r>
              <a:rPr lang="en-ID" altLang="en-US" sz="6000" b="1"/>
              <a:t>E</a:t>
            </a:r>
            <a:r>
              <a:rPr lang="en-US" altLang="zh-CN" sz="6000" b="1"/>
              <a:t>fektif </a:t>
            </a:r>
            <a:r>
              <a:rPr lang="en-ID" altLang="en-US" sz="6000" b="1"/>
              <a:t>M</a:t>
            </a:r>
            <a:r>
              <a:rPr lang="en-US" altLang="zh-CN" sz="6000" b="1"/>
              <a:t>enurut Suparlan </a:t>
            </a:r>
            <a:r>
              <a:rPr lang="en-ID" altLang="en-US" sz="6000" b="1"/>
              <a:t>(2011)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F9B9B9C-2B52-514C-414B-3DBA8D0C452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481138" y="2738438"/>
            <a:ext cx="15549563" cy="6527007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Kepemimpinan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strong principal </a:t>
            </a:r>
          </a:p>
          <a:p>
            <a:pPr marL="0" indent="0">
              <a:buNone/>
            </a:pP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    leadership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2. Iklim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kondusif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safe and </a:t>
            </a:r>
            <a:r>
              <a:rPr lang="en-US" altLang="zh-CN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conducipe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 school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3.Penekanan pada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penguasaan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kecakapan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emphasis on the </a:t>
            </a:r>
          </a:p>
          <a:p>
            <a:pPr marL="0" indent="0">
              <a:buNone/>
            </a:pP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zh-CN" b="1" i="1" dirty="0" err="1">
                <a:latin typeface="Arial" panose="020B0604020202020204" pitchFamily="34" charset="0"/>
                <a:cs typeface="Arial" panose="020B0604020202020204" pitchFamily="34" charset="0"/>
              </a:rPr>
              <a:t>aegisition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 of basic skills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4.Harapan guru yang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teacher high </a:t>
            </a:r>
          </a:p>
          <a:p>
            <a:pPr marL="0" indent="0">
              <a:buNone/>
            </a:pP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    expectation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ID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 err="1">
                <a:latin typeface="Arial" panose="020B0604020202020204" pitchFamily="34" charset="0"/>
                <a:cs typeface="Arial" panose="020B0604020202020204" pitchFamily="34" charset="0"/>
              </a:rPr>
              <a:t>teratur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b="1" i="1" dirty="0">
                <a:latin typeface="Arial" panose="020B0604020202020204" pitchFamily="34" charset="0"/>
                <a:cs typeface="Arial" panose="020B0604020202020204" pitchFamily="34" charset="0"/>
              </a:rPr>
              <a:t>frequency of evaluation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4744E37-913B-361C-9DA7-9CDB71613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7300" y="254795"/>
            <a:ext cx="15773400" cy="1164431"/>
          </a:xfrm>
        </p:spPr>
        <p:txBody>
          <a:bodyPr/>
          <a:lstStyle/>
          <a:p>
            <a:pPr algn="ctr"/>
            <a:r>
              <a:rPr lang="en-US" altLang="zh-CN" b="1" dirty="0" err="1"/>
              <a:t>Indikator</a:t>
            </a:r>
            <a:r>
              <a:rPr lang="en-US" altLang="zh-CN" b="1" dirty="0"/>
              <a:t> </a:t>
            </a:r>
            <a:r>
              <a:rPr lang="en-US" altLang="zh-CN" b="1" dirty="0" err="1"/>
              <a:t>Efektivitas</a:t>
            </a:r>
            <a:r>
              <a:rPr lang="en-US" altLang="zh-CN" b="1" dirty="0"/>
              <a:t> </a:t>
            </a:r>
            <a:r>
              <a:rPr lang="en-US" altLang="zh-CN" b="1" dirty="0" err="1"/>
              <a:t>Pelaksanaan</a:t>
            </a:r>
            <a:r>
              <a:rPr lang="en-US" altLang="zh-CN" b="1" dirty="0"/>
              <a:t> MBS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82D9E64-10A9-7CFB-A6CE-163864596E8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576262" y="2112168"/>
            <a:ext cx="7631569" cy="60626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33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zh-CN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Transparansi</a:t>
            </a:r>
            <a:r>
              <a:rPr lang="en-US" altLang="zh-CN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altLang="zh-CN" sz="3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Tersedianya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/ program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Adanya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keterlibatan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endParaRPr lang="en-US" altLang="zh-CN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Tersedianya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, dan</a:t>
            </a: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Tersedianya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keberhasilan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579" name="Content Placeholder 3">
            <a:extLst>
              <a:ext uri="{FF2B5EF4-FFF2-40B4-BE49-F238E27FC236}">
                <a16:creationId xmlns:a16="http://schemas.microsoft.com/office/drawing/2014/main" id="{EBB91BA3-8C17-DF50-1E86-D4CB2B10803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144000" y="2112168"/>
            <a:ext cx="8262938" cy="57255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33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zh-CN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Akuntabilitas</a:t>
            </a:r>
            <a:endParaRPr lang="en-US" altLang="zh-CN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Tersedianya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pertanggungjawaban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penyelenggaraan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Tersedianya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penyampaian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Usaha yang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tindak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altLang="zh-CN" sz="33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altLang="zh-CN" sz="3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altLang="zh-CN" sz="3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39A88-0349-3B96-90A5-E592DAC17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F20DFD1B-D9A2-267A-623F-4F5D514B2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7300" y="647700"/>
            <a:ext cx="15773400" cy="1164431"/>
          </a:xfrm>
        </p:spPr>
        <p:txBody>
          <a:bodyPr/>
          <a:lstStyle/>
          <a:p>
            <a:pPr algn="ctr"/>
            <a:r>
              <a:rPr lang="en-US" altLang="zh-CN" b="1" dirty="0" err="1"/>
              <a:t>Indikator</a:t>
            </a:r>
            <a:r>
              <a:rPr lang="en-US" altLang="zh-CN" b="1" dirty="0"/>
              <a:t> </a:t>
            </a:r>
            <a:r>
              <a:rPr lang="en-US" altLang="zh-CN" b="1" dirty="0" err="1"/>
              <a:t>Efektivitas</a:t>
            </a:r>
            <a:r>
              <a:rPr lang="en-US" altLang="zh-CN" b="1" dirty="0"/>
              <a:t> </a:t>
            </a:r>
            <a:r>
              <a:rPr lang="en-US" altLang="zh-CN" b="1" dirty="0" err="1"/>
              <a:t>Pelaksanaan</a:t>
            </a:r>
            <a:r>
              <a:rPr lang="en-US" altLang="zh-CN" b="1" dirty="0"/>
              <a:t> MBS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D1EB685-8F91-4348-DE95-7CEE0C0DE99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133600" y="2112168"/>
            <a:ext cx="7631569" cy="6062663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zh-CN" sz="33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zh-CN" sz="3600" b="1" dirty="0" err="1"/>
              <a:t>Partisipasi</a:t>
            </a:r>
            <a:r>
              <a:rPr lang="en-US" altLang="zh-CN" sz="3600" b="1" dirty="0"/>
              <a:t> Masyarakat</a:t>
            </a:r>
          </a:p>
          <a:p>
            <a:pPr marL="742950" indent="-742950">
              <a:buFont typeface="+mj-lt"/>
              <a:buAutoNum type="alphaLcPeriod"/>
            </a:pPr>
            <a:r>
              <a:rPr lang="en-US" altLang="zh-CN" sz="3600" dirty="0" err="1"/>
              <a:t>Kontribusi</a:t>
            </a:r>
            <a:r>
              <a:rPr lang="en-US" altLang="zh-CN" sz="3600" dirty="0"/>
              <a:t>/</a:t>
            </a:r>
            <a:r>
              <a:rPr lang="en-US" altLang="zh-CN" sz="3600" dirty="0" err="1"/>
              <a:t>dedikasi</a:t>
            </a:r>
            <a:r>
              <a:rPr lang="en-US" altLang="zh-CN" sz="3600" dirty="0"/>
              <a:t> stakeholders </a:t>
            </a:r>
            <a:r>
              <a:rPr lang="en-US" altLang="zh-CN" sz="3600" dirty="0" err="1"/>
              <a:t>meningkat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dalam</a:t>
            </a:r>
            <a:r>
              <a:rPr lang="en-US" altLang="zh-CN" sz="3600" dirty="0"/>
              <a:t> </a:t>
            </a:r>
            <a:r>
              <a:rPr lang="en-US" altLang="zh-CN" sz="3600" dirty="0" err="1"/>
              <a:t>hal</a:t>
            </a:r>
            <a:r>
              <a:rPr lang="en-US" altLang="zh-CN" sz="3600" dirty="0"/>
              <a:t> </a:t>
            </a:r>
            <a:r>
              <a:rPr lang="en-US" altLang="zh-CN" sz="3600" dirty="0" err="1"/>
              <a:t>jasa</a:t>
            </a:r>
            <a:r>
              <a:rPr lang="en-US" altLang="zh-CN" sz="3600" dirty="0"/>
              <a:t> (</a:t>
            </a:r>
            <a:r>
              <a:rPr lang="en-US" altLang="zh-CN" sz="3600" dirty="0" err="1"/>
              <a:t>pemikiran</a:t>
            </a:r>
            <a:r>
              <a:rPr lang="en-US" altLang="zh-CN" sz="3600" dirty="0"/>
              <a:t>, </a:t>
            </a:r>
            <a:r>
              <a:rPr lang="en-US" altLang="zh-CN" sz="3600" dirty="0" err="1"/>
              <a:t>keterampilan</a:t>
            </a:r>
            <a:r>
              <a:rPr lang="en-US" altLang="zh-CN" sz="3600" dirty="0"/>
              <a:t>), </a:t>
            </a:r>
            <a:r>
              <a:rPr lang="en-US" altLang="zh-CN" sz="3600" dirty="0" err="1"/>
              <a:t>finansial</a:t>
            </a:r>
            <a:r>
              <a:rPr lang="en-US" altLang="zh-CN" sz="3600" dirty="0"/>
              <a:t>, moral, dan material/</a:t>
            </a:r>
            <a:r>
              <a:rPr lang="en-US" altLang="zh-CN" sz="3600" dirty="0" err="1"/>
              <a:t>barang</a:t>
            </a:r>
            <a:r>
              <a:rPr lang="en-US" altLang="zh-CN" sz="3600" dirty="0"/>
              <a:t>.</a:t>
            </a:r>
          </a:p>
          <a:p>
            <a:pPr marL="742950" indent="-742950">
              <a:buFont typeface="+mj-lt"/>
              <a:buAutoNum type="alphaLcPeriod"/>
            </a:pPr>
            <a:r>
              <a:rPr lang="en-US" altLang="zh-CN" sz="3600" dirty="0" err="1"/>
              <a:t>Meningkatnya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kualitas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kuantitas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masukan</a:t>
            </a:r>
            <a:r>
              <a:rPr lang="en-US" altLang="zh-CN" sz="3600" dirty="0"/>
              <a:t> (</a:t>
            </a:r>
            <a:r>
              <a:rPr lang="en-US" altLang="zh-CN" sz="3600" dirty="0" err="1"/>
              <a:t>kritik</a:t>
            </a:r>
            <a:r>
              <a:rPr lang="en-US" altLang="zh-CN" sz="3600" dirty="0"/>
              <a:t> dan saran) </a:t>
            </a:r>
            <a:r>
              <a:rPr lang="en-US" altLang="zh-CN" sz="3600" dirty="0" err="1"/>
              <a:t>untuk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peningkatan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mutu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pendidikan</a:t>
            </a:r>
            <a:endParaRPr lang="en-US" altLang="zh-CN" sz="3600" dirty="0"/>
          </a:p>
          <a:p>
            <a:pPr marL="742950" indent="-742950">
              <a:buFont typeface="+mj-lt"/>
              <a:buAutoNum type="alphaLcPeriod"/>
            </a:pPr>
            <a:r>
              <a:rPr lang="en-US" altLang="zh-CN" sz="3600" dirty="0" err="1"/>
              <a:t>Meningkatnya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kepedulian</a:t>
            </a:r>
            <a:r>
              <a:rPr lang="en-US" altLang="zh-CN" sz="3600" dirty="0"/>
              <a:t> Stakeholders </a:t>
            </a:r>
            <a:r>
              <a:rPr lang="en-US" altLang="zh-CN" sz="3600" dirty="0" err="1"/>
              <a:t>terhadap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setiap</a:t>
            </a:r>
            <a:r>
              <a:rPr lang="en-US" altLang="zh-CN" sz="3600" dirty="0"/>
              <a:t> </a:t>
            </a:r>
            <a:r>
              <a:rPr lang="en-US" altLang="zh-CN" sz="3600" dirty="0" err="1"/>
              <a:t>langkah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dilakukan</a:t>
            </a:r>
            <a:r>
              <a:rPr lang="en-US" altLang="zh-CN" sz="3600" dirty="0"/>
              <a:t> oleh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untuk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meningkatkan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mutu</a:t>
            </a:r>
            <a:r>
              <a:rPr lang="en-US" altLang="zh-CN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091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51431F9E-F038-4B7E-79E8-4FF2BFF78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1" y="1333500"/>
            <a:ext cx="15773400" cy="1052513"/>
          </a:xfrm>
        </p:spPr>
        <p:txBody>
          <a:bodyPr/>
          <a:lstStyle/>
          <a:p>
            <a:pPr algn="ctr"/>
            <a:r>
              <a:rPr lang="en-US" altLang="zh-CN" sz="6000" b="1" dirty="0"/>
              <a:t>Strategi </a:t>
            </a:r>
            <a:r>
              <a:rPr lang="en-US" altLang="zh-CN" sz="6000" b="1" dirty="0" err="1"/>
              <a:t>Implementasi</a:t>
            </a:r>
            <a:r>
              <a:rPr lang="en-US" altLang="zh-CN" sz="6000" b="1" dirty="0"/>
              <a:t> M</a:t>
            </a:r>
            <a:r>
              <a:rPr lang="en-ID" altLang="en-US" sz="6000" b="1" dirty="0"/>
              <a:t>BS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7D1B0B16-EC42-BFBB-9010-106FA0642EA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33386" y="2781300"/>
            <a:ext cx="8596313" cy="6567488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altLang="zh-CN" sz="3600" dirty="0" err="1"/>
              <a:t>Mensosialisasikan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konsep</a:t>
            </a:r>
            <a:r>
              <a:rPr lang="en-US" altLang="zh-CN" sz="3600" dirty="0"/>
              <a:t> MBS </a:t>
            </a:r>
            <a:r>
              <a:rPr lang="en-US" altLang="zh-CN" sz="3600" dirty="0" err="1"/>
              <a:t>kesemua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warga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.</a:t>
            </a:r>
          </a:p>
          <a:p>
            <a:pPr marL="742950" indent="-742950">
              <a:buFont typeface="+mj-lt"/>
              <a:buAutoNum type="arabicParenR"/>
            </a:pPr>
            <a:r>
              <a:rPr lang="en-US" altLang="zh-CN" sz="3600" dirty="0" err="1"/>
              <a:t>Melaksanakan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analisis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situasi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luar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hasilnya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berupa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tantangan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nyata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harus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dihadapi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dalam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mengubah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manajemen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berbasis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pusat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menjadi</a:t>
            </a:r>
            <a:r>
              <a:rPr lang="en-US" altLang="zh-CN" sz="3600" dirty="0"/>
              <a:t> MBS.</a:t>
            </a:r>
          </a:p>
          <a:p>
            <a:pPr marL="742950" indent="-742950">
              <a:buFont typeface="+mj-lt"/>
              <a:buAutoNum type="arabicParenR"/>
            </a:pPr>
            <a:r>
              <a:rPr lang="en-US" altLang="zh-CN" sz="3600" dirty="0" err="1"/>
              <a:t>Merumuskan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tujuan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situasional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akan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dicapai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dari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pelaksanaan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manajemen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berbasis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berdasarkan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tantangan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dihadapi</a:t>
            </a:r>
            <a:r>
              <a:rPr lang="en-US" altLang="zh-CN" sz="3600" dirty="0"/>
              <a:t>.</a:t>
            </a:r>
          </a:p>
          <a:p>
            <a:pPr marL="742950" indent="-742950">
              <a:buFont typeface="+mj-lt"/>
              <a:buAutoNum type="arabicParenR"/>
            </a:pPr>
            <a:r>
              <a:rPr lang="en-US" altLang="zh-CN" sz="3600" dirty="0" err="1"/>
              <a:t>Mengidentifikasi</a:t>
            </a:r>
            <a:r>
              <a:rPr lang="en-US" altLang="zh-CN" sz="3600" dirty="0"/>
              <a:t> yang </a:t>
            </a:r>
            <a:r>
              <a:rPr lang="en-US" altLang="zh-CN" sz="3600" dirty="0" err="1"/>
              <a:t>perlu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dilibatkan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untuk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mencapai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tujuan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situasional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masih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perlu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diteliti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tingkat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kesiapannya</a:t>
            </a:r>
            <a:r>
              <a:rPr lang="en-US" altLang="zh-CN" sz="3600" dirty="0"/>
              <a:t>.</a:t>
            </a:r>
          </a:p>
        </p:txBody>
      </p:sp>
      <p:sp>
        <p:nvSpPr>
          <p:cNvPr id="25603" name="Content Placeholder 3">
            <a:extLst>
              <a:ext uri="{FF2B5EF4-FFF2-40B4-BE49-F238E27FC236}">
                <a16:creationId xmlns:a16="http://schemas.microsoft.com/office/drawing/2014/main" id="{4974B34D-5298-9E5A-0310-B931D93F736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258301" y="3012282"/>
            <a:ext cx="8596313" cy="6567488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arenR" startAt="5"/>
            </a:pPr>
            <a:r>
              <a:rPr lang="en-US" altLang="zh-CN" sz="3600" dirty="0" err="1"/>
              <a:t>Menentukan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tingkat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kesiapan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setiap</a:t>
            </a:r>
            <a:r>
              <a:rPr lang="en-US" altLang="zh-CN" sz="3600" dirty="0"/>
              <a:t> </a:t>
            </a:r>
            <a:r>
              <a:rPr lang="en-US" altLang="zh-CN" sz="3600" dirty="0" err="1"/>
              <a:t>fungsi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faktorfaktornya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malalui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analisis</a:t>
            </a:r>
            <a:r>
              <a:rPr lang="en-US" altLang="zh-CN" sz="3600" dirty="0"/>
              <a:t> SWOT (Strength, Weakness, Opportunity, and Threat).</a:t>
            </a:r>
          </a:p>
          <a:p>
            <a:pPr marL="742950" indent="-742950">
              <a:buFont typeface="+mj-lt"/>
              <a:buAutoNum type="arabicParenR" startAt="5"/>
            </a:pPr>
            <a:r>
              <a:rPr lang="en-US" altLang="zh-CN" sz="3600" dirty="0"/>
              <a:t>6) </a:t>
            </a:r>
            <a:r>
              <a:rPr lang="en-US" altLang="zh-CN" sz="3600" dirty="0" err="1"/>
              <a:t>Memilih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langkah-langkah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pemecahan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masalah</a:t>
            </a:r>
            <a:r>
              <a:rPr lang="en-US" altLang="zh-CN" sz="3600" dirty="0"/>
              <a:t>.</a:t>
            </a:r>
          </a:p>
          <a:p>
            <a:pPr marL="742950" indent="-742950">
              <a:buFont typeface="+mj-lt"/>
              <a:buAutoNum type="arabicParenR" startAt="5"/>
            </a:pPr>
            <a:r>
              <a:rPr lang="en-US" altLang="zh-CN" sz="3600" dirty="0"/>
              <a:t>7) </a:t>
            </a:r>
            <a:r>
              <a:rPr lang="en-US" altLang="zh-CN" sz="3600" dirty="0" err="1"/>
              <a:t>Membuat</a:t>
            </a:r>
            <a:r>
              <a:rPr lang="en-US" altLang="zh-CN" sz="3600" dirty="0"/>
              <a:t> </a:t>
            </a:r>
            <a:r>
              <a:rPr lang="en-US" altLang="zh-CN" sz="3600" dirty="0" err="1"/>
              <a:t>rencana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jangka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pendek</a:t>
            </a:r>
            <a:r>
              <a:rPr lang="en-US" altLang="zh-CN" sz="3600" dirty="0"/>
              <a:t>, </a:t>
            </a:r>
            <a:r>
              <a:rPr lang="en-US" altLang="zh-CN" sz="3600" dirty="0" err="1"/>
              <a:t>menengah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panjang</a:t>
            </a:r>
            <a:r>
              <a:rPr lang="en-US" altLang="zh-CN" sz="3600" dirty="0"/>
              <a:t> </a:t>
            </a:r>
            <a:r>
              <a:rPr lang="en-US" altLang="zh-CN" sz="3600" dirty="0" err="1"/>
              <a:t>beserta</a:t>
            </a:r>
            <a:r>
              <a:rPr lang="en-US" altLang="zh-CN" sz="3600" dirty="0"/>
              <a:t> program-</a:t>
            </a:r>
            <a:r>
              <a:rPr lang="en-US" altLang="zh-CN" sz="3600" dirty="0" err="1"/>
              <a:t>programnya</a:t>
            </a:r>
            <a:r>
              <a:rPr lang="en-US" altLang="zh-CN" sz="3600" dirty="0"/>
              <a:t>.</a:t>
            </a:r>
          </a:p>
          <a:p>
            <a:pPr marL="742950" indent="-742950">
              <a:buFont typeface="+mj-lt"/>
              <a:buAutoNum type="arabicParenR" startAt="5"/>
            </a:pPr>
            <a:r>
              <a:rPr lang="en-US" altLang="zh-CN" sz="3600" dirty="0"/>
              <a:t>8) </a:t>
            </a:r>
            <a:r>
              <a:rPr lang="en-US" altLang="zh-CN" sz="3600" dirty="0" err="1"/>
              <a:t>Melaksanakan</a:t>
            </a:r>
            <a:r>
              <a:rPr lang="en-US" altLang="zh-CN" sz="3600" dirty="0"/>
              <a:t> program-program </a:t>
            </a:r>
            <a:r>
              <a:rPr lang="en-US" altLang="zh-CN" sz="3600" dirty="0" err="1"/>
              <a:t>untuk</a:t>
            </a:r>
            <a:r>
              <a:rPr lang="en-US" altLang="zh-CN" sz="3600" dirty="0"/>
              <a:t> </a:t>
            </a:r>
            <a:r>
              <a:rPr lang="en-US" altLang="zh-CN" sz="3600" dirty="0" err="1"/>
              <a:t>merealisasikan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rencana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jangka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pendek</a:t>
            </a:r>
            <a:r>
              <a:rPr lang="en-US" altLang="zh-CN" sz="3600" dirty="0"/>
              <a:t> MBS.</a:t>
            </a:r>
          </a:p>
          <a:p>
            <a:pPr marL="742950" indent="-742950">
              <a:buFont typeface="+mj-lt"/>
              <a:buAutoNum type="arabicParenR" startAt="5"/>
            </a:pPr>
            <a:r>
              <a:rPr lang="en-US" altLang="zh-CN" sz="3600" dirty="0"/>
              <a:t>9) </a:t>
            </a:r>
            <a:r>
              <a:rPr lang="en-US" altLang="zh-CN" sz="3600" dirty="0" err="1"/>
              <a:t>Pemantauan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terhadap</a:t>
            </a:r>
            <a:r>
              <a:rPr lang="en-US" altLang="zh-CN" sz="3600" dirty="0"/>
              <a:t> proses dan </a:t>
            </a:r>
            <a:r>
              <a:rPr lang="en-US" altLang="zh-CN" sz="3600" dirty="0" err="1"/>
              <a:t>evaluasi</a:t>
            </a:r>
            <a:r>
              <a:rPr lang="en-US" altLang="zh-CN" sz="3600" dirty="0"/>
              <a:t> </a:t>
            </a:r>
            <a:r>
              <a:rPr lang="en-US" altLang="zh-CN" sz="3600" dirty="0" err="1"/>
              <a:t>terhadap</a:t>
            </a:r>
            <a:r>
              <a:rPr lang="en-US" altLang="zh-CN" sz="3600" dirty="0"/>
              <a:t> </a:t>
            </a:r>
            <a:r>
              <a:rPr lang="en-US" altLang="zh-CN" sz="3600" dirty="0" err="1"/>
              <a:t>hasil</a:t>
            </a:r>
            <a:r>
              <a:rPr lang="en-US" altLang="zh-CN" sz="3600" dirty="0"/>
              <a:t> MBS.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20A0DDFE-95C4-0CB3-16E6-B226A4A7C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7300" y="547688"/>
            <a:ext cx="15773400" cy="1162050"/>
          </a:xfrm>
        </p:spPr>
        <p:txBody>
          <a:bodyPr>
            <a:normAutofit fontScale="90000"/>
          </a:bodyPr>
          <a:lstStyle/>
          <a:p>
            <a:pPr algn="ctr"/>
            <a:r>
              <a:rPr lang="en-ID" altLang="en-US" sz="6000" b="1"/>
              <a:t>Faktor yang mempengaruhi keberhasilan MBS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5D921A63-688E-4742-F3F7-FC4DDE3F63C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14400" y="3162300"/>
            <a:ext cx="7620000" cy="4267200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arenR"/>
            </a:pPr>
            <a:r>
              <a:rPr lang="en-US" altLang="zh-CN" sz="3600" dirty="0"/>
              <a:t>T</a:t>
            </a:r>
            <a:r>
              <a:rPr lang="en-US" altLang="zh-CN" dirty="0"/>
              <a:t>ingkat </a:t>
            </a:r>
            <a:r>
              <a:rPr lang="en-US" altLang="zh-CN" dirty="0" err="1"/>
              <a:t>kemampuan</a:t>
            </a:r>
            <a:r>
              <a:rPr lang="en-US" altLang="zh-CN" dirty="0"/>
              <a:t> </a:t>
            </a:r>
            <a:r>
              <a:rPr lang="en-US" altLang="zh-CN" dirty="0" err="1"/>
              <a:t>ekonomi</a:t>
            </a:r>
            <a:r>
              <a:rPr lang="en-US" altLang="zh-CN" dirty="0"/>
              <a:t> </a:t>
            </a:r>
            <a:r>
              <a:rPr lang="en-US" altLang="zh-CN" dirty="0" err="1"/>
              <a:t>masyarakat</a:t>
            </a:r>
            <a:r>
              <a:rPr lang="en-US" altLang="zh-CN" dirty="0"/>
              <a:t>,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CN" dirty="0" err="1"/>
              <a:t>sosial</a:t>
            </a:r>
            <a:r>
              <a:rPr lang="en-US" altLang="zh-CN" dirty="0"/>
              <a:t> </a:t>
            </a:r>
            <a:r>
              <a:rPr lang="en-US" altLang="zh-CN" dirty="0" err="1"/>
              <a:t>budaya</a:t>
            </a:r>
            <a:r>
              <a:rPr lang="en-US" altLang="zh-CN" dirty="0"/>
              <a:t> dan </a:t>
            </a:r>
            <a:r>
              <a:rPr lang="en-US" altLang="zh-CN" dirty="0" err="1"/>
              <a:t>politik</a:t>
            </a:r>
            <a:r>
              <a:rPr lang="en-US" altLang="zh-CN" dirty="0"/>
              <a:t>,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CN" dirty="0" err="1"/>
              <a:t>taraf</a:t>
            </a:r>
            <a:r>
              <a:rPr lang="en-US" altLang="zh-CN" dirty="0"/>
              <a:t> </a:t>
            </a:r>
            <a:r>
              <a:rPr lang="en-US" altLang="zh-CN" dirty="0" err="1"/>
              <a:t>pendidikan</a:t>
            </a:r>
            <a:r>
              <a:rPr lang="en-US" altLang="zh-CN" dirty="0"/>
              <a:t> </a:t>
            </a:r>
            <a:r>
              <a:rPr lang="en-US" altLang="zh-CN" dirty="0" err="1"/>
              <a:t>masyarakat</a:t>
            </a:r>
            <a:r>
              <a:rPr lang="en-US" altLang="zh-CN" dirty="0"/>
              <a:t>,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CN" dirty="0"/>
              <a:t>program </a:t>
            </a:r>
            <a:r>
              <a:rPr lang="en-US" altLang="zh-CN" dirty="0" err="1"/>
              <a:t>pemerintah</a:t>
            </a:r>
            <a:r>
              <a:rPr lang="en-US" altLang="zh-CN" dirty="0"/>
              <a:t>,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CN" dirty="0" err="1"/>
              <a:t>organisasi</a:t>
            </a:r>
            <a:r>
              <a:rPr lang="en-US" altLang="zh-CN" dirty="0"/>
              <a:t> dan </a:t>
            </a:r>
            <a:r>
              <a:rPr lang="en-US" altLang="zh-CN" dirty="0" err="1"/>
              <a:t>kepemimpinan</a:t>
            </a:r>
            <a:r>
              <a:rPr lang="en-US" altLang="zh-CN" dirty="0"/>
              <a:t> </a:t>
            </a:r>
            <a:r>
              <a:rPr lang="en-US" altLang="zh-CN" dirty="0" err="1"/>
              <a:t>kepala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CN" dirty="0"/>
              <a:t>strategi </a:t>
            </a:r>
            <a:r>
              <a:rPr lang="en-US" altLang="zh-CN" dirty="0" err="1"/>
              <a:t>pembelajaran</a:t>
            </a:r>
            <a:r>
              <a:rPr lang="en-US" altLang="zh-CN" dirty="0"/>
              <a:t> di </a:t>
            </a:r>
            <a:r>
              <a:rPr lang="en-US" altLang="zh-CN" dirty="0" err="1"/>
              <a:t>kelas</a:t>
            </a:r>
            <a:r>
              <a:rPr lang="en-US" altLang="zh-CN" dirty="0"/>
              <a:t>, tata </a:t>
            </a:r>
            <a:r>
              <a:rPr lang="en-US" altLang="zh-CN" dirty="0" err="1"/>
              <a:t>laksana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endParaRPr lang="en-US" altLang="zh-C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C8481E-1E3F-209B-E94D-8B169FE74F97}"/>
              </a:ext>
            </a:extLst>
          </p:cNvPr>
          <p:cNvSpPr txBox="1"/>
          <p:nvPr/>
        </p:nvSpPr>
        <p:spPr>
          <a:xfrm>
            <a:off x="10439400" y="3189514"/>
            <a:ext cx="65913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arenR" startAt="7"/>
            </a:pPr>
            <a:r>
              <a:rPr lang="en-US" altLang="zh-CN" sz="3600" dirty="0" err="1"/>
              <a:t>iklim</a:t>
            </a:r>
            <a:r>
              <a:rPr lang="en-US" altLang="zh-CN" sz="3600" dirty="0"/>
              <a:t> dan kultur </a:t>
            </a:r>
            <a:r>
              <a:rPr lang="en-US" altLang="zh-CN" sz="3600" dirty="0" err="1"/>
              <a:t>sekolah</a:t>
            </a:r>
            <a:r>
              <a:rPr lang="en-US" altLang="zh-CN" sz="3600" dirty="0"/>
              <a:t>, </a:t>
            </a:r>
          </a:p>
          <a:p>
            <a:pPr marL="742950" indent="-742950">
              <a:buFont typeface="+mj-lt"/>
              <a:buAutoNum type="arabicParenR" startAt="7"/>
            </a:pPr>
            <a:r>
              <a:rPr lang="en-US" altLang="zh-CN" sz="3600" dirty="0" err="1"/>
              <a:t>serta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profesionalisme</a:t>
            </a:r>
            <a:r>
              <a:rPr lang="en-US" altLang="zh-CN" sz="3600" dirty="0"/>
              <a:t> guru, </a:t>
            </a:r>
          </a:p>
          <a:p>
            <a:pPr marL="742950" indent="-742950">
              <a:buFont typeface="+mj-lt"/>
              <a:buAutoNum type="arabicParenR" startAt="7"/>
            </a:pPr>
            <a:r>
              <a:rPr lang="en-US" altLang="zh-CN" sz="3600" dirty="0" err="1"/>
              <a:t>pengawas</a:t>
            </a:r>
            <a:r>
              <a:rPr lang="en-US" altLang="zh-CN" sz="3600" dirty="0"/>
              <a:t> </a:t>
            </a:r>
            <a:r>
              <a:rPr lang="en-US" altLang="zh-CN" sz="3600" dirty="0" err="1"/>
              <a:t>pendidikan</a:t>
            </a:r>
            <a:r>
              <a:rPr lang="en-US" altLang="zh-CN" sz="3600" dirty="0"/>
              <a:t> dan </a:t>
            </a:r>
            <a:r>
              <a:rPr lang="en-US" altLang="zh-CN" sz="3600" dirty="0" err="1"/>
              <a:t>pengajaran</a:t>
            </a:r>
            <a:r>
              <a:rPr lang="en-US" altLang="zh-CN" sz="3600" dirty="0"/>
              <a:t>, dan </a:t>
            </a:r>
          </a:p>
          <a:p>
            <a:pPr marL="742950" indent="-742950">
              <a:buFont typeface="+mj-lt"/>
              <a:buAutoNum type="arabicParenR" startAt="7"/>
            </a:pPr>
            <a:r>
              <a:rPr lang="en-US" altLang="zh-CN" sz="3600" dirty="0" err="1"/>
              <a:t>tenaga</a:t>
            </a:r>
            <a:r>
              <a:rPr lang="en-US" altLang="zh-CN" sz="3600" dirty="0"/>
              <a:t> </a:t>
            </a:r>
            <a:r>
              <a:rPr lang="en-US" altLang="zh-CN" sz="3600" dirty="0" err="1"/>
              <a:t>kependidikan</a:t>
            </a:r>
            <a:r>
              <a:rPr lang="en-US" altLang="zh-CN" sz="3600" dirty="0"/>
              <a:t> </a:t>
            </a:r>
            <a:r>
              <a:rPr lang="en-US" altLang="zh-CN" sz="3600" dirty="0" err="1"/>
              <a:t>lainnya</a:t>
            </a:r>
            <a:r>
              <a:rPr lang="en-US" altLang="zh-CN" sz="3600" dirty="0"/>
              <a:t>.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0B3B7CFD-ABF9-5EC7-FF72-4E24442EB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7300" y="416720"/>
            <a:ext cx="15773400" cy="1095375"/>
          </a:xfrm>
        </p:spPr>
        <p:txBody>
          <a:bodyPr>
            <a:normAutofit fontScale="90000"/>
          </a:bodyPr>
          <a:lstStyle/>
          <a:p>
            <a:r>
              <a:rPr lang="en-ID" altLang="en-US" sz="6000" b="1"/>
              <a:t>I</a:t>
            </a:r>
            <a:r>
              <a:rPr lang="en-US" altLang="zh-CN" sz="6000" b="1"/>
              <a:t>ndikator keberhasilan implementasi program MBS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F88C9665-1042-3FCB-FF56-A5FD2F0AB31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838200" y="2933700"/>
            <a:ext cx="8191500" cy="702230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1) </a:t>
            </a:r>
            <a:r>
              <a:rPr lang="en-ID" altLang="en-US" dirty="0"/>
              <a:t>P</a:t>
            </a:r>
            <a:r>
              <a:rPr lang="en-US" altLang="zh-CN" dirty="0" err="1"/>
              <a:t>engelolaan</a:t>
            </a:r>
            <a:r>
              <a:rPr lang="en-US" altLang="zh-CN" dirty="0"/>
              <a:t> </a:t>
            </a:r>
            <a:r>
              <a:rPr lang="en-US" altLang="zh-CN" dirty="0" err="1"/>
              <a:t>manajemen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berdasarkan</a:t>
            </a:r>
            <a:r>
              <a:rPr lang="en-US" altLang="zh-CN" dirty="0"/>
              <a:t> </a:t>
            </a:r>
            <a:r>
              <a:rPr lang="en-US" altLang="zh-CN" dirty="0" err="1"/>
              <a:t>prinsip</a:t>
            </a:r>
            <a:r>
              <a:rPr lang="en-US" altLang="zh-CN" dirty="0"/>
              <a:t> </a:t>
            </a:r>
            <a:r>
              <a:rPr lang="en-US" altLang="zh-CN" dirty="0" err="1"/>
              <a:t>partisipatif</a:t>
            </a:r>
            <a:r>
              <a:rPr lang="en-US" altLang="zh-CN" dirty="0"/>
              <a:t>, </a:t>
            </a:r>
            <a:r>
              <a:rPr lang="en-US" altLang="zh-CN" dirty="0" err="1"/>
              <a:t>yaitu</a:t>
            </a:r>
            <a:r>
              <a:rPr lang="en-US" altLang="zh-CN" dirty="0"/>
              <a:t> </a:t>
            </a:r>
            <a:r>
              <a:rPr lang="en-US" altLang="zh-CN" dirty="0" err="1"/>
              <a:t>kepala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bersama-sama</a:t>
            </a:r>
            <a:r>
              <a:rPr lang="en-US" altLang="zh-CN" dirty="0"/>
              <a:t> </a:t>
            </a:r>
            <a:r>
              <a:rPr lang="en-US" altLang="zh-CN" dirty="0" err="1"/>
              <a:t>dengan</a:t>
            </a:r>
            <a:r>
              <a:rPr lang="en-US" altLang="zh-CN" dirty="0"/>
              <a:t> guru,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 </a:t>
            </a:r>
            <a:r>
              <a:rPr lang="en-US" altLang="zh-CN" dirty="0" err="1"/>
              <a:t>terlibat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penyusunan</a:t>
            </a:r>
            <a:r>
              <a:rPr lang="en-US" altLang="zh-CN" dirty="0"/>
              <a:t> </a:t>
            </a:r>
            <a:r>
              <a:rPr lang="en-US" altLang="zh-CN" dirty="0" err="1"/>
              <a:t>visi</a:t>
            </a:r>
            <a:r>
              <a:rPr lang="en-US" altLang="zh-CN" dirty="0"/>
              <a:t>, </a:t>
            </a:r>
            <a:r>
              <a:rPr lang="en-US" altLang="zh-CN" dirty="0" err="1"/>
              <a:t>misi</a:t>
            </a:r>
            <a:r>
              <a:rPr lang="en-US" altLang="zh-CN" dirty="0"/>
              <a:t>, </a:t>
            </a:r>
            <a:r>
              <a:rPr lang="en-US" altLang="zh-CN" dirty="0" err="1"/>
              <a:t>tujuan</a:t>
            </a:r>
            <a:r>
              <a:rPr lang="en-US" altLang="zh-CN" dirty="0"/>
              <a:t>, </a:t>
            </a:r>
            <a:r>
              <a:rPr lang="en-US" altLang="zh-CN" dirty="0" err="1"/>
              <a:t>Rencana</a:t>
            </a:r>
            <a:r>
              <a:rPr lang="en-US" altLang="zh-CN" dirty="0"/>
              <a:t> </a:t>
            </a:r>
            <a:r>
              <a:rPr lang="en-US" altLang="zh-CN" dirty="0" err="1"/>
              <a:t>Pengembangan</a:t>
            </a:r>
            <a:r>
              <a:rPr lang="en-US" altLang="zh-CN" dirty="0"/>
              <a:t> Sekolah (RPS)/</a:t>
            </a:r>
            <a:r>
              <a:rPr lang="en-US" altLang="zh-CN" dirty="0" err="1"/>
              <a:t>Rencana</a:t>
            </a:r>
            <a:r>
              <a:rPr lang="en-US" altLang="zh-CN" dirty="0"/>
              <a:t> </a:t>
            </a:r>
            <a:r>
              <a:rPr lang="en-US" altLang="zh-CN" dirty="0" err="1"/>
              <a:t>Kerja</a:t>
            </a:r>
            <a:r>
              <a:rPr lang="en-US" altLang="zh-CN" dirty="0"/>
              <a:t> dan </a:t>
            </a:r>
            <a:r>
              <a:rPr lang="en-US" altLang="zh-CN" dirty="0" err="1"/>
              <a:t>Syarat</a:t>
            </a:r>
            <a:r>
              <a:rPr lang="en-US" altLang="zh-CN" dirty="0"/>
              <a:t> (RKS), </a:t>
            </a:r>
            <a:r>
              <a:rPr lang="en-US" altLang="zh-CN" dirty="0" err="1"/>
              <a:t>Rencana</a:t>
            </a:r>
            <a:r>
              <a:rPr lang="en-US" altLang="zh-CN" dirty="0"/>
              <a:t> </a:t>
            </a:r>
            <a:r>
              <a:rPr lang="en-US" altLang="zh-CN" dirty="0" err="1"/>
              <a:t>Anggaran</a:t>
            </a:r>
            <a:r>
              <a:rPr lang="en-US" altLang="zh-CN" dirty="0"/>
              <a:t> </a:t>
            </a:r>
            <a:r>
              <a:rPr lang="en-US" altLang="zh-CN" dirty="0" err="1"/>
              <a:t>Pendapatan</a:t>
            </a:r>
            <a:r>
              <a:rPr lang="en-US" altLang="zh-CN" dirty="0"/>
              <a:t> dan </a:t>
            </a:r>
            <a:r>
              <a:rPr lang="en-US" altLang="zh-CN" dirty="0" err="1"/>
              <a:t>Belanja</a:t>
            </a:r>
            <a:r>
              <a:rPr lang="en-US" altLang="zh-CN" dirty="0"/>
              <a:t> Sekolah (RAPBS)/RKAS,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kegiatan</a:t>
            </a:r>
            <a:r>
              <a:rPr lang="en-US" altLang="zh-CN" dirty="0"/>
              <a:t>, </a:t>
            </a:r>
            <a:r>
              <a:rPr lang="en-US" altLang="zh-CN" dirty="0" err="1"/>
              <a:t>pengawasan</a:t>
            </a:r>
            <a:r>
              <a:rPr lang="en-US" altLang="zh-CN" dirty="0"/>
              <a:t> </a:t>
            </a:r>
            <a:r>
              <a:rPr lang="en-US" altLang="zh-CN" dirty="0" err="1"/>
              <a:t>terhadap</a:t>
            </a:r>
            <a:r>
              <a:rPr lang="en-US" altLang="zh-CN" dirty="0"/>
              <a:t> </a:t>
            </a:r>
            <a:r>
              <a:rPr lang="en-US" altLang="zh-CN" dirty="0" err="1"/>
              <a:t>kegiatan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pengambilan</a:t>
            </a:r>
            <a:r>
              <a:rPr lang="en-US" altLang="zh-CN" dirty="0"/>
              <a:t> </a:t>
            </a:r>
            <a:r>
              <a:rPr lang="en-US" altLang="zh-CN" dirty="0" err="1"/>
              <a:t>keputusan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7651" name="Content Placeholder 3">
            <a:extLst>
              <a:ext uri="{FF2B5EF4-FFF2-40B4-BE49-F238E27FC236}">
                <a16:creationId xmlns:a16="http://schemas.microsoft.com/office/drawing/2014/main" id="{4A0B37D9-457E-8428-2F61-F9B23744406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10210800" y="3086100"/>
            <a:ext cx="6919914" cy="624125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2) </a:t>
            </a:r>
            <a:r>
              <a:rPr lang="en-US" altLang="zh-CN" dirty="0" err="1"/>
              <a:t>Pengelolaan</a:t>
            </a:r>
            <a:r>
              <a:rPr lang="en-US" altLang="zh-CN" dirty="0"/>
              <a:t> </a:t>
            </a:r>
            <a:r>
              <a:rPr lang="en-US" altLang="zh-CN" dirty="0" err="1"/>
              <a:t>manajemen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berdasarkan</a:t>
            </a:r>
            <a:r>
              <a:rPr lang="en-US" altLang="zh-CN" dirty="0"/>
              <a:t> </a:t>
            </a:r>
            <a:r>
              <a:rPr lang="en-US" altLang="zh-CN" dirty="0" err="1"/>
              <a:t>prinsip</a:t>
            </a:r>
            <a:r>
              <a:rPr lang="en-US" altLang="zh-CN" dirty="0"/>
              <a:t> </a:t>
            </a:r>
            <a:r>
              <a:rPr lang="en-US" altLang="zh-CN" dirty="0" err="1"/>
              <a:t>transparansi</a:t>
            </a:r>
            <a:r>
              <a:rPr lang="en-US" altLang="zh-CN" dirty="0"/>
              <a:t>, </a:t>
            </a:r>
            <a:r>
              <a:rPr lang="en-US" altLang="zh-CN" dirty="0" err="1"/>
              <a:t>yaitu</a:t>
            </a:r>
            <a:r>
              <a:rPr lang="en-US" altLang="zh-CN" dirty="0"/>
              <a:t> </a:t>
            </a:r>
            <a:r>
              <a:rPr lang="en-US" altLang="zh-CN" dirty="0" err="1"/>
              <a:t>kepala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bersama-sama</a:t>
            </a:r>
            <a:r>
              <a:rPr lang="en-US" altLang="zh-CN" dirty="0"/>
              <a:t> </a:t>
            </a:r>
            <a:r>
              <a:rPr lang="en-US" altLang="zh-CN" dirty="0" err="1"/>
              <a:t>dengan</a:t>
            </a:r>
            <a:r>
              <a:rPr lang="en-US" altLang="zh-CN" dirty="0"/>
              <a:t> guru,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 </a:t>
            </a:r>
            <a:r>
              <a:rPr lang="en-US" altLang="zh-CN" dirty="0" err="1"/>
              <a:t>terlibat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sosialisasi</a:t>
            </a:r>
            <a:r>
              <a:rPr lang="en-US" altLang="zh-CN" dirty="0"/>
              <a:t> </a:t>
            </a:r>
            <a:r>
              <a:rPr lang="en-US" altLang="zh-CN" dirty="0" err="1"/>
              <a:t>visi</a:t>
            </a:r>
            <a:r>
              <a:rPr lang="en-US" altLang="zh-CN" dirty="0"/>
              <a:t>, mi</a:t>
            </a:r>
            <a:r>
              <a:rPr lang="en-ID" altLang="en-US" dirty="0"/>
              <a:t>s</a:t>
            </a:r>
            <a:r>
              <a:rPr lang="en-US" altLang="zh-CN" dirty="0" err="1"/>
              <a:t>i</a:t>
            </a:r>
            <a:r>
              <a:rPr lang="en-US" altLang="zh-CN" dirty="0"/>
              <a:t>, </a:t>
            </a:r>
            <a:r>
              <a:rPr lang="en-US" altLang="zh-CN" dirty="0" err="1"/>
              <a:t>tujuan</a:t>
            </a:r>
            <a:r>
              <a:rPr lang="en-US" altLang="zh-CN" dirty="0"/>
              <a:t>, RPS/RKS, dan RAPBS/RKAS, </a:t>
            </a:r>
            <a:r>
              <a:rPr lang="en-US" altLang="zh-CN" dirty="0" err="1"/>
              <a:t>pengumpulan</a:t>
            </a:r>
            <a:r>
              <a:rPr lang="en-US" altLang="zh-CN" dirty="0"/>
              <a:t> dana, </a:t>
            </a:r>
            <a:r>
              <a:rPr lang="en-US" altLang="zh-CN" dirty="0" err="1"/>
              <a:t>pengelolaan</a:t>
            </a:r>
            <a:r>
              <a:rPr lang="en-US" altLang="zh-CN" dirty="0"/>
              <a:t> </a:t>
            </a:r>
            <a:r>
              <a:rPr lang="en-US" altLang="zh-CN" dirty="0" err="1"/>
              <a:t>sumber-sumber</a:t>
            </a:r>
            <a:r>
              <a:rPr lang="en-US" altLang="zh-CN" dirty="0"/>
              <a:t> dana dan </a:t>
            </a:r>
            <a:r>
              <a:rPr lang="en-US" altLang="zh-CN" dirty="0" err="1"/>
              <a:t>pemanfaatannya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pelaksanaan</a:t>
            </a:r>
            <a:r>
              <a:rPr lang="en-US" altLang="zh-CN" dirty="0"/>
              <a:t> KBM.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>
            <a:extLst>
              <a:ext uri="{FF2B5EF4-FFF2-40B4-BE49-F238E27FC236}">
                <a16:creationId xmlns:a16="http://schemas.microsoft.com/office/drawing/2014/main" id="{21413F82-471F-1BBF-3777-64C9B58E0AB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240971" y="3162300"/>
            <a:ext cx="7048500" cy="5798345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3) </a:t>
            </a:r>
            <a:r>
              <a:rPr lang="en-US" altLang="zh-CN" dirty="0" err="1"/>
              <a:t>Pengelolaan</a:t>
            </a:r>
            <a:r>
              <a:rPr lang="en-US" altLang="zh-CN" dirty="0"/>
              <a:t> </a:t>
            </a:r>
            <a:r>
              <a:rPr lang="en-US" altLang="zh-CN" dirty="0" err="1"/>
              <a:t>mananajemen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berdasarkan</a:t>
            </a:r>
            <a:r>
              <a:rPr lang="en-US" altLang="zh-CN" dirty="0"/>
              <a:t> </a:t>
            </a:r>
            <a:r>
              <a:rPr lang="en-US" altLang="zh-CN" dirty="0" err="1"/>
              <a:t>prinsip</a:t>
            </a:r>
            <a:r>
              <a:rPr lang="en-US" altLang="zh-CN" dirty="0"/>
              <a:t> </a:t>
            </a:r>
            <a:r>
              <a:rPr lang="en-US" altLang="zh-CN" dirty="0" err="1"/>
              <a:t>akuntabilitas</a:t>
            </a:r>
            <a:r>
              <a:rPr lang="en-US" altLang="zh-CN" dirty="0"/>
              <a:t>, </a:t>
            </a:r>
            <a:r>
              <a:rPr lang="en-US" altLang="zh-CN" dirty="0" err="1"/>
              <a:t>yaitu</a:t>
            </a:r>
            <a:r>
              <a:rPr lang="en-US" altLang="zh-CN" dirty="0"/>
              <a:t> </a:t>
            </a:r>
            <a:r>
              <a:rPr lang="en-US" altLang="zh-CN" dirty="0" err="1"/>
              <a:t>kepala</a:t>
            </a:r>
            <a:r>
              <a:rPr lang="en-US" altLang="zh-CN" dirty="0"/>
              <a:t>  </a:t>
            </a:r>
            <a:r>
              <a:rPr lang="en-US" altLang="zh-CN" dirty="0" err="1"/>
              <a:t>sekolah</a:t>
            </a:r>
            <a:r>
              <a:rPr lang="en-US" altLang="zh-CN" dirty="0"/>
              <a:t> </a:t>
            </a:r>
            <a:r>
              <a:rPr lang="en-US" altLang="zh-CN" dirty="0" err="1"/>
              <a:t>bersama-sama</a:t>
            </a:r>
            <a:r>
              <a:rPr lang="en-US" altLang="zh-CN" dirty="0"/>
              <a:t> </a:t>
            </a:r>
            <a:r>
              <a:rPr lang="en-US" altLang="zh-CN" dirty="0" err="1"/>
              <a:t>dengan</a:t>
            </a:r>
            <a:r>
              <a:rPr lang="en-US" altLang="zh-CN" dirty="0"/>
              <a:t> guru, </a:t>
            </a:r>
            <a:r>
              <a:rPr lang="en-US" altLang="zh-CN" dirty="0" err="1"/>
              <a:t>komite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orang </a:t>
            </a:r>
            <a:r>
              <a:rPr lang="en-US" altLang="zh-CN" dirty="0" err="1"/>
              <a:t>tua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 </a:t>
            </a:r>
            <a:r>
              <a:rPr lang="en-US" altLang="zh-CN" dirty="0" err="1"/>
              <a:t>terlibat</a:t>
            </a:r>
            <a:r>
              <a:rPr lang="en-US" altLang="zh-CN" dirty="0"/>
              <a:t>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pertanggung</a:t>
            </a:r>
            <a:r>
              <a:rPr lang="en-ID" altLang="en-US" dirty="0"/>
              <a:t>-</a:t>
            </a:r>
            <a:r>
              <a:rPr lang="en-US" altLang="zh-CN" dirty="0" err="1"/>
              <a:t>jawaban</a:t>
            </a:r>
            <a:r>
              <a:rPr lang="en-US" altLang="zh-CN" dirty="0"/>
              <a:t> </a:t>
            </a:r>
            <a:r>
              <a:rPr lang="en-US" altLang="zh-CN" dirty="0" err="1"/>
              <a:t>ketercapaian</a:t>
            </a:r>
            <a:r>
              <a:rPr lang="en-US" altLang="zh-CN" dirty="0"/>
              <a:t> </a:t>
            </a:r>
            <a:r>
              <a:rPr lang="en-US" altLang="zh-CN" dirty="0" err="1"/>
              <a:t>tujuan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pelaksanaan</a:t>
            </a:r>
            <a:r>
              <a:rPr lang="en-US" altLang="zh-CN" dirty="0"/>
              <a:t> </a:t>
            </a:r>
            <a:r>
              <a:rPr lang="en-US" altLang="zh-CN" dirty="0" err="1"/>
              <a:t>kegiatan</a:t>
            </a:r>
            <a:r>
              <a:rPr lang="en-US" altLang="zh-CN" dirty="0"/>
              <a:t> </a:t>
            </a:r>
            <a:r>
              <a:rPr lang="en-US" altLang="zh-CN" dirty="0" err="1"/>
              <a:t>pembelajaran</a:t>
            </a:r>
            <a:r>
              <a:rPr lang="en-US" altLang="zh-CN" dirty="0"/>
              <a:t>, </a:t>
            </a:r>
            <a:r>
              <a:rPr lang="en-US" altLang="zh-CN" dirty="0" err="1"/>
              <a:t>penggunaan</a:t>
            </a:r>
            <a:r>
              <a:rPr lang="en-US" altLang="zh-CN" dirty="0"/>
              <a:t> </a:t>
            </a:r>
            <a:r>
              <a:rPr lang="en-US" altLang="zh-CN" dirty="0" err="1"/>
              <a:t>anggaran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pemanfaatan</a:t>
            </a:r>
            <a:r>
              <a:rPr lang="en-US" altLang="zh-CN" dirty="0"/>
              <a:t> </a:t>
            </a:r>
            <a:r>
              <a:rPr lang="en-US" altLang="zh-CN" dirty="0" err="1"/>
              <a:t>sarana</a:t>
            </a:r>
            <a:r>
              <a:rPr lang="en-US" altLang="zh-CN" dirty="0"/>
              <a:t> dan </a:t>
            </a:r>
            <a:r>
              <a:rPr lang="en-US" altLang="zh-CN" dirty="0" err="1"/>
              <a:t>prasarana</a:t>
            </a:r>
            <a:r>
              <a:rPr lang="en-US" altLang="zh-CN" dirty="0"/>
              <a:t> </a:t>
            </a:r>
            <a:r>
              <a:rPr lang="en-US" altLang="zh-CN" dirty="0" err="1"/>
              <a:t>sekolah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8674" name="Content Placeholder 3">
            <a:extLst>
              <a:ext uri="{FF2B5EF4-FFF2-40B4-BE49-F238E27FC236}">
                <a16:creationId xmlns:a16="http://schemas.microsoft.com/office/drawing/2014/main" id="{80BC7D00-993F-CE8F-DD54-9E03508FD78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274629" y="3314700"/>
            <a:ext cx="7772400" cy="730805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4) </a:t>
            </a:r>
            <a:r>
              <a:rPr lang="en-US" altLang="zh-CN" dirty="0" err="1"/>
              <a:t>Pembelajaran</a:t>
            </a:r>
            <a:r>
              <a:rPr lang="en-US" altLang="zh-CN" dirty="0"/>
              <a:t> </a:t>
            </a:r>
            <a:r>
              <a:rPr lang="en-US" altLang="zh-CN" dirty="0" err="1"/>
              <a:t>aktif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siswa</a:t>
            </a:r>
            <a:r>
              <a:rPr lang="en-US" altLang="zh-CN" dirty="0"/>
              <a:t> </a:t>
            </a:r>
            <a:r>
              <a:rPr lang="en-US" altLang="zh-CN" dirty="0" err="1"/>
              <a:t>aktif</a:t>
            </a:r>
            <a:r>
              <a:rPr lang="en-US" altLang="zh-CN" dirty="0"/>
              <a:t> </a:t>
            </a:r>
            <a:r>
              <a:rPr lang="en-US" altLang="zh-CN" dirty="0" err="1"/>
              <a:t>berfikir</a:t>
            </a:r>
            <a:r>
              <a:rPr lang="en-US" altLang="zh-CN" dirty="0"/>
              <a:t>, </a:t>
            </a:r>
            <a:r>
              <a:rPr lang="en-US" altLang="zh-CN" dirty="0" err="1"/>
              <a:t>bertanya</a:t>
            </a:r>
            <a:r>
              <a:rPr lang="en-US" altLang="zh-CN" dirty="0"/>
              <a:t>, </a:t>
            </a:r>
            <a:r>
              <a:rPr lang="en-US" altLang="zh-CN" dirty="0" err="1"/>
              <a:t>siswa</a:t>
            </a:r>
            <a:r>
              <a:rPr lang="en-US" altLang="zh-CN" dirty="0"/>
              <a:t> </a:t>
            </a:r>
            <a:r>
              <a:rPr lang="en-US" altLang="zh-CN" dirty="0" err="1"/>
              <a:t>aktif</a:t>
            </a:r>
            <a:r>
              <a:rPr lang="en-US" altLang="zh-CN" dirty="0"/>
              <a:t> </a:t>
            </a:r>
            <a:r>
              <a:rPr lang="en-US" altLang="zh-CN" dirty="0" err="1"/>
              <a:t>menjawab</a:t>
            </a:r>
            <a:r>
              <a:rPr lang="en-US" altLang="zh-CN" dirty="0"/>
              <a:t> </a:t>
            </a:r>
            <a:r>
              <a:rPr lang="en-US" altLang="zh-CN" dirty="0" err="1"/>
              <a:t>pertanyaan</a:t>
            </a:r>
            <a:r>
              <a:rPr lang="en-US" altLang="zh-CN" dirty="0"/>
              <a:t>, </a:t>
            </a:r>
            <a:r>
              <a:rPr lang="en-US" altLang="zh-CN" dirty="0" err="1"/>
              <a:t>berdiskusi</a:t>
            </a:r>
            <a:r>
              <a:rPr lang="en-US" altLang="zh-CN" dirty="0"/>
              <a:t>, </a:t>
            </a:r>
            <a:r>
              <a:rPr lang="en-US" altLang="zh-CN" dirty="0" err="1"/>
              <a:t>melakukan</a:t>
            </a:r>
            <a:r>
              <a:rPr lang="en-US" altLang="zh-CN" dirty="0"/>
              <a:t> </a:t>
            </a:r>
            <a:r>
              <a:rPr lang="en-US" altLang="zh-CN" dirty="0" err="1"/>
              <a:t>percobaan</a:t>
            </a:r>
            <a:r>
              <a:rPr lang="en-US" altLang="zh-CN" dirty="0"/>
              <a:t>/</a:t>
            </a:r>
            <a:r>
              <a:rPr lang="en-US" altLang="zh-CN" dirty="0" err="1"/>
              <a:t>peragaan</a:t>
            </a:r>
            <a:r>
              <a:rPr lang="en-US" altLang="zh-CN" dirty="0"/>
              <a:t>, </a:t>
            </a:r>
            <a:r>
              <a:rPr lang="en-US" altLang="zh-CN" dirty="0" err="1"/>
              <a:t>interaksi</a:t>
            </a:r>
            <a:r>
              <a:rPr lang="en-US" altLang="zh-CN" dirty="0"/>
              <a:t> di </a:t>
            </a:r>
            <a:r>
              <a:rPr lang="en-US" altLang="zh-CN" dirty="0" err="1"/>
              <a:t>dalam</a:t>
            </a:r>
            <a:r>
              <a:rPr lang="en-US" altLang="zh-CN" dirty="0"/>
              <a:t> </a:t>
            </a:r>
            <a:r>
              <a:rPr lang="en-US" altLang="zh-CN" dirty="0" err="1"/>
              <a:t>pembelajaran</a:t>
            </a:r>
            <a:r>
              <a:rPr lang="en-US" altLang="zh-CN" dirty="0"/>
              <a:t>, </a:t>
            </a:r>
            <a:r>
              <a:rPr lang="en-US" altLang="zh-CN" dirty="0" err="1"/>
              <a:t>mengkomunikasikan</a:t>
            </a:r>
            <a:r>
              <a:rPr lang="en-US" altLang="zh-CN" dirty="0"/>
              <a:t> </a:t>
            </a:r>
            <a:r>
              <a:rPr lang="en-US" altLang="zh-CN" dirty="0" err="1"/>
              <a:t>gagasan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merefleksikan</a:t>
            </a:r>
            <a:r>
              <a:rPr lang="en-US" altLang="zh-CN" dirty="0"/>
              <a:t> </a:t>
            </a:r>
            <a:r>
              <a:rPr lang="en-US" altLang="zh-CN" dirty="0" err="1"/>
              <a:t>hasil</a:t>
            </a:r>
            <a:r>
              <a:rPr lang="en-US" altLang="zh-CN" dirty="0"/>
              <a:t> </a:t>
            </a:r>
            <a:r>
              <a:rPr lang="en-US" altLang="zh-CN" dirty="0" err="1"/>
              <a:t>belajarnya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8675" name="Title 1">
            <a:extLst>
              <a:ext uri="{FF2B5EF4-FFF2-40B4-BE49-F238E27FC236}">
                <a16:creationId xmlns:a16="http://schemas.microsoft.com/office/drawing/2014/main" id="{A54682D1-A4B5-0A77-5D26-DB800CEC51C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52600" y="1215796"/>
            <a:ext cx="157734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ID" altLang="en-US" sz="6000" b="1" dirty="0">
                <a:latin typeface="Calibri Light" panose="020F0302020204030204" pitchFamily="34" charset="0"/>
              </a:rPr>
              <a:t>I</a:t>
            </a:r>
            <a:r>
              <a:rPr lang="en-US" altLang="zh-CN" sz="6000" b="1" dirty="0" err="1">
                <a:latin typeface="Calibri Light" panose="020F0302020204030204" pitchFamily="34" charset="0"/>
              </a:rPr>
              <a:t>ndikator</a:t>
            </a:r>
            <a:r>
              <a:rPr lang="en-US" altLang="zh-CN" sz="6000" b="1" dirty="0">
                <a:latin typeface="Calibri Light" panose="020F0302020204030204" pitchFamily="34" charset="0"/>
              </a:rPr>
              <a:t> </a:t>
            </a:r>
            <a:r>
              <a:rPr lang="en-US" altLang="zh-CN" sz="6000" b="1" dirty="0" err="1">
                <a:latin typeface="Calibri Light" panose="020F0302020204030204" pitchFamily="34" charset="0"/>
              </a:rPr>
              <a:t>keberhasilan</a:t>
            </a:r>
            <a:r>
              <a:rPr lang="en-US" altLang="zh-CN" sz="6000" b="1" dirty="0">
                <a:latin typeface="Calibri Light" panose="020F0302020204030204" pitchFamily="34" charset="0"/>
              </a:rPr>
              <a:t> </a:t>
            </a:r>
            <a:r>
              <a:rPr lang="en-US" altLang="zh-CN" sz="6000" b="1" dirty="0" err="1">
                <a:latin typeface="Calibri Light" panose="020F0302020204030204" pitchFamily="34" charset="0"/>
              </a:rPr>
              <a:t>implementasi</a:t>
            </a:r>
            <a:r>
              <a:rPr lang="en-US" altLang="zh-CN" sz="6000" b="1" dirty="0">
                <a:latin typeface="Calibri Light" panose="020F0302020204030204" pitchFamily="34" charset="0"/>
              </a:rPr>
              <a:t> program MBS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>
            <a:extLst>
              <a:ext uri="{FF2B5EF4-FFF2-40B4-BE49-F238E27FC236}">
                <a16:creationId xmlns:a16="http://schemas.microsoft.com/office/drawing/2014/main" id="{306E4764-C1EF-5264-755C-95E609ADA1D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781730" y="3238500"/>
            <a:ext cx="8329613" cy="746045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5) </a:t>
            </a:r>
            <a:r>
              <a:rPr lang="en-US" altLang="zh-CN" dirty="0" err="1"/>
              <a:t>Pembelajaran</a:t>
            </a:r>
            <a:r>
              <a:rPr lang="en-US" altLang="zh-CN" dirty="0"/>
              <a:t> </a:t>
            </a:r>
            <a:r>
              <a:rPr lang="en-US" altLang="zh-CN" dirty="0" err="1"/>
              <a:t>kreatif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penggunaan</a:t>
            </a:r>
            <a:r>
              <a:rPr lang="en-US" altLang="zh-CN" dirty="0"/>
              <a:t> </a:t>
            </a:r>
            <a:r>
              <a:rPr lang="en-US" altLang="zh-CN" dirty="0" err="1"/>
              <a:t>metode</a:t>
            </a:r>
            <a:r>
              <a:rPr lang="en-US" altLang="zh-CN" dirty="0"/>
              <a:t> yang </a:t>
            </a:r>
            <a:r>
              <a:rPr lang="en-US" altLang="zh-CN" dirty="0" err="1"/>
              <a:t>bervariasi</a:t>
            </a:r>
            <a:r>
              <a:rPr lang="en-US" altLang="zh-CN" dirty="0"/>
              <a:t>, </a:t>
            </a:r>
            <a:r>
              <a:rPr lang="en-US" altLang="zh-CN" dirty="0" err="1"/>
              <a:t>pertanyaan</a:t>
            </a:r>
            <a:r>
              <a:rPr lang="en-US" altLang="zh-CN" dirty="0"/>
              <a:t> yang </a:t>
            </a:r>
            <a:r>
              <a:rPr lang="en-US" altLang="zh-CN" dirty="0" err="1"/>
              <a:t>bervariasi</a:t>
            </a:r>
            <a:r>
              <a:rPr lang="en-US" altLang="zh-CN" dirty="0"/>
              <a:t>, </a:t>
            </a:r>
            <a:r>
              <a:rPr lang="en-US" altLang="zh-CN" dirty="0" err="1"/>
              <a:t>alat</a:t>
            </a:r>
            <a:r>
              <a:rPr lang="en-US" altLang="zh-CN" dirty="0"/>
              <a:t> </a:t>
            </a:r>
            <a:r>
              <a:rPr lang="en-US" altLang="zh-CN" dirty="0" err="1"/>
              <a:t>bantu</a:t>
            </a:r>
            <a:r>
              <a:rPr lang="en-US" altLang="zh-CN" dirty="0"/>
              <a:t>/media </a:t>
            </a:r>
            <a:r>
              <a:rPr lang="en-US" altLang="zh-CN" dirty="0" err="1"/>
              <a:t>pembelajaran</a:t>
            </a:r>
            <a:r>
              <a:rPr lang="en-US" altLang="zh-CN" dirty="0"/>
              <a:t>, </a:t>
            </a:r>
            <a:r>
              <a:rPr lang="en-US" altLang="zh-CN" dirty="0" err="1"/>
              <a:t>lingkungan</a:t>
            </a:r>
            <a:r>
              <a:rPr lang="en-US" altLang="zh-CN" dirty="0"/>
              <a:t> </a:t>
            </a:r>
            <a:r>
              <a:rPr lang="en-US" altLang="zh-CN" dirty="0" err="1"/>
              <a:t>sebagai</a:t>
            </a:r>
            <a:r>
              <a:rPr lang="en-US" altLang="zh-CN" dirty="0"/>
              <a:t> </a:t>
            </a:r>
            <a:r>
              <a:rPr lang="en-US" altLang="zh-CN" dirty="0" err="1"/>
              <a:t>sumber</a:t>
            </a:r>
            <a:r>
              <a:rPr lang="en-US" altLang="zh-CN" dirty="0"/>
              <a:t> </a:t>
            </a:r>
            <a:r>
              <a:rPr lang="en-US" altLang="zh-CN" dirty="0" err="1"/>
              <a:t>belajar</a:t>
            </a:r>
            <a:r>
              <a:rPr lang="en-US" altLang="zh-CN" dirty="0"/>
              <a:t>, </a:t>
            </a:r>
            <a:r>
              <a:rPr lang="en-US" altLang="zh-CN" dirty="0" err="1"/>
              <a:t>pengelolaan</a:t>
            </a:r>
            <a:r>
              <a:rPr lang="en-US" altLang="zh-CN" dirty="0"/>
              <a:t> </a:t>
            </a:r>
            <a:r>
              <a:rPr lang="en-US" altLang="zh-CN" dirty="0" err="1"/>
              <a:t>kelas</a:t>
            </a:r>
            <a:r>
              <a:rPr lang="en-US" altLang="zh-CN" dirty="0"/>
              <a:t> yang </a:t>
            </a:r>
            <a:r>
              <a:rPr lang="en-US" altLang="zh-CN" dirty="0" err="1"/>
              <a:t>bervariasi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penggunaan</a:t>
            </a:r>
            <a:r>
              <a:rPr lang="en-US" altLang="zh-CN" dirty="0"/>
              <a:t> </a:t>
            </a:r>
            <a:r>
              <a:rPr lang="en-US" altLang="zh-CN" dirty="0" err="1"/>
              <a:t>teknik</a:t>
            </a:r>
            <a:r>
              <a:rPr lang="en-US" altLang="zh-CN" dirty="0"/>
              <a:t> dan </a:t>
            </a:r>
            <a:r>
              <a:rPr lang="en-US" altLang="zh-CN" dirty="0" err="1"/>
              <a:t>alat</a:t>
            </a:r>
            <a:r>
              <a:rPr lang="en-US" altLang="zh-CN" dirty="0"/>
              <a:t> </a:t>
            </a:r>
            <a:r>
              <a:rPr lang="en-US" altLang="zh-CN" dirty="0" err="1"/>
              <a:t>evaluasi</a:t>
            </a:r>
            <a:r>
              <a:rPr lang="en-US" altLang="zh-CN" dirty="0"/>
              <a:t> yang </a:t>
            </a:r>
            <a:r>
              <a:rPr lang="en-US" altLang="zh-CN" dirty="0" err="1"/>
              <a:t>bervariasi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9698" name="Content Placeholder 3">
            <a:extLst>
              <a:ext uri="{FF2B5EF4-FFF2-40B4-BE49-F238E27FC236}">
                <a16:creationId xmlns:a16="http://schemas.microsoft.com/office/drawing/2014/main" id="{64539A22-F5D3-B30C-FFF1-D7E36C0C4B3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9448800" y="3467100"/>
            <a:ext cx="8308182" cy="7527132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6) </a:t>
            </a:r>
            <a:r>
              <a:rPr lang="en-US" altLang="zh-CN" dirty="0" err="1"/>
              <a:t>Pembelajaran</a:t>
            </a:r>
            <a:r>
              <a:rPr lang="en-US" altLang="zh-CN" dirty="0"/>
              <a:t> </a:t>
            </a:r>
            <a:r>
              <a:rPr lang="en-US" altLang="zh-CN" dirty="0" err="1"/>
              <a:t>efektif</a:t>
            </a:r>
            <a:r>
              <a:rPr lang="en-US" altLang="zh-CN" dirty="0"/>
              <a:t> yang </a:t>
            </a:r>
            <a:r>
              <a:rPr lang="en-US" altLang="zh-CN" dirty="0" err="1"/>
              <a:t>meliputi</a:t>
            </a:r>
            <a:r>
              <a:rPr lang="en-US" altLang="zh-CN" dirty="0"/>
              <a:t> </a:t>
            </a:r>
            <a:r>
              <a:rPr lang="en-US" altLang="zh-CN" dirty="0" err="1"/>
              <a:t>ketercapaian</a:t>
            </a:r>
            <a:r>
              <a:rPr lang="en-US" altLang="zh-CN" dirty="0"/>
              <a:t> </a:t>
            </a:r>
            <a:r>
              <a:rPr lang="en-US" altLang="zh-CN" dirty="0" err="1"/>
              <a:t>tujuan</a:t>
            </a:r>
            <a:r>
              <a:rPr lang="en-US" altLang="zh-CN" dirty="0"/>
              <a:t> </a:t>
            </a:r>
            <a:r>
              <a:rPr lang="en-US" altLang="zh-CN" dirty="0" err="1"/>
              <a:t>pembelajaran</a:t>
            </a:r>
            <a:r>
              <a:rPr lang="en-US" altLang="zh-CN" dirty="0"/>
              <a:t>, </a:t>
            </a:r>
            <a:r>
              <a:rPr lang="en-US" altLang="zh-CN" dirty="0" err="1"/>
              <a:t>peningkatan</a:t>
            </a:r>
            <a:r>
              <a:rPr lang="en-US" altLang="zh-CN" dirty="0"/>
              <a:t> </a:t>
            </a:r>
            <a:r>
              <a:rPr lang="en-US" altLang="zh-CN" dirty="0" err="1"/>
              <a:t>kompetensi</a:t>
            </a:r>
            <a:r>
              <a:rPr lang="en-US" altLang="zh-CN" dirty="0"/>
              <a:t> </a:t>
            </a:r>
            <a:r>
              <a:rPr lang="en-US" altLang="zh-CN" dirty="0" err="1"/>
              <a:t>kognitif</a:t>
            </a:r>
            <a:r>
              <a:rPr lang="en-US" altLang="zh-CN" dirty="0"/>
              <a:t>, </a:t>
            </a:r>
            <a:r>
              <a:rPr lang="en-US" altLang="zh-CN" dirty="0" err="1"/>
              <a:t>peningkatan</a:t>
            </a:r>
            <a:r>
              <a:rPr lang="en-US" altLang="zh-CN" dirty="0"/>
              <a:t> </a:t>
            </a:r>
            <a:r>
              <a:rPr lang="en-US" altLang="zh-CN" dirty="0" err="1"/>
              <a:t>kompetensi</a:t>
            </a:r>
            <a:r>
              <a:rPr lang="en-US" altLang="zh-CN" dirty="0"/>
              <a:t> </a:t>
            </a:r>
            <a:r>
              <a:rPr lang="en-US" altLang="zh-CN" dirty="0" err="1"/>
              <a:t>afektif</a:t>
            </a:r>
            <a:r>
              <a:rPr lang="en-US" altLang="zh-CN" dirty="0"/>
              <a:t>, </a:t>
            </a:r>
            <a:r>
              <a:rPr lang="en-US" altLang="zh-CN" dirty="0" err="1"/>
              <a:t>peningkatan</a:t>
            </a:r>
            <a:r>
              <a:rPr lang="en-US" altLang="zh-CN" dirty="0"/>
              <a:t> </a:t>
            </a:r>
            <a:r>
              <a:rPr lang="en-US" altLang="zh-CN" dirty="0" err="1"/>
              <a:t>kompetensi</a:t>
            </a:r>
            <a:r>
              <a:rPr lang="en-US" altLang="zh-CN" dirty="0"/>
              <a:t> </a:t>
            </a:r>
            <a:r>
              <a:rPr lang="en-US" altLang="zh-CN" dirty="0" err="1"/>
              <a:t>psikomotorik</a:t>
            </a:r>
            <a:r>
              <a:rPr lang="en-US" altLang="zh-CN" dirty="0"/>
              <a:t>, </a:t>
            </a:r>
            <a:r>
              <a:rPr lang="en-US" altLang="zh-CN" dirty="0" err="1"/>
              <a:t>pemanfaatan</a:t>
            </a:r>
            <a:r>
              <a:rPr lang="en-US" altLang="zh-CN" dirty="0"/>
              <a:t> </a:t>
            </a:r>
            <a:r>
              <a:rPr lang="en-US" altLang="zh-CN" dirty="0" err="1"/>
              <a:t>waktu</a:t>
            </a:r>
            <a:r>
              <a:rPr lang="en-US" altLang="zh-CN" dirty="0"/>
              <a:t> </a:t>
            </a:r>
            <a:r>
              <a:rPr lang="en-US" altLang="zh-CN" dirty="0" err="1"/>
              <a:t>belajar</a:t>
            </a:r>
            <a:r>
              <a:rPr lang="en-US" altLang="zh-CN" dirty="0"/>
              <a:t> </a:t>
            </a:r>
            <a:r>
              <a:rPr lang="en-US" altLang="zh-CN" dirty="0" err="1"/>
              <a:t>mandiri</a:t>
            </a:r>
            <a:r>
              <a:rPr lang="en-US" altLang="zh-CN" dirty="0"/>
              <a:t>, </a:t>
            </a:r>
            <a:r>
              <a:rPr lang="en-US" altLang="zh-CN" dirty="0" err="1"/>
              <a:t>serta</a:t>
            </a:r>
            <a:r>
              <a:rPr lang="en-US" altLang="zh-CN" dirty="0"/>
              <a:t> </a:t>
            </a:r>
            <a:r>
              <a:rPr lang="en-US" altLang="zh-CN" dirty="0" err="1"/>
              <a:t>penyelesaian</a:t>
            </a:r>
            <a:r>
              <a:rPr lang="en-US" altLang="zh-CN" dirty="0"/>
              <a:t> </a:t>
            </a:r>
            <a:r>
              <a:rPr lang="en-US" altLang="zh-CN" dirty="0" err="1"/>
              <a:t>tugas</a:t>
            </a:r>
            <a:r>
              <a:rPr lang="en-US" altLang="zh-CN" dirty="0"/>
              <a:t>/</a:t>
            </a:r>
            <a:r>
              <a:rPr lang="en-US" altLang="zh-CN" dirty="0" err="1"/>
              <a:t>pekerjaan</a:t>
            </a:r>
            <a:r>
              <a:rPr lang="en-US" altLang="zh-CN" dirty="0"/>
              <a:t> </a:t>
            </a:r>
            <a:r>
              <a:rPr lang="en-US" altLang="zh-CN" dirty="0" err="1"/>
              <a:t>rumah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9699" name="Title 1">
            <a:extLst>
              <a:ext uri="{FF2B5EF4-FFF2-40B4-BE49-F238E27FC236}">
                <a16:creationId xmlns:a16="http://schemas.microsoft.com/office/drawing/2014/main" id="{10980C2C-97D3-12A6-8629-0D410ED0A07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257300" y="554833"/>
            <a:ext cx="15773400" cy="1097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ID" altLang="en-US" sz="6000" b="1">
                <a:latin typeface="Calibri Light" panose="020F0302020204030204" pitchFamily="34" charset="0"/>
              </a:rPr>
              <a:t>I</a:t>
            </a:r>
            <a:r>
              <a:rPr lang="en-US" altLang="zh-CN" sz="6000" b="1">
                <a:latin typeface="Calibri Light" panose="020F0302020204030204" pitchFamily="34" charset="0"/>
              </a:rPr>
              <a:t>ndikator keberhasilan implementasi program MBS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188</TotalTime>
  <Words>935</Words>
  <Application>Microsoft Office PowerPoint</Application>
  <PresentationFormat>Custom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Gill Sans MT</vt:lpstr>
      <vt:lpstr>Gallery</vt:lpstr>
      <vt:lpstr>PowerPoint Presentation</vt:lpstr>
      <vt:lpstr>Sekolah Efektif Menurut Suparlan (2011)</vt:lpstr>
      <vt:lpstr>Indikator Efektivitas Pelaksanaan MBS</vt:lpstr>
      <vt:lpstr>Indikator Efektivitas Pelaksanaan MBS</vt:lpstr>
      <vt:lpstr>Strategi Implementasi MBS</vt:lpstr>
      <vt:lpstr>Faktor yang mempengaruhi keberhasilan MBS</vt:lpstr>
      <vt:lpstr>Indikator keberhasilan implementasi program MBS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:description/>
  <cp:lastModifiedBy>Asus Vivobook</cp:lastModifiedBy>
  <cp:revision>3</cp:revision>
  <dcterms:created xsi:type="dcterms:W3CDTF">2025-03-17T02:56:54Z</dcterms:created>
  <dcterms:modified xsi:type="dcterms:W3CDTF">2025-05-05T03:16:02Z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2022-03-04T00:00:00Z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2025-03-17T00:00:00Z</vt:filetime>
  </property>
  <property fmtid="{D5CDD505-2E9C-101B-9397-08002B2CF9AE}" pid="5" name="SourceModified">
    <vt:lpwstr>D:20220304094243+02'42'</vt:lpwstr>
  </property>
</Properties>
</file>