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74" r:id="rId9"/>
    <p:sldId id="275" r:id="rId10"/>
    <p:sldId id="276" r:id="rId11"/>
    <p:sldId id="277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62" r:id="rId26"/>
    <p:sldId id="263" r:id="rId27"/>
    <p:sldId id="264" r:id="rId28"/>
    <p:sldId id="270" r:id="rId29"/>
    <p:sldId id="271" r:id="rId30"/>
    <p:sldId id="272" r:id="rId31"/>
    <p:sldId id="273" r:id="rId32"/>
    <p:sldId id="265" r:id="rId33"/>
    <p:sldId id="266" r:id="rId34"/>
    <p:sldId id="267" r:id="rId35"/>
    <p:sldId id="268" r:id="rId36"/>
    <p:sldId id="269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>
      <p:cViewPr>
        <p:scale>
          <a:sx n="100" d="100"/>
          <a:sy n="100" d="100"/>
        </p:scale>
        <p:origin x="-1002" y="-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hr-HR" dirty="0" smtClean="0"/>
              <a:t>SOCIOLINGUISTICS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Exercise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Make a list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speech</a:t>
            </a:r>
            <a:r>
              <a:rPr lang="hr-HR" dirty="0" smtClean="0"/>
              <a:t>/</a:t>
            </a:r>
            <a:r>
              <a:rPr lang="hr-HR" dirty="0" err="1" smtClean="0"/>
              <a:t>discourse</a:t>
            </a:r>
            <a:r>
              <a:rPr lang="hr-HR" dirty="0" smtClean="0"/>
              <a:t> </a:t>
            </a:r>
            <a:r>
              <a:rPr lang="hr-HR" dirty="0" err="1" smtClean="0"/>
              <a:t>communities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you</a:t>
            </a:r>
            <a:r>
              <a:rPr lang="hr-HR" dirty="0" smtClean="0"/>
              <a:t> </a:t>
            </a:r>
            <a:r>
              <a:rPr lang="hr-HR" dirty="0" err="1" smtClean="0"/>
              <a:t>consider</a:t>
            </a:r>
            <a:r>
              <a:rPr lang="hr-HR" dirty="0" smtClean="0"/>
              <a:t> </a:t>
            </a:r>
            <a:r>
              <a:rPr lang="hr-HR" dirty="0" err="1" smtClean="0"/>
              <a:t>yourself</a:t>
            </a:r>
            <a:r>
              <a:rPr lang="hr-HR" dirty="0" smtClean="0"/>
              <a:t> a </a:t>
            </a:r>
            <a:r>
              <a:rPr lang="hr-HR" dirty="0" err="1" smtClean="0"/>
              <a:t>part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endParaRPr lang="hr-HR" dirty="0" smtClean="0"/>
          </a:p>
          <a:p>
            <a:r>
              <a:rPr lang="hr-HR" dirty="0" smtClean="0"/>
              <a:t>Make a list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any</a:t>
            </a:r>
            <a:r>
              <a:rPr lang="hr-HR" dirty="0" smtClean="0"/>
              <a:t> </a:t>
            </a:r>
            <a:r>
              <a:rPr lang="hr-HR" dirty="0" err="1" smtClean="0"/>
              <a:t>expressions</a:t>
            </a:r>
            <a:r>
              <a:rPr lang="hr-HR" dirty="0" smtClean="0"/>
              <a:t> </a:t>
            </a:r>
            <a:r>
              <a:rPr lang="hr-HR" dirty="0" err="1" smtClean="0"/>
              <a:t>you</a:t>
            </a:r>
            <a:r>
              <a:rPr lang="hr-HR" dirty="0" smtClean="0"/>
              <a:t> use </a:t>
            </a:r>
            <a:r>
              <a:rPr lang="hr-HR" dirty="0" err="1" smtClean="0"/>
              <a:t>with</a:t>
            </a:r>
            <a:r>
              <a:rPr lang="hr-HR" dirty="0" smtClean="0"/>
              <a:t> </a:t>
            </a:r>
            <a:r>
              <a:rPr lang="hr-HR" dirty="0" err="1" smtClean="0"/>
              <a:t>your</a:t>
            </a:r>
            <a:r>
              <a:rPr lang="hr-HR" dirty="0" smtClean="0"/>
              <a:t> </a:t>
            </a:r>
            <a:r>
              <a:rPr lang="hr-HR" dirty="0" err="1" smtClean="0"/>
              <a:t>family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you</a:t>
            </a:r>
            <a:r>
              <a:rPr lang="hr-HR" dirty="0" smtClean="0"/>
              <a:t> </a:t>
            </a:r>
            <a:r>
              <a:rPr lang="hr-HR" dirty="0" err="1" smtClean="0"/>
              <a:t>perhaps</a:t>
            </a:r>
            <a:r>
              <a:rPr lang="hr-HR" dirty="0" smtClean="0"/>
              <a:t> </a:t>
            </a:r>
            <a:r>
              <a:rPr lang="hr-HR" dirty="0" err="1" smtClean="0"/>
              <a:t>avoid</a:t>
            </a:r>
            <a:r>
              <a:rPr lang="hr-HR" dirty="0" smtClean="0"/>
              <a:t> </a:t>
            </a:r>
            <a:r>
              <a:rPr lang="hr-HR" dirty="0" err="1" smtClean="0"/>
              <a:t>outside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sphere</a:t>
            </a:r>
            <a:r>
              <a:rPr lang="hr-HR" dirty="0" smtClean="0"/>
              <a:t>. </a:t>
            </a:r>
            <a:r>
              <a:rPr lang="hr-HR" dirty="0" err="1" smtClean="0"/>
              <a:t>Include</a:t>
            </a:r>
            <a:r>
              <a:rPr lang="hr-HR" dirty="0" smtClean="0"/>
              <a:t> </a:t>
            </a:r>
            <a:r>
              <a:rPr lang="hr-HR" dirty="0" err="1" smtClean="0"/>
              <a:t>expressions</a:t>
            </a:r>
            <a:r>
              <a:rPr lang="hr-HR" dirty="0" smtClean="0"/>
              <a:t> </a:t>
            </a:r>
            <a:r>
              <a:rPr lang="hr-HR" dirty="0" err="1" smtClean="0"/>
              <a:t>used</a:t>
            </a:r>
            <a:r>
              <a:rPr lang="hr-HR" dirty="0" smtClean="0"/>
              <a:t> to </a:t>
            </a:r>
            <a:r>
              <a:rPr lang="hr-HR" dirty="0" err="1" smtClean="0"/>
              <a:t>refer</a:t>
            </a:r>
            <a:r>
              <a:rPr lang="hr-HR" dirty="0" smtClean="0"/>
              <a:t> to </a:t>
            </a:r>
            <a:r>
              <a:rPr lang="hr-HR" dirty="0" err="1" smtClean="0"/>
              <a:t>other</a:t>
            </a:r>
            <a:r>
              <a:rPr lang="hr-HR" dirty="0" smtClean="0"/>
              <a:t> </a:t>
            </a:r>
            <a:r>
              <a:rPr lang="hr-HR" dirty="0" err="1" smtClean="0"/>
              <a:t>family</a:t>
            </a:r>
            <a:r>
              <a:rPr lang="hr-HR" dirty="0" smtClean="0"/>
              <a:t> </a:t>
            </a:r>
            <a:r>
              <a:rPr lang="hr-HR" dirty="0" err="1" smtClean="0"/>
              <a:t>members</a:t>
            </a:r>
            <a:r>
              <a:rPr lang="hr-HR" dirty="0" smtClean="0"/>
              <a:t>, to </a:t>
            </a:r>
            <a:r>
              <a:rPr lang="hr-HR" dirty="0" err="1" smtClean="0"/>
              <a:t>food</a:t>
            </a:r>
            <a:r>
              <a:rPr lang="hr-HR" dirty="0" smtClean="0"/>
              <a:t>, </a:t>
            </a:r>
            <a:r>
              <a:rPr lang="hr-HR" dirty="0" err="1" smtClean="0"/>
              <a:t>family</a:t>
            </a:r>
            <a:r>
              <a:rPr lang="hr-HR" dirty="0" smtClean="0"/>
              <a:t> </a:t>
            </a:r>
            <a:r>
              <a:rPr lang="hr-HR" dirty="0" err="1" smtClean="0"/>
              <a:t>practices</a:t>
            </a:r>
            <a:r>
              <a:rPr lang="hr-HR" dirty="0" smtClean="0"/>
              <a:t> </a:t>
            </a:r>
            <a:r>
              <a:rPr lang="hr-HR" dirty="0" err="1" smtClean="0"/>
              <a:t>etc</a:t>
            </a:r>
            <a:r>
              <a:rPr lang="hr-HR" dirty="0" smtClean="0"/>
              <a:t>.</a:t>
            </a:r>
            <a:endParaRPr lang="hr-HR" dirty="0" smtClean="0"/>
          </a:p>
          <a:p>
            <a:r>
              <a:rPr lang="hr-HR" dirty="0" err="1" smtClean="0"/>
              <a:t>Think</a:t>
            </a:r>
            <a:r>
              <a:rPr lang="hr-HR" dirty="0" smtClean="0"/>
              <a:t> </a:t>
            </a:r>
            <a:r>
              <a:rPr lang="hr-HR" dirty="0" err="1" smtClean="0"/>
              <a:t>back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your</a:t>
            </a:r>
            <a:r>
              <a:rPr lang="hr-HR" dirty="0" smtClean="0"/>
              <a:t> </a:t>
            </a:r>
            <a:r>
              <a:rPr lang="hr-HR" dirty="0" err="1" smtClean="0"/>
              <a:t>own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use </a:t>
            </a:r>
            <a:r>
              <a:rPr lang="hr-HR" dirty="0" err="1" smtClean="0"/>
              <a:t>over</a:t>
            </a:r>
            <a:r>
              <a:rPr lang="hr-HR" dirty="0" smtClean="0"/>
              <a:t> </a:t>
            </a:r>
            <a:r>
              <a:rPr lang="hr-HR" dirty="0" err="1" smtClean="0"/>
              <a:t>your</a:t>
            </a:r>
            <a:r>
              <a:rPr lang="hr-HR" dirty="0" smtClean="0"/>
              <a:t> </a:t>
            </a:r>
            <a:r>
              <a:rPr lang="hr-HR" dirty="0" err="1" smtClean="0"/>
              <a:t>life</a:t>
            </a:r>
            <a:r>
              <a:rPr lang="hr-HR" dirty="0" smtClean="0"/>
              <a:t>. How </a:t>
            </a:r>
            <a:r>
              <a:rPr lang="hr-HR" dirty="0" err="1" smtClean="0"/>
              <a:t>has</a:t>
            </a:r>
            <a:r>
              <a:rPr lang="hr-HR" dirty="0" smtClean="0"/>
              <a:t> </a:t>
            </a:r>
            <a:r>
              <a:rPr lang="hr-HR" dirty="0" err="1" smtClean="0"/>
              <a:t>it</a:t>
            </a:r>
            <a:r>
              <a:rPr lang="hr-HR" dirty="0" smtClean="0"/>
              <a:t> </a:t>
            </a:r>
            <a:r>
              <a:rPr lang="hr-HR" dirty="0" err="1" smtClean="0"/>
              <a:t>changed</a:t>
            </a:r>
            <a:r>
              <a:rPr lang="hr-HR" dirty="0" smtClean="0"/>
              <a:t>?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Diglossia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Charles </a:t>
            </a:r>
            <a:r>
              <a:rPr lang="hr-HR" dirty="0" err="1" smtClean="0"/>
              <a:t>Fergusson</a:t>
            </a:r>
            <a:r>
              <a:rPr lang="hr-HR" dirty="0" smtClean="0"/>
              <a:t> </a:t>
            </a:r>
            <a:r>
              <a:rPr lang="hr-HR" dirty="0" err="1" smtClean="0"/>
              <a:t>used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term</a:t>
            </a:r>
            <a:r>
              <a:rPr lang="hr-HR" dirty="0" smtClean="0"/>
              <a:t> to </a:t>
            </a:r>
            <a:r>
              <a:rPr lang="hr-HR" dirty="0" err="1" smtClean="0"/>
              <a:t>refer</a:t>
            </a:r>
            <a:r>
              <a:rPr lang="hr-HR" dirty="0" smtClean="0"/>
              <a:t> to </a:t>
            </a:r>
            <a:r>
              <a:rPr lang="hr-HR" dirty="0" err="1" smtClean="0"/>
              <a:t>specific</a:t>
            </a:r>
            <a:r>
              <a:rPr lang="hr-HR" dirty="0" smtClean="0"/>
              <a:t> </a:t>
            </a:r>
            <a:r>
              <a:rPr lang="hr-HR" dirty="0" err="1" smtClean="0"/>
              <a:t>situations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two</a:t>
            </a:r>
            <a:r>
              <a:rPr lang="hr-HR" dirty="0" smtClean="0"/>
              <a:t> </a:t>
            </a:r>
            <a:r>
              <a:rPr lang="hr-HR" dirty="0" err="1" smtClean="0"/>
              <a:t>varieties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same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exist</a:t>
            </a:r>
            <a:r>
              <a:rPr lang="hr-HR" dirty="0" smtClean="0"/>
              <a:t>: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high</a:t>
            </a:r>
            <a:r>
              <a:rPr lang="hr-HR" dirty="0" smtClean="0"/>
              <a:t> </a:t>
            </a:r>
            <a:r>
              <a:rPr lang="hr-HR" dirty="0" err="1" smtClean="0"/>
              <a:t>variety</a:t>
            </a:r>
            <a:r>
              <a:rPr lang="hr-HR" dirty="0" smtClean="0"/>
              <a:t> (H)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low</a:t>
            </a:r>
            <a:r>
              <a:rPr lang="hr-HR" dirty="0" smtClean="0"/>
              <a:t> </a:t>
            </a:r>
            <a:r>
              <a:rPr lang="hr-HR" dirty="0" err="1" smtClean="0"/>
              <a:t>variety</a:t>
            </a:r>
            <a:r>
              <a:rPr lang="hr-HR" dirty="0" smtClean="0"/>
              <a:t> (L)</a:t>
            </a:r>
            <a:endParaRPr lang="hr-HR" dirty="0" smtClean="0"/>
          </a:p>
          <a:p>
            <a:r>
              <a:rPr lang="hr-HR" dirty="0" err="1" smtClean="0"/>
              <a:t>Varieties</a:t>
            </a:r>
            <a:r>
              <a:rPr lang="hr-HR" dirty="0" smtClean="0"/>
              <a:t> – </a:t>
            </a:r>
            <a:r>
              <a:rPr lang="hr-HR" dirty="0" err="1" smtClean="0"/>
              <a:t>used</a:t>
            </a:r>
            <a:r>
              <a:rPr lang="hr-HR" dirty="0" smtClean="0"/>
              <a:t> for separate </a:t>
            </a:r>
            <a:r>
              <a:rPr lang="hr-HR" dirty="0" err="1" smtClean="0"/>
              <a:t>functions</a:t>
            </a:r>
            <a:r>
              <a:rPr lang="hr-HR" dirty="0" smtClean="0"/>
              <a:t>: H for </a:t>
            </a:r>
            <a:r>
              <a:rPr lang="hr-HR" dirty="0" err="1" smtClean="0"/>
              <a:t>official</a:t>
            </a:r>
            <a:r>
              <a:rPr lang="hr-HR" dirty="0" smtClean="0"/>
              <a:t> </a:t>
            </a:r>
            <a:r>
              <a:rPr lang="hr-HR" dirty="0" err="1" smtClean="0"/>
              <a:t>purposes</a:t>
            </a:r>
            <a:r>
              <a:rPr lang="hr-HR" dirty="0" smtClean="0"/>
              <a:t>, L for </a:t>
            </a:r>
            <a:r>
              <a:rPr lang="hr-HR" dirty="0" err="1" smtClean="0"/>
              <a:t>informal</a:t>
            </a:r>
            <a:r>
              <a:rPr lang="hr-HR" dirty="0" smtClean="0"/>
              <a:t> </a:t>
            </a:r>
            <a:r>
              <a:rPr lang="hr-HR" dirty="0" err="1" smtClean="0"/>
              <a:t>communication</a:t>
            </a:r>
            <a:endParaRPr lang="hr-HR" dirty="0" smtClean="0"/>
          </a:p>
          <a:p>
            <a:r>
              <a:rPr lang="hr-HR" dirty="0" smtClean="0"/>
              <a:t>L –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home, H – </a:t>
            </a:r>
            <a:r>
              <a:rPr lang="hr-HR" dirty="0" err="1" smtClean="0"/>
              <a:t>learned</a:t>
            </a:r>
            <a:r>
              <a:rPr lang="hr-HR" dirty="0" smtClean="0"/>
              <a:t> at </a:t>
            </a:r>
            <a:r>
              <a:rPr lang="hr-HR" dirty="0" err="1" smtClean="0"/>
              <a:t>school</a:t>
            </a:r>
            <a:endParaRPr lang="hr-HR" dirty="0" smtClean="0"/>
          </a:p>
          <a:p>
            <a:r>
              <a:rPr lang="hr-HR" dirty="0" smtClean="0"/>
              <a:t>H- </a:t>
            </a:r>
            <a:r>
              <a:rPr lang="hr-HR" dirty="0" err="1" smtClean="0"/>
              <a:t>long-standing</a:t>
            </a:r>
            <a:r>
              <a:rPr lang="hr-HR" dirty="0" smtClean="0"/>
              <a:t> </a:t>
            </a:r>
            <a:r>
              <a:rPr lang="hr-HR" dirty="0" err="1" smtClean="0"/>
              <a:t>literary</a:t>
            </a:r>
            <a:r>
              <a:rPr lang="hr-HR" dirty="0" smtClean="0"/>
              <a:t> </a:t>
            </a:r>
            <a:r>
              <a:rPr lang="hr-HR" dirty="0" err="1" smtClean="0"/>
              <a:t>tradition</a:t>
            </a:r>
            <a:r>
              <a:rPr lang="hr-HR" dirty="0" smtClean="0"/>
              <a:t>, L – no </a:t>
            </a:r>
            <a:r>
              <a:rPr lang="hr-HR" dirty="0" err="1" smtClean="0"/>
              <a:t>literary</a:t>
            </a:r>
            <a:r>
              <a:rPr lang="hr-HR" dirty="0" smtClean="0"/>
              <a:t> </a:t>
            </a:r>
            <a:r>
              <a:rPr lang="hr-HR" dirty="0" err="1" smtClean="0"/>
              <a:t>tradition</a:t>
            </a:r>
            <a:endParaRPr lang="hr-HR" dirty="0" smtClean="0"/>
          </a:p>
          <a:p>
            <a:r>
              <a:rPr lang="hr-HR" dirty="0" err="1" smtClean="0"/>
              <a:t>Examples</a:t>
            </a:r>
            <a:r>
              <a:rPr lang="hr-HR" dirty="0" smtClean="0"/>
              <a:t>: </a:t>
            </a:r>
            <a:r>
              <a:rPr lang="hr-HR" dirty="0" err="1" smtClean="0"/>
              <a:t>High</a:t>
            </a:r>
            <a:r>
              <a:rPr lang="hr-HR" dirty="0" smtClean="0"/>
              <a:t> German </a:t>
            </a:r>
            <a:r>
              <a:rPr lang="hr-HR" dirty="0" err="1" smtClean="0"/>
              <a:t>and</a:t>
            </a:r>
            <a:r>
              <a:rPr lang="hr-HR" dirty="0" smtClean="0"/>
              <a:t> Swiss German, </a:t>
            </a:r>
            <a:r>
              <a:rPr lang="hr-HR" dirty="0" err="1" smtClean="0"/>
              <a:t>Katharevousa</a:t>
            </a:r>
            <a:r>
              <a:rPr lang="hr-HR" dirty="0" smtClean="0"/>
              <a:t> </a:t>
            </a:r>
            <a:r>
              <a:rPr lang="en-US" dirty="0" smtClean="0"/>
              <a:t>versus spoken</a:t>
            </a:r>
            <a:r>
              <a:rPr lang="hr-HR" dirty="0" smtClean="0"/>
              <a:t> </a:t>
            </a:r>
            <a:r>
              <a:rPr lang="hr-HR" dirty="0" err="1" smtClean="0"/>
              <a:t>Demotic</a:t>
            </a:r>
            <a:r>
              <a:rPr lang="hr-HR" dirty="0" smtClean="0"/>
              <a:t> </a:t>
            </a:r>
            <a:r>
              <a:rPr lang="hr-HR" dirty="0" err="1" smtClean="0"/>
              <a:t>Greek</a:t>
            </a:r>
            <a:r>
              <a:rPr lang="hr-HR" dirty="0" smtClean="0"/>
              <a:t>, </a:t>
            </a:r>
            <a:r>
              <a:rPr lang="hr-HR" dirty="0" err="1" smtClean="0"/>
              <a:t>classical</a:t>
            </a:r>
            <a:r>
              <a:rPr lang="hr-HR" dirty="0" smtClean="0"/>
              <a:t> </a:t>
            </a:r>
            <a:r>
              <a:rPr lang="hr-HR" dirty="0" err="1" smtClean="0"/>
              <a:t>Arabic</a:t>
            </a:r>
            <a:r>
              <a:rPr lang="hr-HR" dirty="0" smtClean="0"/>
              <a:t> vs. </a:t>
            </a:r>
            <a:r>
              <a:rPr lang="hr-HR" dirty="0" err="1" smtClean="0"/>
              <a:t>Spoken</a:t>
            </a:r>
            <a:r>
              <a:rPr lang="hr-HR" dirty="0" smtClean="0"/>
              <a:t> </a:t>
            </a:r>
            <a:r>
              <a:rPr lang="hr-HR" dirty="0" err="1" smtClean="0"/>
              <a:t>Arabic</a:t>
            </a:r>
            <a:r>
              <a:rPr lang="hr-HR" dirty="0" smtClean="0"/>
              <a:t>, standard </a:t>
            </a:r>
            <a:r>
              <a:rPr lang="hr-HR" dirty="0" err="1" smtClean="0"/>
              <a:t>French</a:t>
            </a:r>
            <a:r>
              <a:rPr lang="hr-HR" dirty="0" smtClean="0"/>
              <a:t> vs. </a:t>
            </a:r>
            <a:r>
              <a:rPr lang="hr-HR" dirty="0" err="1" smtClean="0"/>
              <a:t>Haitian</a:t>
            </a:r>
            <a:r>
              <a:rPr lang="hr-HR" dirty="0" smtClean="0"/>
              <a:t> </a:t>
            </a:r>
            <a:r>
              <a:rPr lang="hr-HR" dirty="0" err="1" smtClean="0"/>
              <a:t>Creole</a:t>
            </a:r>
            <a:r>
              <a:rPr lang="en-US" dirty="0" smtClean="0"/>
              <a:t> 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Sociolect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Ways</a:t>
            </a:r>
            <a:r>
              <a:rPr lang="hr-HR" dirty="0" smtClean="0"/>
              <a:t> how a </a:t>
            </a:r>
            <a:r>
              <a:rPr lang="hr-HR" dirty="0" err="1" smtClean="0"/>
              <a:t>certain</a:t>
            </a:r>
            <a:r>
              <a:rPr lang="hr-HR" dirty="0" smtClean="0"/>
              <a:t> </a:t>
            </a:r>
            <a:r>
              <a:rPr lang="hr-HR" dirty="0" err="1" smtClean="0"/>
              <a:t>group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people</a:t>
            </a:r>
            <a:r>
              <a:rPr lang="hr-HR" dirty="0" smtClean="0"/>
              <a:t> </a:t>
            </a:r>
            <a:r>
              <a:rPr lang="hr-HR" dirty="0" err="1" smtClean="0"/>
              <a:t>uses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(</a:t>
            </a:r>
            <a:r>
              <a:rPr lang="hr-HR" dirty="0" err="1" smtClean="0"/>
              <a:t>socio-economic</a:t>
            </a:r>
            <a:r>
              <a:rPr lang="hr-HR" dirty="0" smtClean="0"/>
              <a:t> </a:t>
            </a:r>
            <a:r>
              <a:rPr lang="hr-HR" dirty="0" err="1" smtClean="0"/>
              <a:t>background</a:t>
            </a:r>
            <a:r>
              <a:rPr lang="hr-HR" dirty="0" smtClean="0"/>
              <a:t>, </a:t>
            </a:r>
            <a:r>
              <a:rPr lang="hr-HR" dirty="0" err="1" smtClean="0"/>
              <a:t>gender</a:t>
            </a:r>
            <a:r>
              <a:rPr lang="hr-HR" dirty="0" smtClean="0"/>
              <a:t>, age, </a:t>
            </a:r>
            <a:r>
              <a:rPr lang="hr-HR" dirty="0" err="1" smtClean="0"/>
              <a:t>occupation</a:t>
            </a:r>
            <a:r>
              <a:rPr lang="hr-HR" dirty="0" smtClean="0"/>
              <a:t> influence how </a:t>
            </a:r>
            <a:r>
              <a:rPr lang="hr-HR" dirty="0" err="1" smtClean="0"/>
              <a:t>we</a:t>
            </a:r>
            <a:r>
              <a:rPr lang="hr-HR" dirty="0" smtClean="0"/>
              <a:t> use </a:t>
            </a:r>
            <a:r>
              <a:rPr lang="hr-HR" dirty="0" err="1" smtClean="0"/>
              <a:t>language</a:t>
            </a:r>
            <a:r>
              <a:rPr lang="hr-HR" dirty="0" smtClean="0"/>
              <a:t>)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r>
              <a:rPr lang="hr-HR" dirty="0" smtClean="0"/>
              <a:t> </a:t>
            </a:r>
            <a:r>
              <a:rPr lang="hr-HR" dirty="0" err="1" smtClean="0"/>
              <a:t>based</a:t>
            </a:r>
            <a:r>
              <a:rPr lang="hr-HR" dirty="0" smtClean="0"/>
              <a:t> on </a:t>
            </a:r>
            <a:r>
              <a:rPr lang="hr-HR" dirty="0" err="1" smtClean="0"/>
              <a:t>gender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err="1" smtClean="0"/>
              <a:t>Robin</a:t>
            </a:r>
            <a:r>
              <a:rPr lang="hr-HR" dirty="0" smtClean="0"/>
              <a:t> </a:t>
            </a:r>
            <a:r>
              <a:rPr lang="hr-HR" dirty="0" err="1" smtClean="0"/>
              <a:t>Lakoff</a:t>
            </a:r>
            <a:r>
              <a:rPr lang="hr-HR" dirty="0" smtClean="0"/>
              <a:t> (1975) </a:t>
            </a:r>
            <a:r>
              <a:rPr lang="hr-HR" i="1" dirty="0" err="1" smtClean="0"/>
              <a:t>Language</a:t>
            </a:r>
            <a:r>
              <a:rPr lang="hr-HR" i="1" dirty="0" smtClean="0"/>
              <a:t> </a:t>
            </a:r>
            <a:r>
              <a:rPr lang="hr-HR" i="1" dirty="0" err="1" smtClean="0"/>
              <a:t>and</a:t>
            </a:r>
            <a:r>
              <a:rPr lang="hr-HR" i="1" dirty="0" smtClean="0"/>
              <a:t> </a:t>
            </a:r>
            <a:r>
              <a:rPr lang="hr-HR" i="1" dirty="0" err="1" smtClean="0"/>
              <a:t>Woman’s</a:t>
            </a:r>
            <a:r>
              <a:rPr lang="hr-HR" i="1" dirty="0" smtClean="0"/>
              <a:t> Place</a:t>
            </a:r>
            <a:r>
              <a:rPr lang="hr-HR" dirty="0" smtClean="0"/>
              <a:t>: </a:t>
            </a:r>
            <a:r>
              <a:rPr lang="hr-HR" dirty="0" err="1" smtClean="0"/>
              <a:t>ways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women’s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differs</a:t>
            </a:r>
            <a:r>
              <a:rPr lang="hr-HR" dirty="0" smtClean="0"/>
              <a:t> </a:t>
            </a:r>
            <a:r>
              <a:rPr lang="hr-HR" dirty="0" err="1" smtClean="0"/>
              <a:t>from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men</a:t>
            </a:r>
            <a:r>
              <a:rPr lang="hr-HR" dirty="0" smtClean="0"/>
              <a:t>: </a:t>
            </a:r>
            <a:r>
              <a:rPr lang="hr-HR" dirty="0" err="1" smtClean="0"/>
              <a:t>women</a:t>
            </a:r>
            <a:r>
              <a:rPr lang="hr-HR" dirty="0" smtClean="0"/>
              <a:t> use more </a:t>
            </a:r>
            <a:r>
              <a:rPr lang="hr-HR" dirty="0" err="1" smtClean="0"/>
              <a:t>hedging</a:t>
            </a:r>
            <a:r>
              <a:rPr lang="hr-HR" dirty="0" smtClean="0"/>
              <a:t> (</a:t>
            </a:r>
            <a:r>
              <a:rPr lang="hr-HR" dirty="0" err="1" smtClean="0"/>
              <a:t>sort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, </a:t>
            </a:r>
            <a:r>
              <a:rPr lang="hr-HR" dirty="0" err="1" smtClean="0"/>
              <a:t>guess</a:t>
            </a:r>
            <a:r>
              <a:rPr lang="hr-HR" dirty="0" smtClean="0"/>
              <a:t> </a:t>
            </a:r>
            <a:r>
              <a:rPr lang="hr-HR" dirty="0" err="1" smtClean="0"/>
              <a:t>so</a:t>
            </a:r>
            <a:r>
              <a:rPr lang="hr-HR" dirty="0" smtClean="0"/>
              <a:t>)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tag</a:t>
            </a:r>
            <a:r>
              <a:rPr lang="hr-HR" dirty="0" smtClean="0"/>
              <a:t> </a:t>
            </a:r>
            <a:r>
              <a:rPr lang="hr-HR" dirty="0" err="1" smtClean="0"/>
              <a:t>questions</a:t>
            </a:r>
            <a:r>
              <a:rPr lang="hr-HR" dirty="0" smtClean="0"/>
              <a:t> (…</a:t>
            </a:r>
            <a:r>
              <a:rPr lang="hr-HR" dirty="0" err="1" smtClean="0"/>
              <a:t>isn’t</a:t>
            </a:r>
            <a:r>
              <a:rPr lang="hr-HR" dirty="0" smtClean="0"/>
              <a:t> </a:t>
            </a:r>
            <a:r>
              <a:rPr lang="hr-HR" dirty="0" err="1" smtClean="0"/>
              <a:t>it</a:t>
            </a:r>
            <a:r>
              <a:rPr lang="hr-HR" dirty="0" smtClean="0"/>
              <a:t>?), </a:t>
            </a:r>
            <a:r>
              <a:rPr lang="hr-HR" dirty="0" err="1" smtClean="0"/>
              <a:t>they</a:t>
            </a:r>
            <a:r>
              <a:rPr lang="hr-HR" dirty="0" smtClean="0"/>
              <a:t> </a:t>
            </a:r>
            <a:r>
              <a:rPr lang="hr-HR" dirty="0" err="1" smtClean="0"/>
              <a:t>apologize</a:t>
            </a:r>
            <a:r>
              <a:rPr lang="hr-HR" dirty="0" smtClean="0"/>
              <a:t> more </a:t>
            </a:r>
            <a:r>
              <a:rPr lang="hr-HR" dirty="0" err="1" smtClean="0"/>
              <a:t>and</a:t>
            </a:r>
            <a:r>
              <a:rPr lang="hr-HR" dirty="0" smtClean="0"/>
              <a:t> use more ‘</a:t>
            </a:r>
            <a:r>
              <a:rPr lang="hr-HR" dirty="0" err="1" smtClean="0"/>
              <a:t>empty</a:t>
            </a:r>
            <a:r>
              <a:rPr lang="hr-HR" dirty="0" smtClean="0"/>
              <a:t>’ </a:t>
            </a:r>
            <a:r>
              <a:rPr lang="hr-HR" dirty="0" err="1" smtClean="0"/>
              <a:t>adjectives</a:t>
            </a:r>
            <a:r>
              <a:rPr lang="hr-HR" dirty="0" smtClean="0"/>
              <a:t> (‘</a:t>
            </a:r>
            <a:r>
              <a:rPr lang="hr-HR" dirty="0" err="1" smtClean="0"/>
              <a:t>cute</a:t>
            </a:r>
            <a:r>
              <a:rPr lang="hr-HR" dirty="0" smtClean="0"/>
              <a:t>, </a:t>
            </a:r>
            <a:r>
              <a:rPr lang="hr-HR" dirty="0" err="1" smtClean="0"/>
              <a:t>wonderful</a:t>
            </a:r>
            <a:r>
              <a:rPr lang="hr-HR" dirty="0" smtClean="0"/>
              <a:t>, </a:t>
            </a:r>
            <a:r>
              <a:rPr lang="hr-HR" dirty="0" err="1" smtClean="0"/>
              <a:t>fantastic</a:t>
            </a:r>
            <a:r>
              <a:rPr lang="hr-HR" dirty="0" smtClean="0"/>
              <a:t>’)</a:t>
            </a:r>
            <a:endParaRPr lang="hr-HR" dirty="0" smtClean="0"/>
          </a:p>
          <a:p>
            <a:r>
              <a:rPr lang="hr-HR" dirty="0" err="1" smtClean="0"/>
              <a:t>Women’s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choices</a:t>
            </a:r>
            <a:r>
              <a:rPr lang="hr-HR" dirty="0" smtClean="0"/>
              <a:t> put </a:t>
            </a:r>
            <a:r>
              <a:rPr lang="hr-HR" dirty="0" err="1" smtClean="0"/>
              <a:t>them</a:t>
            </a:r>
            <a:r>
              <a:rPr lang="hr-HR" dirty="0" smtClean="0"/>
              <a:t> </a:t>
            </a:r>
            <a:r>
              <a:rPr lang="hr-HR" dirty="0" err="1" smtClean="0"/>
              <a:t>forth</a:t>
            </a:r>
            <a:r>
              <a:rPr lang="hr-HR" dirty="0" smtClean="0"/>
              <a:t> as </a:t>
            </a:r>
            <a:r>
              <a:rPr lang="hr-HR" dirty="0" err="1" smtClean="0"/>
              <a:t>lacking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power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authority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as </a:t>
            </a:r>
            <a:r>
              <a:rPr lang="hr-HR" dirty="0" err="1" smtClean="0"/>
              <a:t>seeking</a:t>
            </a:r>
            <a:r>
              <a:rPr lang="hr-HR" dirty="0" smtClean="0"/>
              <a:t> </a:t>
            </a:r>
            <a:r>
              <a:rPr lang="hr-HR" dirty="0" err="1" smtClean="0"/>
              <a:t>approval</a:t>
            </a:r>
            <a:endParaRPr lang="hr-HR" dirty="0" smtClean="0"/>
          </a:p>
          <a:p>
            <a:r>
              <a:rPr lang="hr-HR" dirty="0" err="1" smtClean="0"/>
              <a:t>Little</a:t>
            </a:r>
            <a:r>
              <a:rPr lang="hr-HR" dirty="0" smtClean="0"/>
              <a:t> </a:t>
            </a:r>
            <a:r>
              <a:rPr lang="hr-HR" dirty="0" err="1" smtClean="0"/>
              <a:t>girls</a:t>
            </a:r>
            <a:r>
              <a:rPr lang="hr-HR" dirty="0" smtClean="0"/>
              <a:t> – </a:t>
            </a:r>
            <a:r>
              <a:rPr lang="hr-HR" dirty="0" err="1" smtClean="0"/>
              <a:t>socialized</a:t>
            </a:r>
            <a:r>
              <a:rPr lang="hr-HR" dirty="0" smtClean="0"/>
              <a:t> </a:t>
            </a:r>
            <a:r>
              <a:rPr lang="hr-HR" dirty="0" err="1" smtClean="0"/>
              <a:t>into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use </a:t>
            </a:r>
            <a:r>
              <a:rPr lang="hr-HR" dirty="0" err="1" smtClean="0"/>
              <a:t>scolded</a:t>
            </a:r>
            <a:r>
              <a:rPr lang="hr-HR" dirty="0" smtClean="0"/>
              <a:t> for </a:t>
            </a:r>
            <a:r>
              <a:rPr lang="hr-HR" dirty="0" err="1" smtClean="0"/>
              <a:t>not</a:t>
            </a:r>
            <a:r>
              <a:rPr lang="hr-HR" dirty="0" smtClean="0"/>
              <a:t> </a:t>
            </a:r>
            <a:r>
              <a:rPr lang="hr-HR" dirty="0" err="1" smtClean="0"/>
              <a:t>talking</a:t>
            </a:r>
            <a:r>
              <a:rPr lang="hr-HR" dirty="0" smtClean="0"/>
              <a:t> as </a:t>
            </a:r>
            <a:r>
              <a:rPr lang="hr-HR" dirty="0" err="1" smtClean="0"/>
              <a:t>nice</a:t>
            </a:r>
            <a:r>
              <a:rPr lang="hr-HR" dirty="0" smtClean="0"/>
              <a:t> </a:t>
            </a:r>
            <a:r>
              <a:rPr lang="hr-HR" dirty="0" err="1" smtClean="0"/>
              <a:t>little</a:t>
            </a:r>
            <a:r>
              <a:rPr lang="hr-HR" dirty="0" smtClean="0"/>
              <a:t> </a:t>
            </a:r>
            <a:r>
              <a:rPr lang="hr-HR" dirty="0" err="1" smtClean="0"/>
              <a:t>girls</a:t>
            </a:r>
            <a:r>
              <a:rPr lang="hr-HR" dirty="0" smtClean="0"/>
              <a:t> </a:t>
            </a:r>
            <a:r>
              <a:rPr lang="hr-HR" dirty="0" err="1" smtClean="0"/>
              <a:t>should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Gender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W. </a:t>
            </a:r>
            <a:r>
              <a:rPr lang="hr-HR" dirty="0" err="1" smtClean="0"/>
              <a:t>O’Barr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B. </a:t>
            </a:r>
            <a:r>
              <a:rPr lang="hr-HR" dirty="0" err="1" smtClean="0"/>
              <a:t>Atkins</a:t>
            </a:r>
            <a:r>
              <a:rPr lang="hr-HR" dirty="0" smtClean="0"/>
              <a:t> (1980)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their</a:t>
            </a:r>
            <a:r>
              <a:rPr lang="hr-HR" dirty="0" smtClean="0"/>
              <a:t> </a:t>
            </a:r>
            <a:r>
              <a:rPr lang="hr-HR" dirty="0" err="1" smtClean="0"/>
              <a:t>study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a </a:t>
            </a:r>
            <a:r>
              <a:rPr lang="hr-HR" dirty="0" err="1" smtClean="0"/>
              <a:t>courtroom</a:t>
            </a:r>
            <a:r>
              <a:rPr lang="hr-HR" dirty="0" smtClean="0"/>
              <a:t>, </a:t>
            </a:r>
            <a:r>
              <a:rPr lang="hr-HR" dirty="0" err="1" smtClean="0"/>
              <a:t>challenge</a:t>
            </a:r>
            <a:r>
              <a:rPr lang="hr-HR" dirty="0" smtClean="0"/>
              <a:t> </a:t>
            </a:r>
            <a:r>
              <a:rPr lang="hr-HR" dirty="0" err="1" smtClean="0"/>
              <a:t>Lakoff’s</a:t>
            </a:r>
            <a:r>
              <a:rPr lang="hr-HR" dirty="0" smtClean="0"/>
              <a:t> </a:t>
            </a:r>
            <a:r>
              <a:rPr lang="hr-HR" dirty="0" err="1" smtClean="0"/>
              <a:t>assumption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features</a:t>
            </a:r>
            <a:r>
              <a:rPr lang="hr-HR" dirty="0" smtClean="0"/>
              <a:t> </a:t>
            </a:r>
            <a:r>
              <a:rPr lang="hr-HR" dirty="0" err="1" smtClean="0"/>
              <a:t>she</a:t>
            </a:r>
            <a:r>
              <a:rPr lang="hr-HR" dirty="0" smtClean="0"/>
              <a:t> </a:t>
            </a:r>
            <a:r>
              <a:rPr lang="hr-HR" dirty="0" err="1" smtClean="0"/>
              <a:t>suggests</a:t>
            </a:r>
            <a:r>
              <a:rPr lang="hr-HR" dirty="0" smtClean="0"/>
              <a:t> are </a:t>
            </a:r>
            <a:r>
              <a:rPr lang="hr-HR" dirty="0" err="1" smtClean="0"/>
              <a:t>typical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female</a:t>
            </a:r>
            <a:r>
              <a:rPr lang="hr-HR" dirty="0" smtClean="0"/>
              <a:t> </a:t>
            </a:r>
            <a:r>
              <a:rPr lang="hr-HR" dirty="0" err="1" smtClean="0"/>
              <a:t>speech</a:t>
            </a:r>
            <a:r>
              <a:rPr lang="hr-HR" dirty="0" smtClean="0"/>
              <a:t>; </a:t>
            </a:r>
            <a:r>
              <a:rPr lang="hr-HR" dirty="0" err="1" smtClean="0"/>
              <a:t>they</a:t>
            </a:r>
            <a:r>
              <a:rPr lang="hr-HR" dirty="0" smtClean="0"/>
              <a:t> </a:t>
            </a:r>
            <a:r>
              <a:rPr lang="hr-HR" dirty="0" err="1" smtClean="0"/>
              <a:t>argue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these</a:t>
            </a:r>
            <a:r>
              <a:rPr lang="hr-HR" dirty="0" smtClean="0"/>
              <a:t> </a:t>
            </a:r>
            <a:r>
              <a:rPr lang="hr-HR" dirty="0" err="1" smtClean="0"/>
              <a:t>features</a:t>
            </a:r>
            <a:r>
              <a:rPr lang="hr-HR" dirty="0" smtClean="0"/>
              <a:t> are </a:t>
            </a:r>
            <a:r>
              <a:rPr lang="hr-HR" dirty="0" err="1" smtClean="0"/>
              <a:t>present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females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males</a:t>
            </a:r>
            <a:r>
              <a:rPr lang="hr-HR" dirty="0" smtClean="0"/>
              <a:t> </a:t>
            </a:r>
            <a:r>
              <a:rPr lang="hr-HR" dirty="0" err="1" smtClean="0"/>
              <a:t>who</a:t>
            </a:r>
            <a:r>
              <a:rPr lang="hr-HR" dirty="0" smtClean="0"/>
              <a:t> are </a:t>
            </a:r>
            <a:r>
              <a:rPr lang="hr-HR" dirty="0" err="1" smtClean="0"/>
              <a:t>in</a:t>
            </a:r>
            <a:r>
              <a:rPr lang="hr-HR" dirty="0" smtClean="0"/>
              <a:t> a </a:t>
            </a:r>
            <a:r>
              <a:rPr lang="hr-HR" dirty="0" err="1" smtClean="0"/>
              <a:t>position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powerlessness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Gender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err="1" smtClean="0"/>
              <a:t>Janet</a:t>
            </a:r>
            <a:r>
              <a:rPr lang="hr-HR" dirty="0" smtClean="0"/>
              <a:t> Holmes (1990) </a:t>
            </a:r>
            <a:r>
              <a:rPr lang="hr-HR" dirty="0" err="1" smtClean="0"/>
              <a:t>characterized</a:t>
            </a:r>
            <a:r>
              <a:rPr lang="hr-HR" dirty="0" smtClean="0"/>
              <a:t> </a:t>
            </a:r>
            <a:r>
              <a:rPr lang="hr-HR" dirty="0" err="1" smtClean="0"/>
              <a:t>Lakoff’s</a:t>
            </a:r>
            <a:r>
              <a:rPr lang="hr-HR" dirty="0" smtClean="0"/>
              <a:t> list as </a:t>
            </a:r>
            <a:r>
              <a:rPr lang="hr-HR" dirty="0" err="1" smtClean="0"/>
              <a:t>functional</a:t>
            </a:r>
            <a:r>
              <a:rPr lang="hr-HR" dirty="0" smtClean="0"/>
              <a:t>; </a:t>
            </a:r>
            <a:r>
              <a:rPr lang="hr-HR" dirty="0" err="1" smtClean="0"/>
              <a:t>i.e</a:t>
            </a:r>
            <a:r>
              <a:rPr lang="hr-HR" dirty="0" smtClean="0"/>
              <a:t>. </a:t>
            </a:r>
            <a:r>
              <a:rPr lang="hr-HR" dirty="0" err="1" smtClean="0"/>
              <a:t>Lakoff</a:t>
            </a:r>
            <a:r>
              <a:rPr lang="hr-HR" dirty="0" smtClean="0"/>
              <a:t> </a:t>
            </a:r>
            <a:r>
              <a:rPr lang="hr-HR" dirty="0" err="1" smtClean="0"/>
              <a:t>identified</a:t>
            </a:r>
            <a:r>
              <a:rPr lang="hr-HR" dirty="0" smtClean="0"/>
              <a:t> </a:t>
            </a:r>
            <a:r>
              <a:rPr lang="hr-HR" dirty="0" err="1" smtClean="0"/>
              <a:t>linguistic</a:t>
            </a:r>
            <a:r>
              <a:rPr lang="hr-HR" dirty="0" smtClean="0"/>
              <a:t> </a:t>
            </a:r>
            <a:r>
              <a:rPr lang="hr-HR" dirty="0" err="1" smtClean="0"/>
              <a:t>features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function</a:t>
            </a:r>
            <a:r>
              <a:rPr lang="hr-HR" dirty="0" smtClean="0"/>
              <a:t> to </a:t>
            </a:r>
            <a:r>
              <a:rPr lang="hr-HR" dirty="0" err="1" smtClean="0"/>
              <a:t>express</a:t>
            </a:r>
            <a:r>
              <a:rPr lang="hr-HR" dirty="0" smtClean="0"/>
              <a:t> </a:t>
            </a:r>
            <a:r>
              <a:rPr lang="hr-HR" dirty="0" err="1" smtClean="0"/>
              <a:t>epistemic</a:t>
            </a:r>
            <a:r>
              <a:rPr lang="hr-HR" dirty="0" smtClean="0"/>
              <a:t> </a:t>
            </a:r>
            <a:r>
              <a:rPr lang="hr-HR" dirty="0" err="1" smtClean="0"/>
              <a:t>modality</a:t>
            </a:r>
            <a:r>
              <a:rPr lang="hr-HR" dirty="0" smtClean="0"/>
              <a:t> –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degree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certainty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we</a:t>
            </a:r>
            <a:r>
              <a:rPr lang="hr-HR" dirty="0" smtClean="0"/>
              <a:t> </a:t>
            </a:r>
            <a:r>
              <a:rPr lang="hr-HR" dirty="0" err="1" smtClean="0"/>
              <a:t>have</a:t>
            </a:r>
            <a:r>
              <a:rPr lang="hr-HR" dirty="0" smtClean="0"/>
              <a:t> </a:t>
            </a:r>
            <a:r>
              <a:rPr lang="hr-HR" dirty="0" err="1" smtClean="0"/>
              <a:t>about</a:t>
            </a:r>
            <a:r>
              <a:rPr lang="hr-HR" dirty="0" smtClean="0"/>
              <a:t> a </a:t>
            </a:r>
            <a:r>
              <a:rPr lang="hr-HR" dirty="0" err="1" smtClean="0"/>
              <a:t>proposition</a:t>
            </a:r>
            <a:r>
              <a:rPr lang="hr-HR" dirty="0" smtClean="0"/>
              <a:t>, as </a:t>
            </a:r>
            <a:r>
              <a:rPr lang="hr-HR" dirty="0" err="1" smtClean="0"/>
              <a:t>well</a:t>
            </a:r>
            <a:r>
              <a:rPr lang="hr-HR" dirty="0" smtClean="0"/>
              <a:t> as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speaker’s</a:t>
            </a:r>
            <a:r>
              <a:rPr lang="hr-HR" dirty="0" smtClean="0"/>
              <a:t> </a:t>
            </a:r>
            <a:r>
              <a:rPr lang="hr-HR" dirty="0" err="1" smtClean="0"/>
              <a:t>affective</a:t>
            </a:r>
            <a:r>
              <a:rPr lang="hr-HR" dirty="0" smtClean="0"/>
              <a:t> stance </a:t>
            </a:r>
            <a:r>
              <a:rPr lang="hr-HR" dirty="0" err="1" smtClean="0"/>
              <a:t>toward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person</a:t>
            </a:r>
            <a:r>
              <a:rPr lang="hr-HR" dirty="0" smtClean="0"/>
              <a:t>(s) </a:t>
            </a:r>
            <a:r>
              <a:rPr lang="hr-HR" dirty="0" err="1" smtClean="0"/>
              <a:t>with</a:t>
            </a:r>
            <a:r>
              <a:rPr lang="hr-HR" dirty="0" smtClean="0"/>
              <a:t> </a:t>
            </a:r>
            <a:r>
              <a:rPr lang="hr-HR" dirty="0" err="1" smtClean="0"/>
              <a:t>whom</a:t>
            </a:r>
            <a:r>
              <a:rPr lang="hr-HR" dirty="0" smtClean="0"/>
              <a:t> </a:t>
            </a:r>
            <a:r>
              <a:rPr lang="hr-HR" dirty="0" err="1" smtClean="0"/>
              <a:t>they</a:t>
            </a:r>
            <a:r>
              <a:rPr lang="hr-HR" dirty="0" smtClean="0"/>
              <a:t> are </a:t>
            </a:r>
            <a:r>
              <a:rPr lang="hr-HR" dirty="0" err="1" smtClean="0"/>
              <a:t>interacting</a:t>
            </a:r>
            <a:endParaRPr lang="hr-HR" dirty="0" smtClean="0"/>
          </a:p>
          <a:p>
            <a:r>
              <a:rPr lang="hr-HR" dirty="0" err="1" smtClean="0"/>
              <a:t>Intonation</a:t>
            </a:r>
            <a:r>
              <a:rPr lang="hr-HR" dirty="0" smtClean="0"/>
              <a:t> </a:t>
            </a:r>
            <a:r>
              <a:rPr lang="hr-HR" dirty="0" err="1" smtClean="0"/>
              <a:t>should</a:t>
            </a:r>
            <a:r>
              <a:rPr lang="hr-HR" dirty="0" smtClean="0"/>
              <a:t> </a:t>
            </a:r>
            <a:r>
              <a:rPr lang="hr-HR" dirty="0" err="1" smtClean="0"/>
              <a:t>also</a:t>
            </a:r>
            <a:r>
              <a:rPr lang="hr-HR" dirty="0" smtClean="0"/>
              <a:t> </a:t>
            </a:r>
            <a:r>
              <a:rPr lang="hr-HR" dirty="0" err="1" smtClean="0"/>
              <a:t>be</a:t>
            </a:r>
            <a:r>
              <a:rPr lang="hr-HR" dirty="0" smtClean="0"/>
              <a:t> </a:t>
            </a:r>
            <a:r>
              <a:rPr lang="hr-HR" dirty="0" err="1" smtClean="0"/>
              <a:t>taken</a:t>
            </a:r>
            <a:r>
              <a:rPr lang="hr-HR" dirty="0" smtClean="0"/>
              <a:t> </a:t>
            </a:r>
            <a:r>
              <a:rPr lang="hr-HR" dirty="0" err="1" smtClean="0"/>
              <a:t>into</a:t>
            </a:r>
            <a:r>
              <a:rPr lang="hr-HR" dirty="0" smtClean="0"/>
              <a:t> </a:t>
            </a:r>
            <a:r>
              <a:rPr lang="hr-HR" dirty="0" err="1" smtClean="0"/>
              <a:t>account</a:t>
            </a:r>
            <a:r>
              <a:rPr lang="hr-HR" dirty="0" smtClean="0"/>
              <a:t> as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illocutionary</a:t>
            </a:r>
            <a:r>
              <a:rPr lang="hr-HR" dirty="0" smtClean="0"/>
              <a:t> </a:t>
            </a:r>
            <a:r>
              <a:rPr lang="hr-HR" dirty="0" err="1" smtClean="0"/>
              <a:t>force</a:t>
            </a:r>
            <a:r>
              <a:rPr lang="hr-HR" dirty="0" smtClean="0"/>
              <a:t> </a:t>
            </a:r>
            <a:r>
              <a:rPr lang="hr-HR" dirty="0" err="1" smtClean="0"/>
              <a:t>can</a:t>
            </a:r>
            <a:r>
              <a:rPr lang="hr-HR" dirty="0" smtClean="0"/>
              <a:t> </a:t>
            </a:r>
            <a:r>
              <a:rPr lang="hr-HR" dirty="0" err="1" smtClean="0"/>
              <a:t>vary</a:t>
            </a:r>
            <a:r>
              <a:rPr lang="hr-HR" dirty="0" smtClean="0"/>
              <a:t> </a:t>
            </a:r>
            <a:r>
              <a:rPr lang="hr-HR" dirty="0" err="1" smtClean="0"/>
              <a:t>greatly</a:t>
            </a:r>
            <a:r>
              <a:rPr lang="hr-HR" dirty="0" smtClean="0"/>
              <a:t> </a:t>
            </a:r>
            <a:r>
              <a:rPr lang="hr-HR" dirty="0" err="1" smtClean="0"/>
              <a:t>depending</a:t>
            </a:r>
            <a:r>
              <a:rPr lang="hr-HR" dirty="0" smtClean="0"/>
              <a:t> on how </a:t>
            </a:r>
            <a:r>
              <a:rPr lang="hr-HR" dirty="0" err="1" smtClean="0"/>
              <a:t>it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uttered</a:t>
            </a:r>
            <a:endParaRPr lang="hr-HR" dirty="0" smtClean="0"/>
          </a:p>
          <a:p>
            <a:r>
              <a:rPr lang="hr-HR" dirty="0" err="1" smtClean="0"/>
              <a:t>Differences</a:t>
            </a:r>
            <a:r>
              <a:rPr lang="hr-HR" dirty="0" smtClean="0"/>
              <a:t> </a:t>
            </a:r>
            <a:r>
              <a:rPr lang="hr-HR" dirty="0" err="1" smtClean="0"/>
              <a:t>between</a:t>
            </a:r>
            <a:r>
              <a:rPr lang="hr-HR" dirty="0" smtClean="0"/>
              <a:t> male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female</a:t>
            </a:r>
            <a:r>
              <a:rPr lang="hr-HR" dirty="0" smtClean="0"/>
              <a:t> </a:t>
            </a:r>
            <a:r>
              <a:rPr lang="hr-HR" dirty="0" err="1" smtClean="0"/>
              <a:t>speech</a:t>
            </a:r>
            <a:r>
              <a:rPr lang="hr-HR" dirty="0" smtClean="0"/>
              <a:t> – </a:t>
            </a:r>
            <a:r>
              <a:rPr lang="hr-HR" dirty="0" err="1" smtClean="0"/>
              <a:t>not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frequency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use, but </a:t>
            </a:r>
            <a:r>
              <a:rPr lang="hr-HR" dirty="0" err="1" smtClean="0"/>
              <a:t>rather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ways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features</a:t>
            </a:r>
            <a:r>
              <a:rPr lang="hr-HR" dirty="0" smtClean="0"/>
              <a:t> </a:t>
            </a:r>
            <a:r>
              <a:rPr lang="hr-HR" dirty="0" err="1" smtClean="0"/>
              <a:t>were</a:t>
            </a:r>
            <a:r>
              <a:rPr lang="hr-HR" dirty="0" smtClean="0"/>
              <a:t> </a:t>
            </a:r>
            <a:r>
              <a:rPr lang="hr-HR" dirty="0" err="1" smtClean="0"/>
              <a:t>used</a:t>
            </a:r>
            <a:r>
              <a:rPr lang="hr-HR" dirty="0" smtClean="0"/>
              <a:t> </a:t>
            </a:r>
            <a:r>
              <a:rPr lang="hr-HR" dirty="0" err="1" smtClean="0"/>
              <a:t>by</a:t>
            </a:r>
            <a:r>
              <a:rPr lang="hr-HR" dirty="0" smtClean="0"/>
              <a:t> </a:t>
            </a:r>
            <a:r>
              <a:rPr lang="hr-HR" dirty="0" err="1" smtClean="0"/>
              <a:t>women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included</a:t>
            </a:r>
            <a:r>
              <a:rPr lang="hr-HR" dirty="0" smtClean="0"/>
              <a:t> </a:t>
            </a:r>
            <a:r>
              <a:rPr lang="hr-HR" dirty="0" err="1" smtClean="0"/>
              <a:t>positive</a:t>
            </a:r>
            <a:r>
              <a:rPr lang="hr-HR" dirty="0" smtClean="0"/>
              <a:t> </a:t>
            </a:r>
            <a:r>
              <a:rPr lang="hr-HR" dirty="0" err="1" smtClean="0"/>
              <a:t>politeness</a:t>
            </a:r>
            <a:r>
              <a:rPr lang="hr-HR" dirty="0" smtClean="0"/>
              <a:t> </a:t>
            </a:r>
            <a:r>
              <a:rPr lang="hr-HR" dirty="0" err="1" smtClean="0"/>
              <a:t>strategies</a:t>
            </a:r>
            <a:r>
              <a:rPr lang="hr-HR" dirty="0" smtClean="0"/>
              <a:t> </a:t>
            </a:r>
            <a:r>
              <a:rPr lang="hr-HR" dirty="0" err="1" smtClean="0"/>
              <a:t>suggesting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women</a:t>
            </a:r>
            <a:r>
              <a:rPr lang="hr-HR" dirty="0" smtClean="0"/>
              <a:t> </a:t>
            </a:r>
            <a:r>
              <a:rPr lang="hr-HR" dirty="0" err="1" smtClean="0"/>
              <a:t>used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to </a:t>
            </a:r>
            <a:r>
              <a:rPr lang="hr-HR" dirty="0" err="1" smtClean="0"/>
              <a:t>be</a:t>
            </a:r>
            <a:r>
              <a:rPr lang="hr-HR" dirty="0" smtClean="0"/>
              <a:t> </a:t>
            </a:r>
            <a:r>
              <a:rPr lang="hr-HR" dirty="0" err="1" smtClean="0"/>
              <a:t>facilitative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collaborative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Exercise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Robin</a:t>
            </a:r>
            <a:r>
              <a:rPr lang="hr-HR" dirty="0" smtClean="0"/>
              <a:t> </a:t>
            </a:r>
            <a:r>
              <a:rPr lang="hr-HR" dirty="0" err="1" smtClean="0"/>
              <a:t>Lakoff’s</a:t>
            </a:r>
            <a:r>
              <a:rPr lang="hr-HR" dirty="0" smtClean="0"/>
              <a:t> </a:t>
            </a:r>
            <a:r>
              <a:rPr lang="hr-HR" dirty="0" err="1" smtClean="0"/>
              <a:t>research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from</a:t>
            </a:r>
            <a:r>
              <a:rPr lang="hr-HR" dirty="0" smtClean="0"/>
              <a:t> </a:t>
            </a:r>
            <a:r>
              <a:rPr lang="hr-HR" dirty="0" err="1" smtClean="0"/>
              <a:t>forty</a:t>
            </a:r>
            <a:r>
              <a:rPr lang="hr-HR" dirty="0" smtClean="0"/>
              <a:t> </a:t>
            </a:r>
            <a:r>
              <a:rPr lang="hr-HR" dirty="0" err="1" smtClean="0"/>
              <a:t>years</a:t>
            </a:r>
            <a:r>
              <a:rPr lang="hr-HR" dirty="0" smtClean="0"/>
              <a:t> ago. Do </a:t>
            </a:r>
            <a:r>
              <a:rPr lang="hr-HR" dirty="0" err="1" smtClean="0"/>
              <a:t>you</a:t>
            </a:r>
            <a:r>
              <a:rPr lang="hr-HR" dirty="0" smtClean="0"/>
              <a:t> </a:t>
            </a:r>
            <a:r>
              <a:rPr lang="hr-HR" dirty="0" err="1" smtClean="0"/>
              <a:t>think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women’s</a:t>
            </a:r>
            <a:r>
              <a:rPr lang="hr-HR" dirty="0" smtClean="0"/>
              <a:t> </a:t>
            </a:r>
            <a:r>
              <a:rPr lang="hr-HR" dirty="0" err="1" smtClean="0"/>
              <a:t>ways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speaking</a:t>
            </a:r>
            <a:r>
              <a:rPr lang="hr-HR" dirty="0" smtClean="0"/>
              <a:t> </a:t>
            </a:r>
            <a:r>
              <a:rPr lang="hr-HR" dirty="0" err="1" smtClean="0"/>
              <a:t>have</a:t>
            </a:r>
            <a:r>
              <a:rPr lang="hr-HR" dirty="0" smtClean="0"/>
              <a:t> </a:t>
            </a:r>
            <a:r>
              <a:rPr lang="hr-HR" dirty="0" err="1" smtClean="0"/>
              <a:t>changed?Have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ways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girls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boys</a:t>
            </a:r>
            <a:r>
              <a:rPr lang="hr-HR" dirty="0" smtClean="0"/>
              <a:t> are </a:t>
            </a:r>
            <a:r>
              <a:rPr lang="hr-HR" dirty="0" err="1" smtClean="0"/>
              <a:t>socialized</a:t>
            </a:r>
            <a:r>
              <a:rPr lang="hr-HR" dirty="0" smtClean="0"/>
              <a:t> </a:t>
            </a:r>
            <a:r>
              <a:rPr lang="hr-HR" dirty="0" err="1" smtClean="0"/>
              <a:t>into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changed</a:t>
            </a:r>
            <a:r>
              <a:rPr lang="hr-HR" dirty="0" smtClean="0"/>
              <a:t>?</a:t>
            </a: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Age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we</a:t>
            </a:r>
            <a:r>
              <a:rPr lang="hr-HR" dirty="0" smtClean="0"/>
              <a:t> use </a:t>
            </a:r>
            <a:r>
              <a:rPr lang="hr-HR" dirty="0" err="1" smtClean="0"/>
              <a:t>changes</a:t>
            </a:r>
            <a:r>
              <a:rPr lang="hr-HR" dirty="0" smtClean="0"/>
              <a:t> </a:t>
            </a:r>
            <a:r>
              <a:rPr lang="hr-HR" dirty="0" err="1" smtClean="0"/>
              <a:t>over</a:t>
            </a:r>
            <a:r>
              <a:rPr lang="hr-HR" dirty="0" smtClean="0"/>
              <a:t> </a:t>
            </a:r>
            <a:r>
              <a:rPr lang="hr-HR" dirty="0" err="1" smtClean="0"/>
              <a:t>our</a:t>
            </a:r>
            <a:r>
              <a:rPr lang="hr-HR" dirty="0" smtClean="0"/>
              <a:t> </a:t>
            </a:r>
            <a:r>
              <a:rPr lang="hr-HR" dirty="0" err="1" smtClean="0"/>
              <a:t>lifetime</a:t>
            </a:r>
            <a:endParaRPr lang="hr-HR" dirty="0" smtClean="0"/>
          </a:p>
          <a:p>
            <a:r>
              <a:rPr lang="hr-HR" dirty="0" err="1" smtClean="0"/>
              <a:t>Adolescence</a:t>
            </a:r>
            <a:r>
              <a:rPr lang="hr-HR" dirty="0" smtClean="0"/>
              <a:t> – a </a:t>
            </a:r>
            <a:r>
              <a:rPr lang="hr-HR" dirty="0" err="1" smtClean="0"/>
              <a:t>particularly</a:t>
            </a:r>
            <a:r>
              <a:rPr lang="hr-HR" dirty="0" smtClean="0"/>
              <a:t> </a:t>
            </a:r>
            <a:r>
              <a:rPr lang="hr-HR" dirty="0" err="1" smtClean="0"/>
              <a:t>ripe</a:t>
            </a:r>
            <a:r>
              <a:rPr lang="hr-HR" dirty="0" smtClean="0"/>
              <a:t> time for </a:t>
            </a:r>
            <a:r>
              <a:rPr lang="hr-HR" dirty="0" err="1" smtClean="0"/>
              <a:t>language</a:t>
            </a:r>
            <a:r>
              <a:rPr lang="hr-HR" dirty="0" smtClean="0"/>
              <a:t> development, as </a:t>
            </a:r>
            <a:r>
              <a:rPr lang="hr-HR" dirty="0" err="1" smtClean="0"/>
              <a:t>adolescents</a:t>
            </a:r>
            <a:r>
              <a:rPr lang="hr-HR" dirty="0" smtClean="0"/>
              <a:t> </a:t>
            </a:r>
            <a:r>
              <a:rPr lang="hr-HR" dirty="0" err="1" smtClean="0"/>
              <a:t>want</a:t>
            </a:r>
            <a:r>
              <a:rPr lang="hr-HR" dirty="0" smtClean="0"/>
              <a:t> to </a:t>
            </a:r>
            <a:r>
              <a:rPr lang="hr-HR" dirty="0" err="1" smtClean="0"/>
              <a:t>mark</a:t>
            </a:r>
            <a:r>
              <a:rPr lang="hr-HR" dirty="0" smtClean="0"/>
              <a:t> </a:t>
            </a:r>
            <a:r>
              <a:rPr lang="hr-HR" dirty="0" err="1" smtClean="0"/>
              <a:t>themselves</a:t>
            </a:r>
            <a:r>
              <a:rPr lang="hr-HR" dirty="0" smtClean="0"/>
              <a:t> as </a:t>
            </a:r>
            <a:r>
              <a:rPr lang="hr-HR" dirty="0" err="1" smtClean="0"/>
              <a:t>different</a:t>
            </a:r>
            <a:r>
              <a:rPr lang="hr-HR" dirty="0" smtClean="0"/>
              <a:t> </a:t>
            </a:r>
            <a:r>
              <a:rPr lang="hr-HR" dirty="0" err="1" smtClean="0"/>
              <a:t>from</a:t>
            </a:r>
            <a:r>
              <a:rPr lang="hr-HR" dirty="0" smtClean="0"/>
              <a:t> </a:t>
            </a:r>
            <a:r>
              <a:rPr lang="hr-HR" dirty="0" err="1" smtClean="0"/>
              <a:t>their</a:t>
            </a:r>
            <a:r>
              <a:rPr lang="hr-HR" dirty="0" smtClean="0"/>
              <a:t> </a:t>
            </a:r>
            <a:r>
              <a:rPr lang="hr-HR" dirty="0" err="1" smtClean="0"/>
              <a:t>parents</a:t>
            </a:r>
            <a:r>
              <a:rPr lang="hr-HR" dirty="0" smtClean="0"/>
              <a:t>’ </a:t>
            </a:r>
            <a:r>
              <a:rPr lang="hr-HR" dirty="0" err="1" smtClean="0"/>
              <a:t>generation</a:t>
            </a:r>
            <a:endParaRPr lang="hr-HR" dirty="0" smtClean="0"/>
          </a:p>
          <a:p>
            <a:r>
              <a:rPr lang="hr-HR" dirty="0" smtClean="0"/>
              <a:t>A </a:t>
            </a:r>
            <a:r>
              <a:rPr lang="hr-HR" dirty="0" err="1" smtClean="0"/>
              <a:t>high</a:t>
            </a:r>
            <a:r>
              <a:rPr lang="hr-HR" dirty="0" smtClean="0"/>
              <a:t> </a:t>
            </a:r>
            <a:r>
              <a:rPr lang="hr-HR" dirty="0" err="1" smtClean="0"/>
              <a:t>degree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phonological</a:t>
            </a:r>
            <a:r>
              <a:rPr lang="hr-HR" dirty="0" smtClean="0"/>
              <a:t> </a:t>
            </a:r>
            <a:r>
              <a:rPr lang="hr-HR" dirty="0" err="1" smtClean="0"/>
              <a:t>innovation</a:t>
            </a:r>
            <a:r>
              <a:rPr lang="hr-HR" dirty="0" smtClean="0"/>
              <a:t> </a:t>
            </a:r>
            <a:r>
              <a:rPr lang="hr-HR" dirty="0" err="1" smtClean="0"/>
              <a:t>during</a:t>
            </a:r>
            <a:r>
              <a:rPr lang="hr-HR" dirty="0" smtClean="0"/>
              <a:t> </a:t>
            </a:r>
            <a:r>
              <a:rPr lang="hr-HR" dirty="0" err="1" smtClean="0"/>
              <a:t>adolescence</a:t>
            </a:r>
            <a:r>
              <a:rPr lang="hr-HR" dirty="0" smtClean="0"/>
              <a:t> (</a:t>
            </a:r>
            <a:r>
              <a:rPr lang="hr-HR" dirty="0" err="1" smtClean="0"/>
              <a:t>Eckert</a:t>
            </a:r>
            <a:r>
              <a:rPr lang="hr-HR" dirty="0" smtClean="0"/>
              <a:t> 1988)</a:t>
            </a:r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Variation</a:t>
            </a:r>
            <a:r>
              <a:rPr lang="hr-HR" dirty="0" smtClean="0"/>
              <a:t> </a:t>
            </a:r>
            <a:r>
              <a:rPr lang="hr-HR" dirty="0" err="1" smtClean="0"/>
              <a:t>based</a:t>
            </a:r>
            <a:r>
              <a:rPr lang="hr-HR" dirty="0" smtClean="0"/>
              <a:t> on </a:t>
            </a:r>
            <a:r>
              <a:rPr lang="hr-HR" dirty="0" err="1" smtClean="0"/>
              <a:t>occupation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err="1" smtClean="0"/>
              <a:t>Jargon</a:t>
            </a:r>
            <a:r>
              <a:rPr lang="hr-HR" dirty="0" smtClean="0"/>
              <a:t> –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specific</a:t>
            </a:r>
            <a:r>
              <a:rPr lang="hr-HR" dirty="0" smtClean="0"/>
              <a:t> to </a:t>
            </a:r>
            <a:r>
              <a:rPr lang="hr-HR" dirty="0" err="1" smtClean="0"/>
              <a:t>an</a:t>
            </a:r>
            <a:r>
              <a:rPr lang="hr-HR" dirty="0" smtClean="0"/>
              <a:t> </a:t>
            </a:r>
            <a:r>
              <a:rPr lang="hr-HR" dirty="0" err="1" smtClean="0"/>
              <a:t>occupation</a:t>
            </a:r>
            <a:endParaRPr lang="hr-HR" dirty="0" smtClean="0"/>
          </a:p>
          <a:p>
            <a:r>
              <a:rPr lang="hr-HR" dirty="0" err="1" smtClean="0"/>
              <a:t>Field-specific</a:t>
            </a:r>
            <a:r>
              <a:rPr lang="hr-HR" dirty="0" smtClean="0"/>
              <a:t> </a:t>
            </a:r>
            <a:r>
              <a:rPr lang="hr-HR" dirty="0" err="1" smtClean="0"/>
              <a:t>terms</a:t>
            </a:r>
            <a:r>
              <a:rPr lang="hr-HR" dirty="0" smtClean="0"/>
              <a:t> – </a:t>
            </a:r>
            <a:r>
              <a:rPr lang="hr-HR" dirty="0" err="1" smtClean="0"/>
              <a:t>not</a:t>
            </a:r>
            <a:r>
              <a:rPr lang="hr-HR" dirty="0" smtClean="0"/>
              <a:t> </a:t>
            </a:r>
            <a:r>
              <a:rPr lang="hr-HR" dirty="0" err="1" smtClean="0"/>
              <a:t>easily</a:t>
            </a:r>
            <a:r>
              <a:rPr lang="hr-HR" dirty="0" smtClean="0"/>
              <a:t> </a:t>
            </a:r>
            <a:r>
              <a:rPr lang="hr-HR" dirty="0" err="1" smtClean="0"/>
              <a:t>understood</a:t>
            </a:r>
            <a:r>
              <a:rPr lang="hr-HR" dirty="0" smtClean="0"/>
              <a:t> </a:t>
            </a:r>
            <a:r>
              <a:rPr lang="hr-HR" dirty="0" err="1" smtClean="0"/>
              <a:t>by</a:t>
            </a:r>
            <a:r>
              <a:rPr lang="hr-HR" dirty="0" smtClean="0"/>
              <a:t> </a:t>
            </a:r>
            <a:r>
              <a:rPr lang="hr-HR" dirty="0" err="1" smtClean="0"/>
              <a:t>outsiders</a:t>
            </a:r>
            <a:endParaRPr lang="hr-HR" dirty="0" smtClean="0"/>
          </a:p>
          <a:p>
            <a:r>
              <a:rPr lang="hr-HR" dirty="0" smtClean="0"/>
              <a:t>English for </a:t>
            </a:r>
            <a:r>
              <a:rPr lang="hr-HR" dirty="0" err="1" smtClean="0"/>
              <a:t>specific</a:t>
            </a:r>
            <a:r>
              <a:rPr lang="hr-HR" dirty="0" smtClean="0"/>
              <a:t> </a:t>
            </a:r>
            <a:r>
              <a:rPr lang="hr-HR" dirty="0" err="1" smtClean="0"/>
              <a:t>purposes</a:t>
            </a:r>
            <a:r>
              <a:rPr lang="hr-HR" dirty="0" smtClean="0"/>
              <a:t> (ESP) – </a:t>
            </a:r>
            <a:r>
              <a:rPr lang="hr-HR" dirty="0" err="1" smtClean="0"/>
              <a:t>acknowledgment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need</a:t>
            </a:r>
            <a:r>
              <a:rPr lang="hr-HR" dirty="0" smtClean="0"/>
              <a:t> to </a:t>
            </a:r>
            <a:r>
              <a:rPr lang="hr-HR" dirty="0" err="1" smtClean="0"/>
              <a:t>learn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a </a:t>
            </a:r>
            <a:r>
              <a:rPr lang="hr-HR" dirty="0" err="1" smtClean="0"/>
              <a:t>field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not</a:t>
            </a:r>
            <a:r>
              <a:rPr lang="hr-HR" dirty="0" smtClean="0"/>
              <a:t> </a:t>
            </a:r>
            <a:r>
              <a:rPr lang="hr-HR" dirty="0" err="1" smtClean="0"/>
              <a:t>just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general; debate on </a:t>
            </a:r>
            <a:r>
              <a:rPr lang="hr-HR" dirty="0" err="1" smtClean="0"/>
              <a:t>whether</a:t>
            </a:r>
            <a:r>
              <a:rPr lang="hr-HR" dirty="0" smtClean="0"/>
              <a:t>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not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teachers</a:t>
            </a:r>
            <a:r>
              <a:rPr lang="hr-HR" dirty="0" smtClean="0"/>
              <a:t> </a:t>
            </a:r>
            <a:r>
              <a:rPr lang="hr-HR" dirty="0" err="1" smtClean="0"/>
              <a:t>can</a:t>
            </a:r>
            <a:r>
              <a:rPr lang="hr-HR" dirty="0" smtClean="0"/>
              <a:t> </a:t>
            </a:r>
            <a:r>
              <a:rPr lang="hr-HR" dirty="0" err="1" smtClean="0"/>
              <a:t>teach</a:t>
            </a:r>
            <a:r>
              <a:rPr lang="hr-HR" dirty="0" smtClean="0"/>
              <a:t> </a:t>
            </a:r>
            <a:r>
              <a:rPr lang="hr-HR" dirty="0" err="1" smtClean="0"/>
              <a:t>people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concepts</a:t>
            </a:r>
            <a:r>
              <a:rPr lang="hr-HR" dirty="0" smtClean="0"/>
              <a:t> </a:t>
            </a:r>
            <a:r>
              <a:rPr lang="hr-HR" dirty="0" err="1" smtClean="0"/>
              <a:t>from</a:t>
            </a:r>
            <a:r>
              <a:rPr lang="hr-HR" dirty="0" smtClean="0"/>
              <a:t> a </a:t>
            </a:r>
            <a:r>
              <a:rPr lang="hr-HR" dirty="0" err="1" smtClean="0"/>
              <a:t>field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they</a:t>
            </a:r>
            <a:r>
              <a:rPr lang="hr-HR" dirty="0" smtClean="0"/>
              <a:t> are </a:t>
            </a:r>
            <a:r>
              <a:rPr lang="hr-HR" dirty="0" err="1" smtClean="0"/>
              <a:t>not</a:t>
            </a:r>
            <a:r>
              <a:rPr lang="hr-HR" dirty="0" smtClean="0"/>
              <a:t> </a:t>
            </a:r>
            <a:r>
              <a:rPr lang="hr-HR" dirty="0" err="1" smtClean="0"/>
              <a:t>active</a:t>
            </a:r>
            <a:r>
              <a:rPr lang="hr-HR" dirty="0" smtClean="0"/>
              <a:t> </a:t>
            </a:r>
            <a:r>
              <a:rPr lang="hr-HR" dirty="0" err="1" smtClean="0"/>
              <a:t>members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, as </a:t>
            </a:r>
            <a:r>
              <a:rPr lang="hr-HR" dirty="0" err="1" smtClean="0"/>
              <a:t>knowing</a:t>
            </a:r>
            <a:r>
              <a:rPr lang="hr-HR" dirty="0" smtClean="0"/>
              <a:t> how to use a </a:t>
            </a:r>
            <a:r>
              <a:rPr lang="hr-HR" dirty="0" err="1" smtClean="0"/>
              <a:t>work</a:t>
            </a:r>
            <a:r>
              <a:rPr lang="hr-HR" dirty="0" smtClean="0"/>
              <a:t>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phrase</a:t>
            </a:r>
            <a:r>
              <a:rPr lang="hr-HR" dirty="0" smtClean="0"/>
              <a:t> </a:t>
            </a:r>
            <a:r>
              <a:rPr lang="hr-HR" dirty="0" err="1" smtClean="0"/>
              <a:t>means</a:t>
            </a:r>
            <a:r>
              <a:rPr lang="hr-HR" dirty="0" smtClean="0"/>
              <a:t> </a:t>
            </a:r>
            <a:r>
              <a:rPr lang="hr-HR" dirty="0" err="1" smtClean="0"/>
              <a:t>understanding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concept</a:t>
            </a:r>
            <a:r>
              <a:rPr lang="hr-HR" dirty="0" smtClean="0"/>
              <a:t> </a:t>
            </a:r>
            <a:r>
              <a:rPr lang="hr-HR" dirty="0" err="1" smtClean="0"/>
              <a:t>it</a:t>
            </a:r>
            <a:r>
              <a:rPr lang="hr-HR" dirty="0" smtClean="0"/>
              <a:t> </a:t>
            </a:r>
            <a:r>
              <a:rPr lang="hr-HR" dirty="0" err="1" smtClean="0"/>
              <a:t>refers</a:t>
            </a:r>
            <a:r>
              <a:rPr lang="hr-HR" dirty="0" smtClean="0"/>
              <a:t> to</a:t>
            </a:r>
            <a:endParaRPr lang="hr-HR" dirty="0" smtClean="0"/>
          </a:p>
          <a:p>
            <a:r>
              <a:rPr lang="hr-HR" dirty="0" err="1" smtClean="0"/>
              <a:t>Words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may</a:t>
            </a:r>
            <a:r>
              <a:rPr lang="hr-HR" dirty="0" smtClean="0"/>
              <a:t> </a:t>
            </a:r>
            <a:r>
              <a:rPr lang="hr-HR" dirty="0" err="1" smtClean="0"/>
              <a:t>look</a:t>
            </a:r>
            <a:r>
              <a:rPr lang="hr-HR" dirty="0" smtClean="0"/>
              <a:t> </a:t>
            </a:r>
            <a:r>
              <a:rPr lang="hr-HR" dirty="0" err="1" smtClean="0"/>
              <a:t>familiar</a:t>
            </a:r>
            <a:r>
              <a:rPr lang="hr-HR" dirty="0" smtClean="0"/>
              <a:t> </a:t>
            </a:r>
            <a:r>
              <a:rPr lang="hr-HR" dirty="0" err="1" smtClean="0"/>
              <a:t>sometimes</a:t>
            </a:r>
            <a:r>
              <a:rPr lang="hr-HR" dirty="0" smtClean="0"/>
              <a:t> take a </a:t>
            </a:r>
            <a:r>
              <a:rPr lang="hr-HR" dirty="0" err="1" smtClean="0"/>
              <a:t>different</a:t>
            </a:r>
            <a:r>
              <a:rPr lang="hr-HR" dirty="0" smtClean="0"/>
              <a:t> </a:t>
            </a:r>
            <a:r>
              <a:rPr lang="hr-HR" dirty="0" err="1" smtClean="0"/>
              <a:t>meaning</a:t>
            </a:r>
            <a:r>
              <a:rPr lang="hr-HR" dirty="0" smtClean="0"/>
              <a:t> </a:t>
            </a:r>
            <a:r>
              <a:rPr lang="hr-HR" dirty="0" err="1" smtClean="0"/>
              <a:t>within</a:t>
            </a:r>
            <a:r>
              <a:rPr lang="hr-HR" dirty="0" smtClean="0"/>
              <a:t> a </a:t>
            </a:r>
            <a:r>
              <a:rPr lang="hr-HR" dirty="0" err="1" smtClean="0"/>
              <a:t>specialized</a:t>
            </a:r>
            <a:r>
              <a:rPr lang="hr-HR" dirty="0" smtClean="0"/>
              <a:t> </a:t>
            </a:r>
            <a:r>
              <a:rPr lang="hr-HR" dirty="0" err="1" smtClean="0"/>
              <a:t>field</a:t>
            </a: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Register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err="1" smtClean="0"/>
              <a:t>Dialects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sociolects</a:t>
            </a:r>
            <a:r>
              <a:rPr lang="hr-HR" dirty="0" smtClean="0"/>
              <a:t> – </a:t>
            </a:r>
            <a:r>
              <a:rPr lang="hr-HR" dirty="0" err="1" smtClean="0"/>
              <a:t>varieties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based</a:t>
            </a:r>
            <a:r>
              <a:rPr lang="hr-HR" dirty="0" smtClean="0"/>
              <a:t> on personal </a:t>
            </a:r>
            <a:r>
              <a:rPr lang="hr-HR" dirty="0" err="1" smtClean="0"/>
              <a:t>characteristics</a:t>
            </a:r>
            <a:r>
              <a:rPr lang="hr-HR" dirty="0" smtClean="0"/>
              <a:t>, </a:t>
            </a:r>
            <a:r>
              <a:rPr lang="hr-HR" dirty="0" err="1" smtClean="0"/>
              <a:t>e.g</a:t>
            </a:r>
            <a:r>
              <a:rPr lang="hr-HR" dirty="0" smtClean="0"/>
              <a:t>. a </a:t>
            </a:r>
            <a:r>
              <a:rPr lang="hr-HR" dirty="0" err="1" smtClean="0"/>
              <a:t>region</a:t>
            </a:r>
            <a:r>
              <a:rPr lang="hr-HR" dirty="0" smtClean="0"/>
              <a:t> </a:t>
            </a:r>
            <a:r>
              <a:rPr lang="hr-HR" dirty="0" err="1" smtClean="0"/>
              <a:t>where</a:t>
            </a:r>
            <a:r>
              <a:rPr lang="hr-HR" dirty="0" smtClean="0"/>
              <a:t> a </a:t>
            </a:r>
            <a:r>
              <a:rPr lang="hr-HR" dirty="0" err="1" smtClean="0"/>
              <a:t>person</a:t>
            </a:r>
            <a:r>
              <a:rPr lang="hr-HR" dirty="0" smtClean="0"/>
              <a:t> </a:t>
            </a:r>
            <a:r>
              <a:rPr lang="hr-HR" dirty="0" err="1" smtClean="0"/>
              <a:t>comes</a:t>
            </a:r>
            <a:r>
              <a:rPr lang="hr-HR" dirty="0" smtClean="0"/>
              <a:t> </a:t>
            </a:r>
            <a:r>
              <a:rPr lang="hr-HR" dirty="0" err="1" smtClean="0"/>
              <a:t>from</a:t>
            </a:r>
            <a:r>
              <a:rPr lang="hr-HR" dirty="0" smtClean="0"/>
              <a:t>,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class</a:t>
            </a:r>
            <a:r>
              <a:rPr lang="hr-HR" dirty="0" smtClean="0"/>
              <a:t>, </a:t>
            </a:r>
            <a:r>
              <a:rPr lang="hr-HR" dirty="0" err="1" smtClean="0"/>
              <a:t>gender</a:t>
            </a:r>
            <a:r>
              <a:rPr lang="hr-HR" dirty="0" smtClean="0"/>
              <a:t>, age, </a:t>
            </a:r>
            <a:r>
              <a:rPr lang="hr-HR" dirty="0" err="1" smtClean="0"/>
              <a:t>occupation</a:t>
            </a:r>
            <a:endParaRPr lang="hr-HR" dirty="0" smtClean="0"/>
          </a:p>
          <a:p>
            <a:r>
              <a:rPr lang="hr-HR" dirty="0" err="1" smtClean="0"/>
              <a:t>Dialect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sociolect</a:t>
            </a:r>
            <a:r>
              <a:rPr lang="hr-HR" dirty="0" smtClean="0"/>
              <a:t> </a:t>
            </a:r>
            <a:r>
              <a:rPr lang="hr-HR" dirty="0" err="1" smtClean="0"/>
              <a:t>refer</a:t>
            </a:r>
            <a:r>
              <a:rPr lang="hr-HR" dirty="0" smtClean="0"/>
              <a:t> to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r>
              <a:rPr lang="hr-HR" dirty="0" smtClean="0"/>
              <a:t> </a:t>
            </a:r>
            <a:r>
              <a:rPr lang="hr-HR" dirty="0" err="1" smtClean="0"/>
              <a:t>based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users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endParaRPr lang="hr-HR" dirty="0" smtClean="0"/>
          </a:p>
          <a:p>
            <a:r>
              <a:rPr lang="hr-HR" dirty="0" err="1" smtClean="0"/>
              <a:t>Register</a:t>
            </a:r>
            <a:r>
              <a:rPr lang="hr-HR" dirty="0" smtClean="0"/>
              <a:t> – </a:t>
            </a:r>
            <a:r>
              <a:rPr lang="hr-HR" dirty="0" err="1" smtClean="0"/>
              <a:t>refers</a:t>
            </a:r>
            <a:r>
              <a:rPr lang="hr-HR" dirty="0" smtClean="0"/>
              <a:t> to </a:t>
            </a:r>
            <a:r>
              <a:rPr lang="hr-HR" dirty="0" err="1" smtClean="0"/>
              <a:t>variation</a:t>
            </a:r>
            <a:r>
              <a:rPr lang="hr-HR" dirty="0" smtClean="0"/>
              <a:t> </a:t>
            </a:r>
            <a:r>
              <a:rPr lang="hr-HR" dirty="0" err="1" smtClean="0"/>
              <a:t>based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context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used</a:t>
            </a:r>
            <a:r>
              <a:rPr lang="hr-HR" dirty="0" smtClean="0"/>
              <a:t> </a:t>
            </a:r>
            <a:endParaRPr lang="hr-HR" dirty="0" smtClean="0"/>
          </a:p>
          <a:p>
            <a:r>
              <a:rPr lang="hr-HR" dirty="0" err="1" smtClean="0"/>
              <a:t>Registers</a:t>
            </a:r>
            <a:r>
              <a:rPr lang="hr-HR" dirty="0" smtClean="0"/>
              <a:t> – </a:t>
            </a:r>
            <a:r>
              <a:rPr lang="hr-HR" dirty="0" err="1" smtClean="0"/>
              <a:t>formal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informal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What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sociolinguistics</a:t>
            </a:r>
            <a:r>
              <a:rPr lang="hr-HR" dirty="0" smtClean="0"/>
              <a:t>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Sociolinguistics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study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lan</a:t>
            </a:r>
            <a:r>
              <a:rPr lang="en-US" altLang="hr-HR" dirty="0" err="1" smtClean="0"/>
              <a:t>g</a:t>
            </a:r>
            <a:r>
              <a:rPr lang="hr-HR" dirty="0" err="1" smtClean="0"/>
              <a:t>uage</a:t>
            </a:r>
            <a:r>
              <a:rPr lang="hr-HR" dirty="0" smtClean="0"/>
              <a:t> use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its</a:t>
            </a:r>
            <a:r>
              <a:rPr lang="hr-HR" dirty="0" smtClean="0"/>
              <a:t>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contexts</a:t>
            </a:r>
            <a:endParaRPr lang="hr-HR" dirty="0" smtClean="0"/>
          </a:p>
          <a:p>
            <a:r>
              <a:rPr lang="hr-HR" dirty="0" err="1" smtClean="0"/>
              <a:t>While</a:t>
            </a:r>
            <a:r>
              <a:rPr lang="hr-HR" dirty="0" smtClean="0"/>
              <a:t> </a:t>
            </a:r>
            <a:r>
              <a:rPr lang="hr-HR" dirty="0" err="1" smtClean="0"/>
              <a:t>linguistics</a:t>
            </a:r>
            <a:r>
              <a:rPr lang="hr-HR" dirty="0" smtClean="0"/>
              <a:t> </a:t>
            </a:r>
            <a:r>
              <a:rPr lang="hr-HR" dirty="0" err="1" smtClean="0"/>
              <a:t>primarily</a:t>
            </a:r>
            <a:r>
              <a:rPr lang="hr-HR" dirty="0" smtClean="0"/>
              <a:t> </a:t>
            </a:r>
            <a:r>
              <a:rPr lang="hr-HR" dirty="0" err="1" smtClean="0"/>
              <a:t>analyses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structure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, </a:t>
            </a:r>
            <a:r>
              <a:rPr lang="hr-HR" dirty="0" err="1" smtClean="0"/>
              <a:t>sociolinguistics</a:t>
            </a:r>
            <a:r>
              <a:rPr lang="hr-HR" dirty="0" smtClean="0"/>
              <a:t> </a:t>
            </a:r>
            <a:r>
              <a:rPr lang="hr-HR" dirty="0" err="1" smtClean="0"/>
              <a:t>analyses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function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use</a:t>
            </a:r>
            <a:endParaRPr lang="hr-HR" dirty="0" smtClean="0"/>
          </a:p>
          <a:p>
            <a:r>
              <a:rPr lang="hr-HR" dirty="0" err="1" smtClean="0"/>
              <a:t>Sociolinguistics</a:t>
            </a:r>
            <a:r>
              <a:rPr lang="hr-HR" dirty="0" smtClean="0"/>
              <a:t> – </a:t>
            </a:r>
            <a:r>
              <a:rPr lang="hr-HR" dirty="0" err="1" smtClean="0"/>
              <a:t>developed</a:t>
            </a:r>
            <a:r>
              <a:rPr lang="hr-HR" dirty="0" smtClean="0"/>
              <a:t> </a:t>
            </a:r>
            <a:r>
              <a:rPr lang="hr-HR" dirty="0" err="1" smtClean="0"/>
              <a:t>since</a:t>
            </a:r>
            <a:r>
              <a:rPr lang="hr-HR" dirty="0" smtClean="0"/>
              <a:t> 1960’s</a:t>
            </a:r>
            <a:endParaRPr lang="hr-HR" dirty="0" smtClean="0"/>
          </a:p>
          <a:p>
            <a:r>
              <a:rPr lang="hr-HR" dirty="0" smtClean="0"/>
              <a:t>No hard </a:t>
            </a:r>
            <a:r>
              <a:rPr lang="hr-HR" dirty="0" err="1" smtClean="0"/>
              <a:t>boundary</a:t>
            </a:r>
            <a:r>
              <a:rPr lang="hr-HR" dirty="0" smtClean="0"/>
              <a:t> </a:t>
            </a:r>
            <a:r>
              <a:rPr lang="hr-HR" dirty="0" err="1" smtClean="0"/>
              <a:t>between</a:t>
            </a:r>
            <a:r>
              <a:rPr lang="hr-HR" dirty="0" smtClean="0"/>
              <a:t> </a:t>
            </a:r>
            <a:r>
              <a:rPr lang="hr-HR" dirty="0" err="1" smtClean="0"/>
              <a:t>sociolinguistics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linguistics</a:t>
            </a:r>
            <a:endParaRPr lang="hr-H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Speech</a:t>
            </a:r>
            <a:r>
              <a:rPr lang="hr-HR" dirty="0" smtClean="0"/>
              <a:t> </a:t>
            </a:r>
            <a:r>
              <a:rPr lang="hr-HR" dirty="0" err="1" smtClean="0"/>
              <a:t>accomodation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Leads</a:t>
            </a:r>
            <a:r>
              <a:rPr lang="hr-HR" dirty="0" smtClean="0"/>
              <a:t> </a:t>
            </a:r>
            <a:r>
              <a:rPr lang="hr-HR" dirty="0" err="1" smtClean="0"/>
              <a:t>us</a:t>
            </a:r>
            <a:r>
              <a:rPr lang="hr-HR" dirty="0" smtClean="0"/>
              <a:t> to </a:t>
            </a:r>
            <a:r>
              <a:rPr lang="hr-HR" dirty="0" err="1" smtClean="0"/>
              <a:t>position</a:t>
            </a:r>
            <a:r>
              <a:rPr lang="hr-HR" dirty="0" smtClean="0"/>
              <a:t> </a:t>
            </a:r>
            <a:r>
              <a:rPr lang="hr-HR" dirty="0" err="1" smtClean="0"/>
              <a:t>ourselves</a:t>
            </a:r>
            <a:r>
              <a:rPr lang="hr-HR" dirty="0" smtClean="0"/>
              <a:t> </a:t>
            </a:r>
            <a:r>
              <a:rPr lang="hr-HR" dirty="0" err="1" smtClean="0"/>
              <a:t>with</a:t>
            </a:r>
            <a:r>
              <a:rPr lang="hr-HR" dirty="0" smtClean="0"/>
              <a:t> </a:t>
            </a:r>
            <a:r>
              <a:rPr lang="hr-HR" dirty="0" err="1" smtClean="0"/>
              <a:t>respect</a:t>
            </a:r>
            <a:r>
              <a:rPr lang="hr-HR" dirty="0" smtClean="0"/>
              <a:t> to </a:t>
            </a:r>
            <a:r>
              <a:rPr lang="hr-HR" dirty="0" err="1" smtClean="0"/>
              <a:t>other</a:t>
            </a:r>
            <a:r>
              <a:rPr lang="hr-HR" dirty="0" smtClean="0"/>
              <a:t> </a:t>
            </a:r>
            <a:r>
              <a:rPr lang="hr-HR" dirty="0" err="1" smtClean="0"/>
              <a:t>speakers</a:t>
            </a:r>
            <a:r>
              <a:rPr lang="hr-HR" dirty="0" smtClean="0"/>
              <a:t> </a:t>
            </a:r>
            <a:r>
              <a:rPr lang="hr-HR" dirty="0" err="1" smtClean="0"/>
              <a:t>through</a:t>
            </a:r>
            <a:r>
              <a:rPr lang="hr-HR" dirty="0" smtClean="0"/>
              <a:t> </a:t>
            </a:r>
            <a:r>
              <a:rPr lang="hr-HR" dirty="0" err="1" smtClean="0"/>
              <a:t>convergence</a:t>
            </a:r>
            <a:r>
              <a:rPr lang="hr-HR" dirty="0" smtClean="0"/>
              <a:t>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divergence</a:t>
            </a:r>
            <a:endParaRPr lang="hr-HR" dirty="0" smtClean="0"/>
          </a:p>
          <a:p>
            <a:r>
              <a:rPr lang="hr-HR" dirty="0" err="1" smtClean="0"/>
              <a:t>Speakers</a:t>
            </a:r>
            <a:r>
              <a:rPr lang="hr-HR" dirty="0" smtClean="0"/>
              <a:t> </a:t>
            </a:r>
            <a:r>
              <a:rPr lang="hr-HR" dirty="0" err="1" smtClean="0"/>
              <a:t>converge</a:t>
            </a:r>
            <a:r>
              <a:rPr lang="hr-HR" dirty="0" smtClean="0"/>
              <a:t> </a:t>
            </a:r>
            <a:r>
              <a:rPr lang="hr-HR" dirty="0" err="1" smtClean="0"/>
              <a:t>when</a:t>
            </a:r>
            <a:r>
              <a:rPr lang="hr-HR" dirty="0" smtClean="0"/>
              <a:t> </a:t>
            </a:r>
            <a:r>
              <a:rPr lang="hr-HR" dirty="0" err="1" smtClean="0"/>
              <a:t>they</a:t>
            </a:r>
            <a:r>
              <a:rPr lang="hr-HR" dirty="0" smtClean="0"/>
              <a:t> </a:t>
            </a:r>
            <a:r>
              <a:rPr lang="hr-HR" dirty="0" err="1" smtClean="0"/>
              <a:t>want</a:t>
            </a:r>
            <a:r>
              <a:rPr lang="hr-HR" dirty="0" smtClean="0"/>
              <a:t> to </a:t>
            </a:r>
            <a:r>
              <a:rPr lang="hr-HR" dirty="0" err="1" smtClean="0"/>
              <a:t>reduce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social</a:t>
            </a:r>
            <a:r>
              <a:rPr lang="hr-HR" dirty="0" smtClean="0"/>
              <a:t> distance</a:t>
            </a:r>
            <a:endParaRPr lang="hr-HR" dirty="0" smtClean="0"/>
          </a:p>
          <a:p>
            <a:r>
              <a:rPr lang="hr-HR" dirty="0" err="1" smtClean="0"/>
              <a:t>They</a:t>
            </a:r>
            <a:r>
              <a:rPr lang="hr-HR" dirty="0" smtClean="0"/>
              <a:t> </a:t>
            </a:r>
            <a:r>
              <a:rPr lang="hr-HR" dirty="0" err="1" smtClean="0"/>
              <a:t>diverge</a:t>
            </a:r>
            <a:r>
              <a:rPr lang="hr-HR" dirty="0" smtClean="0"/>
              <a:t> </a:t>
            </a:r>
            <a:r>
              <a:rPr lang="hr-HR" dirty="0" err="1" smtClean="0"/>
              <a:t>when</a:t>
            </a:r>
            <a:r>
              <a:rPr lang="hr-HR" dirty="0" smtClean="0"/>
              <a:t> </a:t>
            </a:r>
            <a:r>
              <a:rPr lang="hr-HR" dirty="0" err="1" smtClean="0"/>
              <a:t>they</a:t>
            </a:r>
            <a:r>
              <a:rPr lang="hr-HR" dirty="0" smtClean="0"/>
              <a:t> </a:t>
            </a:r>
            <a:r>
              <a:rPr lang="hr-HR" dirty="0" err="1" smtClean="0"/>
              <a:t>want</a:t>
            </a:r>
            <a:r>
              <a:rPr lang="hr-HR" dirty="0" smtClean="0"/>
              <a:t> to </a:t>
            </a:r>
            <a:r>
              <a:rPr lang="hr-HR" dirty="0" err="1" smtClean="0"/>
              <a:t>emphasize</a:t>
            </a:r>
            <a:r>
              <a:rPr lang="hr-HR" dirty="0" smtClean="0"/>
              <a:t> </a:t>
            </a:r>
            <a:r>
              <a:rPr lang="hr-HR" dirty="0" err="1" smtClean="0"/>
              <a:t>their</a:t>
            </a:r>
            <a:r>
              <a:rPr lang="hr-HR" dirty="0" smtClean="0"/>
              <a:t> </a:t>
            </a:r>
            <a:r>
              <a:rPr lang="hr-HR" dirty="0" err="1" smtClean="0"/>
              <a:t>distinctiveness</a:t>
            </a:r>
            <a:r>
              <a:rPr lang="hr-HR" dirty="0" smtClean="0"/>
              <a:t>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increase</a:t>
            </a:r>
            <a:r>
              <a:rPr lang="hr-HR" dirty="0" smtClean="0"/>
              <a:t> </a:t>
            </a:r>
            <a:r>
              <a:rPr lang="hr-HR" dirty="0" err="1" smtClean="0"/>
              <a:t>their</a:t>
            </a:r>
            <a:r>
              <a:rPr lang="hr-HR" dirty="0" smtClean="0"/>
              <a:t> </a:t>
            </a:r>
            <a:r>
              <a:rPr lang="hr-HR" dirty="0" err="1" smtClean="0"/>
              <a:t>social</a:t>
            </a:r>
            <a:r>
              <a:rPr lang="hr-HR" dirty="0" smtClean="0"/>
              <a:t> distance</a:t>
            </a:r>
            <a:endParaRPr lang="hr-H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Lexical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As </a:t>
            </a:r>
            <a:r>
              <a:rPr lang="hr-HR" dirty="0" err="1" smtClean="0"/>
              <a:t>we</a:t>
            </a:r>
            <a:r>
              <a:rPr lang="hr-HR" dirty="0" smtClean="0"/>
              <a:t> </a:t>
            </a:r>
            <a:r>
              <a:rPr lang="hr-HR" dirty="0" err="1" smtClean="0"/>
              <a:t>move</a:t>
            </a:r>
            <a:r>
              <a:rPr lang="hr-HR" dirty="0" smtClean="0"/>
              <a:t> </a:t>
            </a:r>
            <a:r>
              <a:rPr lang="hr-HR" dirty="0" err="1" smtClean="0"/>
              <a:t>across</a:t>
            </a:r>
            <a:r>
              <a:rPr lang="hr-HR" dirty="0" smtClean="0"/>
              <a:t>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geographical</a:t>
            </a:r>
            <a:r>
              <a:rPr lang="hr-HR" dirty="0" smtClean="0"/>
              <a:t> </a:t>
            </a:r>
            <a:r>
              <a:rPr lang="hr-HR" dirty="0" err="1" smtClean="0"/>
              <a:t>communities</a:t>
            </a:r>
            <a:r>
              <a:rPr lang="hr-HR" dirty="0" smtClean="0"/>
              <a:t> </a:t>
            </a:r>
            <a:r>
              <a:rPr lang="hr-HR" dirty="0" err="1" smtClean="0"/>
              <a:t>within</a:t>
            </a:r>
            <a:r>
              <a:rPr lang="hr-HR" dirty="0" smtClean="0"/>
              <a:t> a </a:t>
            </a:r>
            <a:r>
              <a:rPr lang="hr-HR" dirty="0" err="1" smtClean="0"/>
              <a:t>wider</a:t>
            </a:r>
            <a:r>
              <a:rPr lang="hr-HR" dirty="0" smtClean="0"/>
              <a:t> </a:t>
            </a:r>
            <a:r>
              <a:rPr lang="hr-HR" dirty="0" err="1" smtClean="0"/>
              <a:t>speech</a:t>
            </a:r>
            <a:r>
              <a:rPr lang="hr-HR" dirty="0" smtClean="0"/>
              <a:t> </a:t>
            </a:r>
            <a:r>
              <a:rPr lang="hr-HR" dirty="0" err="1" smtClean="0"/>
              <a:t>community</a:t>
            </a:r>
            <a:r>
              <a:rPr lang="hr-HR" dirty="0" smtClean="0"/>
              <a:t>, </a:t>
            </a:r>
            <a:r>
              <a:rPr lang="hr-HR" dirty="0" err="1" smtClean="0"/>
              <a:t>we</a:t>
            </a:r>
            <a:r>
              <a:rPr lang="hr-HR" dirty="0" smtClean="0"/>
              <a:t> </a:t>
            </a:r>
            <a:r>
              <a:rPr lang="hr-HR" dirty="0" err="1" smtClean="0"/>
              <a:t>find</a:t>
            </a:r>
            <a:r>
              <a:rPr lang="hr-HR" dirty="0" smtClean="0"/>
              <a:t> </a:t>
            </a:r>
            <a:r>
              <a:rPr lang="hr-HR" dirty="0" err="1" smtClean="0"/>
              <a:t>differences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words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expressions</a:t>
            </a:r>
            <a:r>
              <a:rPr lang="hr-HR" dirty="0" smtClean="0"/>
              <a:t> </a:t>
            </a:r>
            <a:r>
              <a:rPr lang="hr-HR" dirty="0" err="1" smtClean="0"/>
              <a:t>used</a:t>
            </a:r>
            <a:r>
              <a:rPr lang="hr-HR" dirty="0" smtClean="0"/>
              <a:t> to </a:t>
            </a:r>
            <a:r>
              <a:rPr lang="hr-HR" dirty="0" err="1" smtClean="0"/>
              <a:t>refer</a:t>
            </a:r>
            <a:r>
              <a:rPr lang="hr-HR" dirty="0" smtClean="0"/>
              <a:t> to </a:t>
            </a:r>
            <a:r>
              <a:rPr lang="hr-HR" dirty="0" err="1" smtClean="0"/>
              <a:t>the</a:t>
            </a:r>
            <a:r>
              <a:rPr lang="hr-HR" dirty="0" smtClean="0"/>
              <a:t> same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similar</a:t>
            </a:r>
            <a:r>
              <a:rPr lang="hr-HR" dirty="0" smtClean="0"/>
              <a:t> </a:t>
            </a:r>
            <a:r>
              <a:rPr lang="hr-HR" dirty="0" err="1" smtClean="0"/>
              <a:t>items</a:t>
            </a:r>
            <a:r>
              <a:rPr lang="hr-HR" dirty="0" smtClean="0"/>
              <a:t>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phenomena</a:t>
            </a:r>
            <a:endParaRPr lang="hr-H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Sound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sounds</a:t>
            </a:r>
            <a:r>
              <a:rPr lang="hr-HR" dirty="0" smtClean="0"/>
              <a:t> </a:t>
            </a:r>
            <a:r>
              <a:rPr lang="hr-HR" dirty="0" err="1" smtClean="0"/>
              <a:t>can</a:t>
            </a:r>
            <a:r>
              <a:rPr lang="hr-HR" dirty="0" smtClean="0"/>
              <a:t> </a:t>
            </a:r>
            <a:r>
              <a:rPr lang="hr-HR" dirty="0" err="1" smtClean="0"/>
              <a:t>vary</a:t>
            </a:r>
            <a:r>
              <a:rPr lang="hr-HR" dirty="0" smtClean="0"/>
              <a:t> </a:t>
            </a:r>
            <a:r>
              <a:rPr lang="hr-HR" dirty="0" err="1" smtClean="0"/>
              <a:t>across</a:t>
            </a:r>
            <a:r>
              <a:rPr lang="hr-HR" dirty="0" smtClean="0"/>
              <a:t> </a:t>
            </a:r>
            <a:r>
              <a:rPr lang="hr-HR" dirty="0" err="1" smtClean="0"/>
              <a:t>speakers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terms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word </a:t>
            </a:r>
            <a:r>
              <a:rPr lang="hr-HR" dirty="0" err="1" smtClean="0"/>
              <a:t>stress</a:t>
            </a:r>
            <a:r>
              <a:rPr lang="hr-HR" dirty="0" smtClean="0"/>
              <a:t>, </a:t>
            </a:r>
            <a:r>
              <a:rPr lang="hr-HR" dirty="0" err="1" smtClean="0"/>
              <a:t>intonation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articulation</a:t>
            </a:r>
            <a:endParaRPr lang="hr-H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Morphosyntactic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Features</a:t>
            </a:r>
            <a:r>
              <a:rPr lang="hr-HR" dirty="0" smtClean="0"/>
              <a:t> </a:t>
            </a:r>
            <a:r>
              <a:rPr lang="hr-HR" dirty="0" err="1" smtClean="0"/>
              <a:t>from</a:t>
            </a:r>
            <a:r>
              <a:rPr lang="hr-HR" dirty="0" smtClean="0"/>
              <a:t> </a:t>
            </a:r>
            <a:r>
              <a:rPr lang="hr-HR" dirty="0" err="1" smtClean="0"/>
              <a:t>dialects</a:t>
            </a:r>
            <a:r>
              <a:rPr lang="hr-HR" dirty="0" smtClean="0"/>
              <a:t> </a:t>
            </a:r>
            <a:r>
              <a:rPr lang="hr-HR" dirty="0" err="1" smtClean="0"/>
              <a:t>viewed</a:t>
            </a:r>
            <a:r>
              <a:rPr lang="hr-HR" dirty="0" smtClean="0"/>
              <a:t> as </a:t>
            </a:r>
            <a:r>
              <a:rPr lang="hr-HR" dirty="0" err="1" smtClean="0"/>
              <a:t>incorrect</a:t>
            </a:r>
            <a:r>
              <a:rPr lang="hr-HR" dirty="0" smtClean="0"/>
              <a:t> (He </a:t>
            </a:r>
            <a:r>
              <a:rPr lang="hr-HR" dirty="0" err="1" smtClean="0"/>
              <a:t>don’t</a:t>
            </a:r>
            <a:r>
              <a:rPr lang="hr-HR" dirty="0" smtClean="0"/>
              <a:t> </a:t>
            </a:r>
            <a:r>
              <a:rPr lang="hr-HR" dirty="0" err="1" smtClean="0"/>
              <a:t>know</a:t>
            </a:r>
            <a:r>
              <a:rPr lang="hr-HR" dirty="0" smtClean="0"/>
              <a:t> </a:t>
            </a:r>
            <a:r>
              <a:rPr lang="hr-HR" dirty="0" err="1" smtClean="0"/>
              <a:t>nothin</a:t>
            </a:r>
            <a:r>
              <a:rPr lang="hr-HR" dirty="0" smtClean="0"/>
              <a:t>’; </a:t>
            </a:r>
            <a:r>
              <a:rPr lang="hr-HR" dirty="0" err="1" smtClean="0"/>
              <a:t>Everybody</a:t>
            </a:r>
            <a:r>
              <a:rPr lang="hr-HR" dirty="0" smtClean="0"/>
              <a:t> </a:t>
            </a:r>
            <a:r>
              <a:rPr lang="hr-HR" dirty="0" err="1" smtClean="0"/>
              <a:t>knowed</a:t>
            </a:r>
            <a:r>
              <a:rPr lang="hr-HR" dirty="0" smtClean="0"/>
              <a:t> </a:t>
            </a:r>
            <a:r>
              <a:rPr lang="hr-HR" dirty="0" err="1" smtClean="0"/>
              <a:t>him</a:t>
            </a:r>
            <a:r>
              <a:rPr lang="hr-HR" dirty="0" smtClean="0"/>
              <a:t>)</a:t>
            </a:r>
            <a:endParaRPr lang="hr-H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Different</a:t>
            </a:r>
            <a:r>
              <a:rPr lang="hr-HR" dirty="0" smtClean="0"/>
              <a:t> </a:t>
            </a:r>
            <a:r>
              <a:rPr lang="hr-HR" dirty="0" err="1" smtClean="0"/>
              <a:t>kinds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sociolinguistic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All </a:t>
            </a:r>
            <a:r>
              <a:rPr lang="hr-HR" dirty="0" err="1" smtClean="0"/>
              <a:t>sociolinguistic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r>
              <a:rPr lang="hr-HR" dirty="0" smtClean="0"/>
              <a:t> – </a:t>
            </a:r>
            <a:r>
              <a:rPr lang="hr-HR" dirty="0" err="1" smtClean="0"/>
              <a:t>empirical</a:t>
            </a:r>
            <a:r>
              <a:rPr lang="hr-HR" dirty="0" smtClean="0"/>
              <a:t> </a:t>
            </a:r>
            <a:r>
              <a:rPr lang="hr-HR" dirty="0" err="1" smtClean="0"/>
              <a:t>basis</a:t>
            </a:r>
            <a:r>
              <a:rPr lang="hr-HR" dirty="0" smtClean="0"/>
              <a:t>; </a:t>
            </a:r>
            <a:r>
              <a:rPr lang="hr-HR" dirty="0" err="1" smtClean="0"/>
              <a:t>collecting</a:t>
            </a:r>
            <a:r>
              <a:rPr lang="hr-HR" dirty="0" smtClean="0"/>
              <a:t> </a:t>
            </a:r>
            <a:r>
              <a:rPr lang="hr-HR" dirty="0" err="1" smtClean="0"/>
              <a:t>evidence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actual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use</a:t>
            </a:r>
            <a:endParaRPr lang="hr-H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Different</a:t>
            </a:r>
            <a:r>
              <a:rPr lang="hr-HR" dirty="0" smtClean="0"/>
              <a:t> </a:t>
            </a:r>
            <a:r>
              <a:rPr lang="hr-HR" dirty="0" err="1" smtClean="0"/>
              <a:t>kinds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sociolinguistic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Ethnography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speaking</a:t>
            </a:r>
            <a:r>
              <a:rPr lang="hr-HR" dirty="0" smtClean="0"/>
              <a:t>/</a:t>
            </a:r>
            <a:r>
              <a:rPr lang="hr-HR" dirty="0" err="1" smtClean="0"/>
              <a:t>ethnography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communication</a:t>
            </a:r>
            <a:endParaRPr lang="hr-HR" dirty="0" smtClean="0"/>
          </a:p>
          <a:p>
            <a:r>
              <a:rPr lang="hr-HR" dirty="0" err="1" smtClean="0"/>
              <a:t>Variationist</a:t>
            </a:r>
            <a:r>
              <a:rPr lang="hr-HR" dirty="0" smtClean="0"/>
              <a:t> </a:t>
            </a:r>
            <a:r>
              <a:rPr lang="hr-HR" dirty="0" err="1" smtClean="0"/>
              <a:t>sociolinguistics</a:t>
            </a:r>
            <a:endParaRPr lang="hr-HR" dirty="0" smtClean="0"/>
          </a:p>
          <a:p>
            <a:r>
              <a:rPr lang="hr-HR" dirty="0" err="1" smtClean="0"/>
              <a:t>Sociology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endParaRPr lang="hr-HR" dirty="0" smtClean="0"/>
          </a:p>
          <a:p>
            <a:r>
              <a:rPr lang="hr-HR" dirty="0" err="1" smtClean="0"/>
              <a:t>Critical</a:t>
            </a:r>
            <a:r>
              <a:rPr lang="hr-HR" dirty="0" smtClean="0"/>
              <a:t> </a:t>
            </a:r>
            <a:r>
              <a:rPr lang="hr-HR" dirty="0" err="1" smtClean="0"/>
              <a:t>sociolinguistics</a:t>
            </a:r>
            <a:endParaRPr lang="hr-HR" dirty="0" smtClean="0"/>
          </a:p>
          <a:p>
            <a:r>
              <a:rPr lang="hr-HR" dirty="0" err="1" smtClean="0"/>
              <a:t>Descriptive</a:t>
            </a:r>
            <a:r>
              <a:rPr lang="hr-HR" dirty="0" smtClean="0"/>
              <a:t> </a:t>
            </a:r>
            <a:r>
              <a:rPr lang="hr-HR" dirty="0" err="1" smtClean="0"/>
              <a:t>linguistics</a:t>
            </a:r>
            <a:endParaRPr lang="hr-HR" dirty="0" smtClean="0"/>
          </a:p>
          <a:p>
            <a:r>
              <a:rPr lang="hr-HR" dirty="0" err="1" smtClean="0"/>
              <a:t>Discourse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endParaRPr lang="hr-HR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Ethnography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communication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Studies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ways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speaking</a:t>
            </a:r>
            <a:r>
              <a:rPr lang="hr-HR" dirty="0" smtClean="0"/>
              <a:t> (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communicating</a:t>
            </a:r>
            <a:r>
              <a:rPr lang="hr-HR" dirty="0" smtClean="0"/>
              <a:t>) </a:t>
            </a:r>
            <a:r>
              <a:rPr lang="hr-HR" dirty="0" err="1" smtClean="0"/>
              <a:t>in</a:t>
            </a:r>
            <a:r>
              <a:rPr lang="hr-HR" dirty="0" smtClean="0"/>
              <a:t> a </a:t>
            </a:r>
            <a:r>
              <a:rPr lang="hr-HR" dirty="0" err="1" smtClean="0"/>
              <a:t>speech</a:t>
            </a:r>
            <a:r>
              <a:rPr lang="hr-HR" dirty="0" smtClean="0"/>
              <a:t> </a:t>
            </a:r>
            <a:r>
              <a:rPr lang="hr-HR" dirty="0" err="1" smtClean="0"/>
              <a:t>community</a:t>
            </a:r>
            <a:endParaRPr lang="hr-HR" dirty="0" smtClean="0"/>
          </a:p>
          <a:p>
            <a:r>
              <a:rPr lang="hr-HR" dirty="0" err="1" smtClean="0"/>
              <a:t>Uses</a:t>
            </a:r>
            <a:r>
              <a:rPr lang="hr-HR" dirty="0" smtClean="0"/>
              <a:t> </a:t>
            </a:r>
            <a:r>
              <a:rPr lang="hr-HR" dirty="0" err="1" smtClean="0"/>
              <a:t>anthropological</a:t>
            </a:r>
            <a:r>
              <a:rPr lang="hr-HR" dirty="0" smtClean="0"/>
              <a:t> </a:t>
            </a:r>
            <a:r>
              <a:rPr lang="hr-HR" dirty="0" err="1" smtClean="0"/>
              <a:t>approach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researchers</a:t>
            </a:r>
            <a:r>
              <a:rPr lang="hr-HR" dirty="0" smtClean="0"/>
              <a:t> are </a:t>
            </a:r>
            <a:r>
              <a:rPr lang="hr-HR" dirty="0" err="1" smtClean="0"/>
              <a:t>interested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how </a:t>
            </a:r>
            <a:r>
              <a:rPr lang="hr-HR" dirty="0" err="1" smtClean="0"/>
              <a:t>members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a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group</a:t>
            </a:r>
            <a:r>
              <a:rPr lang="hr-HR" dirty="0" smtClean="0"/>
              <a:t> live,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learning</a:t>
            </a:r>
            <a:r>
              <a:rPr lang="hr-HR" dirty="0" smtClean="0"/>
              <a:t> </a:t>
            </a:r>
            <a:r>
              <a:rPr lang="hr-HR" dirty="0" err="1" smtClean="0"/>
              <a:t>about</a:t>
            </a:r>
            <a:r>
              <a:rPr lang="hr-HR" dirty="0" smtClean="0"/>
              <a:t> </a:t>
            </a:r>
            <a:r>
              <a:rPr lang="hr-HR" dirty="0" err="1" smtClean="0"/>
              <a:t>their</a:t>
            </a:r>
            <a:r>
              <a:rPr lang="hr-HR" dirty="0" smtClean="0"/>
              <a:t> </a:t>
            </a:r>
            <a:r>
              <a:rPr lang="hr-HR" dirty="0" err="1" smtClean="0"/>
              <a:t>beliefs</a:t>
            </a:r>
            <a:r>
              <a:rPr lang="hr-HR" dirty="0" smtClean="0"/>
              <a:t>, </a:t>
            </a:r>
            <a:r>
              <a:rPr lang="hr-HR" dirty="0" err="1" smtClean="0"/>
              <a:t>values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practices</a:t>
            </a:r>
            <a:r>
              <a:rPr lang="hr-HR" dirty="0" smtClean="0"/>
              <a:t> </a:t>
            </a:r>
            <a:r>
              <a:rPr lang="hr-HR" dirty="0" err="1" smtClean="0"/>
              <a:t>from</a:t>
            </a:r>
            <a:r>
              <a:rPr lang="hr-HR" dirty="0" smtClean="0"/>
              <a:t> </a:t>
            </a:r>
            <a:r>
              <a:rPr lang="hr-HR" dirty="0" err="1" smtClean="0"/>
              <a:t>careful</a:t>
            </a:r>
            <a:r>
              <a:rPr lang="hr-HR" dirty="0" smtClean="0"/>
              <a:t> </a:t>
            </a:r>
            <a:r>
              <a:rPr lang="hr-HR" dirty="0" err="1" smtClean="0"/>
              <a:t>observation</a:t>
            </a:r>
            <a:r>
              <a:rPr lang="hr-HR" dirty="0" smtClean="0"/>
              <a:t> (</a:t>
            </a:r>
            <a:r>
              <a:rPr lang="hr-HR" dirty="0" err="1" smtClean="0"/>
              <a:t>rather</a:t>
            </a:r>
            <a:r>
              <a:rPr lang="hr-HR" dirty="0" smtClean="0"/>
              <a:t> </a:t>
            </a:r>
            <a:r>
              <a:rPr lang="hr-HR" dirty="0" err="1" smtClean="0"/>
              <a:t>than</a:t>
            </a:r>
            <a:r>
              <a:rPr lang="hr-HR" dirty="0" smtClean="0"/>
              <a:t> </a:t>
            </a:r>
            <a:r>
              <a:rPr lang="hr-HR" dirty="0" err="1" smtClean="0"/>
              <a:t>e.g</a:t>
            </a:r>
            <a:r>
              <a:rPr lang="hr-HR" dirty="0" smtClean="0"/>
              <a:t>. </a:t>
            </a:r>
            <a:r>
              <a:rPr lang="hr-HR" dirty="0" err="1" smtClean="0"/>
              <a:t>interviews</a:t>
            </a:r>
            <a:r>
              <a:rPr lang="hr-HR" dirty="0" smtClean="0"/>
              <a:t>)</a:t>
            </a:r>
            <a:endParaRPr lang="hr-H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Variationist</a:t>
            </a:r>
            <a:r>
              <a:rPr lang="hr-HR" dirty="0" smtClean="0"/>
              <a:t> </a:t>
            </a:r>
            <a:r>
              <a:rPr lang="hr-HR" dirty="0" err="1" smtClean="0"/>
              <a:t>sociolinguistics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Studies</a:t>
            </a:r>
            <a:r>
              <a:rPr lang="hr-HR" dirty="0" smtClean="0"/>
              <a:t> </a:t>
            </a:r>
            <a:r>
              <a:rPr lang="hr-HR" dirty="0" err="1" smtClean="0"/>
              <a:t>patterns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structures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r>
              <a:rPr lang="hr-HR" dirty="0" smtClean="0"/>
              <a:t>, </a:t>
            </a:r>
            <a:r>
              <a:rPr lang="hr-HR" dirty="0" err="1" smtClean="0"/>
              <a:t>often</a:t>
            </a:r>
            <a:r>
              <a:rPr lang="hr-HR" dirty="0" smtClean="0"/>
              <a:t> </a:t>
            </a:r>
            <a:r>
              <a:rPr lang="hr-HR" dirty="0" err="1" smtClean="0"/>
              <a:t>using</a:t>
            </a:r>
            <a:r>
              <a:rPr lang="hr-HR" dirty="0" smtClean="0"/>
              <a:t> </a:t>
            </a:r>
            <a:r>
              <a:rPr lang="hr-HR" dirty="0" err="1" smtClean="0"/>
              <a:t>quantitative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endParaRPr lang="hr-HR" dirty="0" smtClean="0"/>
          </a:p>
          <a:p>
            <a:r>
              <a:rPr lang="hr-HR" dirty="0" err="1" smtClean="0"/>
              <a:t>Initially</a:t>
            </a:r>
            <a:r>
              <a:rPr lang="hr-HR" dirty="0" smtClean="0"/>
              <a:t> </a:t>
            </a:r>
            <a:r>
              <a:rPr lang="hr-HR" dirty="0" err="1" smtClean="0"/>
              <a:t>this</a:t>
            </a:r>
            <a:r>
              <a:rPr lang="hr-HR" dirty="0" smtClean="0"/>
              <a:t> </a:t>
            </a:r>
            <a:r>
              <a:rPr lang="hr-HR" dirty="0" err="1" smtClean="0"/>
              <a:t>approach</a:t>
            </a:r>
            <a:r>
              <a:rPr lang="hr-HR" dirty="0" smtClean="0"/>
              <a:t> </a:t>
            </a:r>
            <a:r>
              <a:rPr lang="hr-HR" dirty="0" err="1" smtClean="0"/>
              <a:t>correlated</a:t>
            </a:r>
            <a:r>
              <a:rPr lang="hr-HR" dirty="0" smtClean="0"/>
              <a:t>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variables</a:t>
            </a:r>
            <a:r>
              <a:rPr lang="hr-HR" dirty="0" smtClean="0"/>
              <a:t> </a:t>
            </a:r>
            <a:r>
              <a:rPr lang="hr-HR" dirty="0" err="1" smtClean="0"/>
              <a:t>such</a:t>
            </a:r>
            <a:r>
              <a:rPr lang="hr-HR" dirty="0" smtClean="0"/>
              <a:t> as age, </a:t>
            </a:r>
            <a:r>
              <a:rPr lang="hr-HR" dirty="0" err="1" smtClean="0"/>
              <a:t>gender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socioeconomic</a:t>
            </a:r>
            <a:r>
              <a:rPr lang="hr-HR" dirty="0" smtClean="0"/>
              <a:t> </a:t>
            </a:r>
            <a:r>
              <a:rPr lang="hr-HR" dirty="0" err="1" smtClean="0"/>
              <a:t>class</a:t>
            </a:r>
            <a:r>
              <a:rPr lang="hr-HR" dirty="0" smtClean="0"/>
              <a:t> </a:t>
            </a:r>
            <a:r>
              <a:rPr lang="hr-HR" dirty="0" err="1" smtClean="0"/>
              <a:t>with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endParaRPr lang="hr-HR" dirty="0" smtClean="0"/>
          </a:p>
          <a:p>
            <a:r>
              <a:rPr lang="hr-HR" dirty="0" err="1" smtClean="0"/>
              <a:t>Increasingly</a:t>
            </a:r>
            <a:r>
              <a:rPr lang="hr-HR" dirty="0" smtClean="0"/>
              <a:t> </a:t>
            </a:r>
            <a:r>
              <a:rPr lang="hr-HR" dirty="0" err="1" smtClean="0"/>
              <a:t>this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being</a:t>
            </a:r>
            <a:r>
              <a:rPr lang="hr-HR" dirty="0" smtClean="0"/>
              <a:t> </a:t>
            </a:r>
            <a:r>
              <a:rPr lang="hr-HR" dirty="0" err="1" smtClean="0"/>
              <a:t>broadened</a:t>
            </a:r>
            <a:r>
              <a:rPr lang="hr-HR" dirty="0" smtClean="0"/>
              <a:t> to </a:t>
            </a:r>
            <a:r>
              <a:rPr lang="hr-HR" dirty="0" err="1" smtClean="0"/>
              <a:t>examine</a:t>
            </a:r>
            <a:r>
              <a:rPr lang="hr-HR" dirty="0" smtClean="0"/>
              <a:t> </a:t>
            </a:r>
            <a:r>
              <a:rPr lang="hr-HR" dirty="0" err="1" smtClean="0"/>
              <a:t>dynamic</a:t>
            </a:r>
            <a:r>
              <a:rPr lang="hr-HR" dirty="0" smtClean="0"/>
              <a:t> </a:t>
            </a:r>
            <a:r>
              <a:rPr lang="hr-HR" dirty="0" err="1" smtClean="0"/>
              <a:t>interactions</a:t>
            </a:r>
            <a:r>
              <a:rPr lang="hr-HR" dirty="0" smtClean="0"/>
              <a:t> </a:t>
            </a:r>
            <a:r>
              <a:rPr lang="hr-HR" dirty="0" err="1" smtClean="0"/>
              <a:t>between</a:t>
            </a:r>
            <a:r>
              <a:rPr lang="hr-HR" dirty="0" smtClean="0"/>
              <a:t> </a:t>
            </a:r>
            <a:r>
              <a:rPr lang="hr-HR" dirty="0" err="1" smtClean="0"/>
              <a:t>variations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ways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using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ways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speakers</a:t>
            </a:r>
            <a:r>
              <a:rPr lang="hr-HR" dirty="0" smtClean="0"/>
              <a:t> </a:t>
            </a:r>
            <a:r>
              <a:rPr lang="hr-HR" dirty="0" err="1" smtClean="0"/>
              <a:t>can</a:t>
            </a:r>
            <a:r>
              <a:rPr lang="hr-HR" dirty="0" smtClean="0"/>
              <a:t> </a:t>
            </a:r>
            <a:r>
              <a:rPr lang="hr-HR" dirty="0" err="1" smtClean="0"/>
              <a:t>actively</a:t>
            </a:r>
            <a:r>
              <a:rPr lang="hr-HR" dirty="0" smtClean="0"/>
              <a:t> fine-tune a wide </a:t>
            </a:r>
            <a:r>
              <a:rPr lang="hr-HR" dirty="0" err="1" smtClean="0"/>
              <a:t>range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aspects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their</a:t>
            </a:r>
            <a:r>
              <a:rPr lang="hr-HR" dirty="0" smtClean="0"/>
              <a:t>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identity</a:t>
            </a:r>
            <a:endParaRPr lang="hr-H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Sociology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Focuses</a:t>
            </a:r>
            <a:r>
              <a:rPr lang="hr-HR" dirty="0" smtClean="0"/>
              <a:t> on </a:t>
            </a:r>
            <a:r>
              <a:rPr lang="hr-HR" dirty="0" err="1" smtClean="0"/>
              <a:t>society-level</a:t>
            </a:r>
            <a:r>
              <a:rPr lang="hr-HR" dirty="0" smtClean="0"/>
              <a:t> </a:t>
            </a:r>
            <a:r>
              <a:rPr lang="hr-HR" dirty="0" err="1" smtClean="0"/>
              <a:t>issues</a:t>
            </a:r>
            <a:r>
              <a:rPr lang="hr-HR" dirty="0" smtClean="0"/>
              <a:t> </a:t>
            </a:r>
            <a:r>
              <a:rPr lang="hr-HR" dirty="0" err="1" smtClean="0"/>
              <a:t>involving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endParaRPr lang="hr-HR" dirty="0" smtClean="0"/>
          </a:p>
          <a:p>
            <a:r>
              <a:rPr lang="hr-HR" dirty="0" err="1" smtClean="0"/>
              <a:t>Topics</a:t>
            </a:r>
            <a:r>
              <a:rPr lang="hr-HR" dirty="0" smtClean="0"/>
              <a:t> </a:t>
            </a:r>
            <a:r>
              <a:rPr lang="hr-HR" dirty="0" err="1" smtClean="0"/>
              <a:t>include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choice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policy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planning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multilingual</a:t>
            </a:r>
            <a:r>
              <a:rPr lang="hr-HR" dirty="0" smtClean="0"/>
              <a:t> </a:t>
            </a:r>
            <a:r>
              <a:rPr lang="hr-HR" dirty="0" err="1" smtClean="0"/>
              <a:t>contexts</a:t>
            </a:r>
            <a:endParaRPr lang="hr-HR" dirty="0" smtClean="0"/>
          </a:p>
          <a:p>
            <a:r>
              <a:rPr lang="hr-HR" dirty="0" err="1" smtClean="0"/>
              <a:t>Macroanalysis</a:t>
            </a:r>
            <a:r>
              <a:rPr lang="hr-HR" dirty="0" smtClean="0"/>
              <a:t> 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Critical</a:t>
            </a:r>
            <a:r>
              <a:rPr lang="hr-HR" dirty="0" smtClean="0"/>
              <a:t> </a:t>
            </a:r>
            <a:r>
              <a:rPr lang="hr-HR" dirty="0" err="1" smtClean="0"/>
              <a:t>sociolinguistics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Uses</a:t>
            </a:r>
            <a:r>
              <a:rPr lang="hr-HR" dirty="0" smtClean="0"/>
              <a:t> a </a:t>
            </a:r>
            <a:r>
              <a:rPr lang="hr-HR" dirty="0" err="1" smtClean="0"/>
              <a:t>range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sociolinguistic</a:t>
            </a:r>
            <a:r>
              <a:rPr lang="hr-HR" dirty="0" smtClean="0"/>
              <a:t> </a:t>
            </a:r>
            <a:r>
              <a:rPr lang="hr-HR" dirty="0" err="1" smtClean="0"/>
              <a:t>approaches</a:t>
            </a:r>
            <a:r>
              <a:rPr lang="hr-HR" dirty="0" smtClean="0"/>
              <a:t> (</a:t>
            </a:r>
            <a:r>
              <a:rPr lang="hr-HR" dirty="0" err="1" smtClean="0"/>
              <a:t>both</a:t>
            </a:r>
            <a:r>
              <a:rPr lang="hr-HR" dirty="0" smtClean="0"/>
              <a:t> </a:t>
            </a:r>
            <a:r>
              <a:rPr lang="hr-HR" dirty="0" err="1" smtClean="0"/>
              <a:t>macro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micro</a:t>
            </a:r>
            <a:r>
              <a:rPr lang="hr-HR" dirty="0" smtClean="0"/>
              <a:t>)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combination</a:t>
            </a:r>
            <a:r>
              <a:rPr lang="hr-HR" dirty="0" smtClean="0"/>
              <a:t> </a:t>
            </a:r>
            <a:r>
              <a:rPr lang="hr-HR" dirty="0" err="1" smtClean="0"/>
              <a:t>with</a:t>
            </a:r>
            <a:r>
              <a:rPr lang="hr-HR" dirty="0" smtClean="0"/>
              <a:t>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theoretical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r>
              <a:rPr lang="hr-HR" dirty="0" smtClean="0"/>
              <a:t> to </a:t>
            </a:r>
            <a:r>
              <a:rPr lang="hr-HR" dirty="0" err="1" smtClean="0"/>
              <a:t>examine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role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power</a:t>
            </a:r>
            <a:r>
              <a:rPr lang="hr-HR" dirty="0" smtClean="0"/>
              <a:t> </a:t>
            </a:r>
            <a:r>
              <a:rPr lang="hr-HR" dirty="0" err="1" smtClean="0"/>
              <a:t>relationships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Some </a:t>
            </a:r>
            <a:r>
              <a:rPr lang="hr-HR" dirty="0" err="1" smtClean="0"/>
              <a:t>basic</a:t>
            </a:r>
            <a:r>
              <a:rPr lang="hr-HR" dirty="0" smtClean="0"/>
              <a:t> </a:t>
            </a:r>
            <a:r>
              <a:rPr lang="hr-HR" dirty="0" err="1" smtClean="0"/>
              <a:t>sociolinguistic</a:t>
            </a:r>
            <a:r>
              <a:rPr lang="hr-HR" dirty="0" smtClean="0"/>
              <a:t> </a:t>
            </a:r>
            <a:r>
              <a:rPr lang="hr-HR" dirty="0" err="1" smtClean="0"/>
              <a:t>principles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Sociolinguistics</a:t>
            </a:r>
            <a:r>
              <a:rPr lang="hr-HR" dirty="0" smtClean="0"/>
              <a:t> – </a:t>
            </a:r>
            <a:r>
              <a:rPr lang="hr-HR" dirty="0" err="1" smtClean="0"/>
              <a:t>concerned</a:t>
            </a:r>
            <a:r>
              <a:rPr lang="hr-HR" dirty="0" smtClean="0"/>
              <a:t> </a:t>
            </a:r>
            <a:r>
              <a:rPr lang="hr-HR" dirty="0" err="1" smtClean="0"/>
              <a:t>with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complex </a:t>
            </a:r>
            <a:r>
              <a:rPr lang="hr-HR" dirty="0" err="1" smtClean="0"/>
              <a:t>relationship</a:t>
            </a:r>
            <a:r>
              <a:rPr lang="hr-HR" dirty="0" smtClean="0"/>
              <a:t> </a:t>
            </a:r>
            <a:r>
              <a:rPr lang="hr-HR" dirty="0" err="1" smtClean="0"/>
              <a:t>between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society</a:t>
            </a:r>
            <a:endParaRPr lang="hr-HR" dirty="0" smtClean="0"/>
          </a:p>
          <a:p>
            <a:r>
              <a:rPr lang="hr-HR" dirty="0" smtClean="0"/>
              <a:t>1) </a:t>
            </a:r>
            <a:r>
              <a:rPr lang="hr-HR" dirty="0" err="1" smtClean="0"/>
              <a:t>assumption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reflects</a:t>
            </a:r>
            <a:r>
              <a:rPr lang="hr-HR" dirty="0" smtClean="0"/>
              <a:t> </a:t>
            </a:r>
            <a:r>
              <a:rPr lang="hr-HR" dirty="0" err="1" smtClean="0"/>
              <a:t>society</a:t>
            </a:r>
            <a:r>
              <a:rPr lang="hr-HR" dirty="0" smtClean="0"/>
              <a:t> (1960’s-1990’s), </a:t>
            </a:r>
            <a:r>
              <a:rPr lang="hr-HR" dirty="0" err="1" smtClean="0"/>
              <a:t>e.g</a:t>
            </a:r>
            <a:r>
              <a:rPr lang="hr-HR" dirty="0" smtClean="0"/>
              <a:t>. </a:t>
            </a:r>
            <a:r>
              <a:rPr lang="hr-HR" dirty="0" err="1" smtClean="0"/>
              <a:t>calling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judge</a:t>
            </a:r>
            <a:r>
              <a:rPr lang="hr-HR" dirty="0" smtClean="0"/>
              <a:t> „</a:t>
            </a:r>
            <a:r>
              <a:rPr lang="hr-HR" dirty="0" err="1" smtClean="0"/>
              <a:t>Your</a:t>
            </a:r>
            <a:r>
              <a:rPr lang="hr-HR" dirty="0" smtClean="0"/>
              <a:t> </a:t>
            </a:r>
            <a:r>
              <a:rPr lang="hr-HR" dirty="0" err="1" smtClean="0"/>
              <a:t>Honour</a:t>
            </a:r>
            <a:r>
              <a:rPr lang="hr-HR" dirty="0" smtClean="0"/>
              <a:t>” </a:t>
            </a:r>
            <a:r>
              <a:rPr lang="hr-HR" dirty="0" err="1" smtClean="0"/>
              <a:t>reflects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hierarchical</a:t>
            </a:r>
            <a:r>
              <a:rPr lang="hr-HR" dirty="0" smtClean="0"/>
              <a:t> </a:t>
            </a:r>
            <a:r>
              <a:rPr lang="hr-HR" dirty="0" err="1" smtClean="0"/>
              <a:t>authority</a:t>
            </a:r>
            <a:r>
              <a:rPr lang="hr-HR" dirty="0" smtClean="0"/>
              <a:t> </a:t>
            </a:r>
            <a:r>
              <a:rPr lang="hr-HR" dirty="0" err="1" smtClean="0"/>
              <a:t>structure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courtrooms</a:t>
            </a:r>
            <a:endParaRPr lang="hr-HR" dirty="0" smtClean="0"/>
          </a:p>
          <a:p>
            <a:r>
              <a:rPr lang="hr-HR" dirty="0" smtClean="0"/>
              <a:t>2) </a:t>
            </a:r>
            <a:r>
              <a:rPr lang="hr-HR" dirty="0" err="1" smtClean="0"/>
              <a:t>assumption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,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culture</a:t>
            </a:r>
            <a:r>
              <a:rPr lang="hr-HR" dirty="0" smtClean="0"/>
              <a:t>, </a:t>
            </a:r>
            <a:r>
              <a:rPr lang="hr-HR" dirty="0" err="1" smtClean="0"/>
              <a:t>determines</a:t>
            </a:r>
            <a:r>
              <a:rPr lang="hr-HR" dirty="0" smtClean="0"/>
              <a:t> </a:t>
            </a:r>
            <a:r>
              <a:rPr lang="hr-HR" dirty="0" err="1" smtClean="0"/>
              <a:t>aspects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society</a:t>
            </a:r>
            <a:r>
              <a:rPr lang="hr-HR" dirty="0" smtClean="0"/>
              <a:t>: </a:t>
            </a:r>
            <a:r>
              <a:rPr lang="hr-HR" dirty="0" err="1" smtClean="0"/>
              <a:t>Sapir-Whorf</a:t>
            </a:r>
            <a:r>
              <a:rPr lang="hr-HR" dirty="0" smtClean="0"/>
              <a:t> </a:t>
            </a:r>
            <a:r>
              <a:rPr lang="hr-HR" dirty="0" err="1" smtClean="0"/>
              <a:t>hypothesis</a:t>
            </a:r>
            <a:endParaRPr lang="hr-H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Descriptive</a:t>
            </a:r>
            <a:r>
              <a:rPr lang="hr-HR" dirty="0" smtClean="0"/>
              <a:t> </a:t>
            </a:r>
            <a:r>
              <a:rPr lang="hr-HR" dirty="0" err="1" smtClean="0"/>
              <a:t>linguistics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Studies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structure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it</a:t>
            </a:r>
            <a:r>
              <a:rPr lang="hr-HR" dirty="0" smtClean="0"/>
              <a:t> </a:t>
            </a:r>
            <a:r>
              <a:rPr lang="hr-HR" dirty="0" err="1" smtClean="0"/>
              <a:t>complements</a:t>
            </a:r>
            <a:r>
              <a:rPr lang="hr-HR" dirty="0" smtClean="0"/>
              <a:t> ad </a:t>
            </a:r>
            <a:r>
              <a:rPr lang="hr-HR" dirty="0" err="1" smtClean="0"/>
              <a:t>accompanies</a:t>
            </a:r>
            <a:r>
              <a:rPr lang="hr-HR" dirty="0" smtClean="0"/>
              <a:t> </a:t>
            </a:r>
            <a:r>
              <a:rPr lang="hr-HR" dirty="0" err="1" smtClean="0"/>
              <a:t>much</a:t>
            </a:r>
            <a:r>
              <a:rPr lang="hr-HR" dirty="0" smtClean="0"/>
              <a:t> </a:t>
            </a:r>
            <a:r>
              <a:rPr lang="hr-HR" dirty="0" err="1" smtClean="0"/>
              <a:t>sociolinguistic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endParaRPr lang="hr-HR" dirty="0" smtClean="0"/>
          </a:p>
          <a:p>
            <a:r>
              <a:rPr lang="hr-HR" dirty="0" err="1" smtClean="0"/>
              <a:t>Uses</a:t>
            </a:r>
            <a:r>
              <a:rPr lang="hr-HR" dirty="0" smtClean="0"/>
              <a:t> a </a:t>
            </a:r>
            <a:r>
              <a:rPr lang="hr-HR" dirty="0" err="1" smtClean="0"/>
              <a:t>number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analytical</a:t>
            </a:r>
            <a:r>
              <a:rPr lang="hr-HR" dirty="0" smtClean="0"/>
              <a:t> </a:t>
            </a:r>
            <a:r>
              <a:rPr lang="hr-HR" dirty="0" err="1" smtClean="0"/>
              <a:t>approaches</a:t>
            </a:r>
            <a:r>
              <a:rPr lang="hr-HR" dirty="0" smtClean="0"/>
              <a:t>: </a:t>
            </a:r>
            <a:r>
              <a:rPr lang="hr-HR" dirty="0" err="1" smtClean="0"/>
              <a:t>phonetics</a:t>
            </a:r>
            <a:r>
              <a:rPr lang="hr-HR" dirty="0" smtClean="0"/>
              <a:t>/</a:t>
            </a:r>
            <a:r>
              <a:rPr lang="hr-HR" dirty="0" err="1" smtClean="0"/>
              <a:t>phonology</a:t>
            </a:r>
            <a:r>
              <a:rPr lang="hr-HR" dirty="0" smtClean="0"/>
              <a:t>, </a:t>
            </a:r>
            <a:r>
              <a:rPr lang="hr-HR" dirty="0" err="1" smtClean="0"/>
              <a:t>morphology</a:t>
            </a:r>
            <a:r>
              <a:rPr lang="hr-HR" dirty="0" smtClean="0"/>
              <a:t>, </a:t>
            </a:r>
            <a:r>
              <a:rPr lang="hr-HR" dirty="0" err="1" smtClean="0"/>
              <a:t>syntax</a:t>
            </a:r>
            <a:r>
              <a:rPr lang="hr-HR" dirty="0" smtClean="0"/>
              <a:t>, </a:t>
            </a:r>
            <a:r>
              <a:rPr lang="hr-HR" dirty="0" err="1" smtClean="0"/>
              <a:t>semantics</a:t>
            </a:r>
            <a:endParaRPr lang="hr-H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Discourse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Studies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use </a:t>
            </a:r>
            <a:r>
              <a:rPr lang="hr-HR" dirty="0" err="1" smtClean="0"/>
              <a:t>beyond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sentence </a:t>
            </a:r>
            <a:r>
              <a:rPr lang="hr-HR" dirty="0" err="1" smtClean="0"/>
              <a:t>level</a:t>
            </a:r>
            <a:r>
              <a:rPr lang="hr-HR" dirty="0" smtClean="0"/>
              <a:t>, </a:t>
            </a:r>
            <a:r>
              <a:rPr lang="hr-HR" dirty="0" err="1" smtClean="0"/>
              <a:t>whether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face-to-face </a:t>
            </a:r>
            <a:r>
              <a:rPr lang="hr-HR" dirty="0" err="1" smtClean="0"/>
              <a:t>interactions</a:t>
            </a:r>
            <a:r>
              <a:rPr lang="hr-HR" dirty="0" smtClean="0"/>
              <a:t> </a:t>
            </a:r>
            <a:r>
              <a:rPr lang="hr-HR" dirty="0" err="1" smtClean="0"/>
              <a:t>such</a:t>
            </a:r>
            <a:r>
              <a:rPr lang="hr-HR" dirty="0" smtClean="0"/>
              <a:t> as </a:t>
            </a:r>
            <a:r>
              <a:rPr lang="hr-HR" dirty="0" err="1" smtClean="0"/>
              <a:t>conversations</a:t>
            </a:r>
            <a:r>
              <a:rPr lang="hr-HR" dirty="0" smtClean="0"/>
              <a:t>, </a:t>
            </a:r>
            <a:r>
              <a:rPr lang="hr-HR" dirty="0" err="1" smtClean="0"/>
              <a:t>interviews</a:t>
            </a:r>
            <a:r>
              <a:rPr lang="hr-HR" dirty="0" smtClean="0"/>
              <a:t>, </a:t>
            </a:r>
            <a:r>
              <a:rPr lang="hr-HR" dirty="0" err="1" smtClean="0"/>
              <a:t>public</a:t>
            </a:r>
            <a:r>
              <a:rPr lang="hr-HR" dirty="0" smtClean="0"/>
              <a:t> </a:t>
            </a:r>
            <a:r>
              <a:rPr lang="hr-HR" dirty="0" err="1" smtClean="0"/>
              <a:t>speeches</a:t>
            </a:r>
            <a:r>
              <a:rPr lang="hr-HR" dirty="0" smtClean="0"/>
              <a:t>,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written</a:t>
            </a:r>
            <a:r>
              <a:rPr lang="hr-HR" dirty="0" smtClean="0"/>
              <a:t> </a:t>
            </a:r>
            <a:r>
              <a:rPr lang="hr-HR" dirty="0" err="1" smtClean="0"/>
              <a:t>communication</a:t>
            </a:r>
            <a:r>
              <a:rPr lang="hr-HR" dirty="0" smtClean="0"/>
              <a:t> </a:t>
            </a:r>
            <a:r>
              <a:rPr lang="hr-HR" dirty="0" err="1" smtClean="0"/>
              <a:t>such</a:t>
            </a:r>
            <a:r>
              <a:rPr lang="hr-HR" dirty="0" smtClean="0"/>
              <a:t> as </a:t>
            </a:r>
            <a:r>
              <a:rPr lang="hr-HR" dirty="0" err="1" smtClean="0"/>
              <a:t>newspaper</a:t>
            </a:r>
            <a:r>
              <a:rPr lang="hr-HR" dirty="0" smtClean="0"/>
              <a:t> </a:t>
            </a:r>
            <a:r>
              <a:rPr lang="hr-HR" dirty="0" err="1" smtClean="0"/>
              <a:t>articles</a:t>
            </a:r>
            <a:r>
              <a:rPr lang="hr-HR" dirty="0" smtClean="0"/>
              <a:t>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codified</a:t>
            </a:r>
            <a:r>
              <a:rPr lang="hr-HR" dirty="0" smtClean="0"/>
              <a:t> </a:t>
            </a:r>
            <a:r>
              <a:rPr lang="hr-HR" dirty="0" err="1" smtClean="0"/>
              <a:t>laws</a:t>
            </a:r>
            <a:endParaRPr lang="hr-HR" dirty="0" smtClean="0"/>
          </a:p>
          <a:p>
            <a:r>
              <a:rPr lang="hr-HR" dirty="0" err="1" smtClean="0"/>
              <a:t>Sociolinguistic</a:t>
            </a:r>
            <a:r>
              <a:rPr lang="hr-HR" dirty="0" smtClean="0"/>
              <a:t> </a:t>
            </a:r>
            <a:r>
              <a:rPr lang="hr-HR" dirty="0" err="1" smtClean="0"/>
              <a:t>discourse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r>
              <a:rPr lang="hr-HR" dirty="0" smtClean="0"/>
              <a:t> </a:t>
            </a:r>
            <a:r>
              <a:rPr lang="hr-HR" dirty="0" err="1" smtClean="0"/>
              <a:t>pays</a:t>
            </a:r>
            <a:r>
              <a:rPr lang="hr-HR" dirty="0" smtClean="0"/>
              <a:t> </a:t>
            </a:r>
            <a:r>
              <a:rPr lang="hr-HR" dirty="0" err="1" smtClean="0"/>
              <a:t>attention</a:t>
            </a:r>
            <a:r>
              <a:rPr lang="hr-HR" dirty="0" smtClean="0"/>
              <a:t> </a:t>
            </a:r>
            <a:r>
              <a:rPr lang="hr-HR" dirty="0" err="1" smtClean="0"/>
              <a:t>not</a:t>
            </a:r>
            <a:r>
              <a:rPr lang="hr-HR" dirty="0" smtClean="0"/>
              <a:t> </a:t>
            </a:r>
            <a:r>
              <a:rPr lang="hr-HR" dirty="0" err="1" smtClean="0"/>
              <a:t>just</a:t>
            </a:r>
            <a:r>
              <a:rPr lang="hr-HR" dirty="0" smtClean="0"/>
              <a:t> to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content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what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said</a:t>
            </a:r>
            <a:r>
              <a:rPr lang="hr-HR" dirty="0" smtClean="0"/>
              <a:t> but how </a:t>
            </a:r>
            <a:r>
              <a:rPr lang="hr-HR" dirty="0" err="1" smtClean="0"/>
              <a:t>it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said</a:t>
            </a:r>
            <a:r>
              <a:rPr lang="hr-HR" dirty="0" smtClean="0"/>
              <a:t>, </a:t>
            </a:r>
            <a:r>
              <a:rPr lang="hr-HR" dirty="0" err="1" smtClean="0"/>
              <a:t>examining</a:t>
            </a:r>
            <a:r>
              <a:rPr lang="hr-HR" dirty="0" smtClean="0"/>
              <a:t> </a:t>
            </a:r>
            <a:r>
              <a:rPr lang="hr-HR" dirty="0" err="1" smtClean="0"/>
              <a:t>linguistic</a:t>
            </a:r>
            <a:r>
              <a:rPr lang="hr-HR" dirty="0" smtClean="0"/>
              <a:t> </a:t>
            </a:r>
            <a:r>
              <a:rPr lang="hr-HR" dirty="0" err="1" smtClean="0"/>
              <a:t>dimensions</a:t>
            </a:r>
            <a:r>
              <a:rPr lang="hr-HR" dirty="0" smtClean="0"/>
              <a:t>, </a:t>
            </a:r>
            <a:r>
              <a:rPr lang="hr-HR" dirty="0" err="1" smtClean="0"/>
              <a:t>such</a:t>
            </a:r>
            <a:r>
              <a:rPr lang="hr-HR" dirty="0" smtClean="0"/>
              <a:t> as </a:t>
            </a:r>
            <a:r>
              <a:rPr lang="hr-HR" dirty="0" err="1" smtClean="0"/>
              <a:t>grammar</a:t>
            </a:r>
            <a:r>
              <a:rPr lang="hr-HR" dirty="0" smtClean="0"/>
              <a:t>, </a:t>
            </a:r>
            <a:r>
              <a:rPr lang="hr-HR" dirty="0" err="1" smtClean="0"/>
              <a:t>accent</a:t>
            </a:r>
            <a:r>
              <a:rPr lang="hr-HR" dirty="0" smtClean="0"/>
              <a:t>, word </a:t>
            </a:r>
            <a:r>
              <a:rPr lang="hr-HR" dirty="0" err="1" smtClean="0"/>
              <a:t>choice</a:t>
            </a:r>
            <a:r>
              <a:rPr lang="hr-HR" dirty="0" smtClean="0"/>
              <a:t>, </a:t>
            </a:r>
            <a:r>
              <a:rPr lang="hr-HR" dirty="0" err="1" smtClean="0"/>
              <a:t>turn-taking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context</a:t>
            </a:r>
            <a:endParaRPr lang="hr-H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Discourse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Conversation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endParaRPr lang="hr-HR" dirty="0" smtClean="0"/>
          </a:p>
          <a:p>
            <a:r>
              <a:rPr lang="hr-HR" dirty="0" err="1" smtClean="0"/>
              <a:t>Interactional</a:t>
            </a:r>
            <a:r>
              <a:rPr lang="hr-HR" dirty="0" smtClean="0"/>
              <a:t> </a:t>
            </a:r>
            <a:r>
              <a:rPr lang="hr-HR" dirty="0" err="1" smtClean="0"/>
              <a:t>sociolinguistics</a:t>
            </a:r>
            <a:endParaRPr lang="hr-HR" dirty="0" smtClean="0"/>
          </a:p>
          <a:p>
            <a:r>
              <a:rPr lang="hr-HR" dirty="0" err="1" smtClean="0"/>
              <a:t>Critical</a:t>
            </a:r>
            <a:r>
              <a:rPr lang="hr-HR" dirty="0" smtClean="0"/>
              <a:t> </a:t>
            </a:r>
            <a:r>
              <a:rPr lang="hr-HR" dirty="0" err="1" smtClean="0"/>
              <a:t>Discourse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endParaRPr lang="hr-H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Conversation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r>
              <a:rPr lang="hr-HR" dirty="0" smtClean="0"/>
              <a:t> (CA)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Focuses</a:t>
            </a:r>
            <a:r>
              <a:rPr lang="hr-HR" dirty="0" smtClean="0"/>
              <a:t> on </a:t>
            </a:r>
            <a:r>
              <a:rPr lang="hr-HR" dirty="0" err="1" smtClean="0"/>
              <a:t>everyday</a:t>
            </a:r>
            <a:r>
              <a:rPr lang="hr-HR" dirty="0" smtClean="0"/>
              <a:t> </a:t>
            </a:r>
            <a:r>
              <a:rPr lang="hr-HR" dirty="0" err="1" smtClean="0"/>
              <a:t>conversations</a:t>
            </a:r>
            <a:r>
              <a:rPr lang="hr-HR" dirty="0" smtClean="0"/>
              <a:t>, but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increasingly</a:t>
            </a:r>
            <a:r>
              <a:rPr lang="hr-HR" dirty="0" smtClean="0"/>
              <a:t> </a:t>
            </a:r>
            <a:r>
              <a:rPr lang="hr-HR" dirty="0" err="1" smtClean="0"/>
              <a:t>being</a:t>
            </a:r>
            <a:r>
              <a:rPr lang="hr-HR" dirty="0" smtClean="0"/>
              <a:t> </a:t>
            </a:r>
            <a:r>
              <a:rPr lang="hr-HR" dirty="0" err="1" smtClean="0"/>
              <a:t>used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study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institutional</a:t>
            </a:r>
            <a:r>
              <a:rPr lang="hr-HR" dirty="0" smtClean="0"/>
              <a:t> talk, </a:t>
            </a:r>
            <a:r>
              <a:rPr lang="hr-HR" dirty="0" err="1" smtClean="0"/>
              <a:t>such</a:t>
            </a:r>
            <a:r>
              <a:rPr lang="hr-HR" dirty="0" smtClean="0"/>
              <a:t> as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courtrooms</a:t>
            </a:r>
            <a:endParaRPr lang="hr-HR" dirty="0" smtClean="0"/>
          </a:p>
          <a:p>
            <a:r>
              <a:rPr lang="hr-HR" dirty="0" err="1" smtClean="0"/>
              <a:t>Sociological</a:t>
            </a:r>
            <a:r>
              <a:rPr lang="hr-HR" dirty="0" smtClean="0"/>
              <a:t> </a:t>
            </a:r>
            <a:r>
              <a:rPr lang="hr-HR" dirty="0" err="1" smtClean="0"/>
              <a:t>tradition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ethnomethodology</a:t>
            </a:r>
            <a:r>
              <a:rPr lang="hr-HR" dirty="0" smtClean="0"/>
              <a:t>; </a:t>
            </a:r>
            <a:r>
              <a:rPr lang="hr-HR" dirty="0" err="1" smtClean="0"/>
              <a:t>focus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structure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conversations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on how </a:t>
            </a:r>
            <a:r>
              <a:rPr lang="hr-HR" dirty="0" err="1" smtClean="0"/>
              <a:t>this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cooperatively</a:t>
            </a:r>
            <a:r>
              <a:rPr lang="hr-HR" dirty="0" smtClean="0"/>
              <a:t> </a:t>
            </a:r>
            <a:r>
              <a:rPr lang="hr-HR" dirty="0" err="1" smtClean="0"/>
              <a:t>managed</a:t>
            </a:r>
            <a:r>
              <a:rPr lang="hr-HR" dirty="0" smtClean="0"/>
              <a:t> </a:t>
            </a:r>
            <a:r>
              <a:rPr lang="hr-HR" dirty="0" err="1" smtClean="0"/>
              <a:t>by</a:t>
            </a:r>
            <a:r>
              <a:rPr lang="hr-HR" dirty="0" smtClean="0"/>
              <a:t> </a:t>
            </a:r>
            <a:r>
              <a:rPr lang="hr-HR" dirty="0" err="1" smtClean="0"/>
              <a:t>participants</a:t>
            </a:r>
            <a:endParaRPr lang="hr-H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Interactional</a:t>
            </a:r>
            <a:r>
              <a:rPr lang="hr-HR" dirty="0" smtClean="0"/>
              <a:t> </a:t>
            </a:r>
            <a:r>
              <a:rPr lang="hr-HR" dirty="0" err="1" smtClean="0"/>
              <a:t>sociolinguistics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In </a:t>
            </a:r>
            <a:r>
              <a:rPr lang="hr-HR" dirty="0" err="1" smtClean="0"/>
              <a:t>contrast</a:t>
            </a:r>
            <a:r>
              <a:rPr lang="hr-HR" dirty="0" smtClean="0"/>
              <a:t> to  CA, </a:t>
            </a:r>
            <a:r>
              <a:rPr lang="hr-HR" dirty="0" err="1" smtClean="0"/>
              <a:t>highlights</a:t>
            </a:r>
            <a:r>
              <a:rPr lang="hr-HR" dirty="0" smtClean="0"/>
              <a:t> </a:t>
            </a:r>
            <a:r>
              <a:rPr lang="hr-HR" dirty="0" err="1" smtClean="0"/>
              <a:t>contextual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cultural</a:t>
            </a:r>
            <a:r>
              <a:rPr lang="hr-HR" dirty="0" smtClean="0"/>
              <a:t> </a:t>
            </a:r>
            <a:r>
              <a:rPr lang="hr-HR" dirty="0" err="1" smtClean="0"/>
              <a:t>dimensions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interaction</a:t>
            </a:r>
            <a:endParaRPr lang="hr-H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Critical</a:t>
            </a:r>
            <a:r>
              <a:rPr lang="hr-HR" dirty="0" smtClean="0"/>
              <a:t> </a:t>
            </a:r>
            <a:r>
              <a:rPr lang="hr-HR" dirty="0" err="1" smtClean="0"/>
              <a:t>Discourse</a:t>
            </a:r>
            <a:r>
              <a:rPr lang="hr-HR" dirty="0" smtClean="0"/>
              <a:t> </a:t>
            </a:r>
            <a:r>
              <a:rPr lang="hr-HR" dirty="0" err="1" smtClean="0"/>
              <a:t>Analysis</a:t>
            </a:r>
            <a:r>
              <a:rPr lang="hr-HR" dirty="0" smtClean="0"/>
              <a:t> (CDA)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Examines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ways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use (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discourse</a:t>
            </a:r>
            <a:r>
              <a:rPr lang="hr-HR" dirty="0" smtClean="0"/>
              <a:t> </a:t>
            </a:r>
            <a:r>
              <a:rPr lang="hr-HR" dirty="0" err="1" smtClean="0"/>
              <a:t>practices</a:t>
            </a:r>
            <a:r>
              <a:rPr lang="hr-HR" dirty="0" smtClean="0"/>
              <a:t>) </a:t>
            </a:r>
            <a:r>
              <a:rPr lang="hr-HR" dirty="0" err="1" smtClean="0"/>
              <a:t>reproduce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/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trasform</a:t>
            </a:r>
            <a:r>
              <a:rPr lang="hr-HR" dirty="0" smtClean="0"/>
              <a:t> </a:t>
            </a:r>
            <a:r>
              <a:rPr lang="hr-HR" dirty="0" err="1" smtClean="0"/>
              <a:t>power</a:t>
            </a:r>
            <a:r>
              <a:rPr lang="hr-HR" dirty="0" smtClean="0"/>
              <a:t> </a:t>
            </a:r>
            <a:r>
              <a:rPr lang="hr-HR" dirty="0" err="1" smtClean="0"/>
              <a:t>relations</a:t>
            </a:r>
            <a:r>
              <a:rPr lang="hr-HR" dirty="0" smtClean="0"/>
              <a:t> </a:t>
            </a:r>
            <a:r>
              <a:rPr lang="hr-HR" dirty="0" err="1" smtClean="0"/>
              <a:t>within</a:t>
            </a:r>
            <a:r>
              <a:rPr lang="hr-HR" dirty="0" smtClean="0"/>
              <a:t> </a:t>
            </a:r>
            <a:r>
              <a:rPr lang="hr-HR" dirty="0" err="1" smtClean="0"/>
              <a:t>society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Some </a:t>
            </a:r>
            <a:r>
              <a:rPr lang="hr-HR" dirty="0" err="1"/>
              <a:t>basic</a:t>
            </a:r>
            <a:r>
              <a:rPr lang="hr-HR" dirty="0"/>
              <a:t> </a:t>
            </a:r>
            <a:r>
              <a:rPr lang="hr-HR" dirty="0" err="1"/>
              <a:t>sociolinguistic</a:t>
            </a:r>
            <a:r>
              <a:rPr lang="hr-HR" dirty="0"/>
              <a:t> </a:t>
            </a:r>
            <a:r>
              <a:rPr lang="hr-HR" dirty="0" err="1"/>
              <a:t>principles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21st c. </a:t>
            </a:r>
            <a:r>
              <a:rPr lang="hr-HR" dirty="0" err="1" smtClean="0"/>
              <a:t>sociolinguistics</a:t>
            </a:r>
            <a:r>
              <a:rPr lang="hr-HR" dirty="0" smtClean="0"/>
              <a:t> </a:t>
            </a:r>
            <a:r>
              <a:rPr lang="hr-HR" dirty="0" err="1" smtClean="0"/>
              <a:t>assumes</a:t>
            </a:r>
            <a:r>
              <a:rPr lang="hr-HR" dirty="0" smtClean="0"/>
              <a:t> a </a:t>
            </a:r>
            <a:r>
              <a:rPr lang="hr-HR" dirty="0" err="1" smtClean="0"/>
              <a:t>dynamic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reciprocal</a:t>
            </a:r>
            <a:r>
              <a:rPr lang="hr-HR" dirty="0" smtClean="0"/>
              <a:t> </a:t>
            </a:r>
            <a:r>
              <a:rPr lang="hr-HR" dirty="0" err="1" smtClean="0"/>
              <a:t>relationship</a:t>
            </a:r>
            <a:r>
              <a:rPr lang="hr-HR" dirty="0" smtClean="0"/>
              <a:t> </a:t>
            </a:r>
            <a:r>
              <a:rPr lang="hr-HR" dirty="0" err="1" smtClean="0"/>
              <a:t>between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society</a:t>
            </a:r>
            <a:r>
              <a:rPr lang="hr-HR" dirty="0" smtClean="0"/>
              <a:t>, </a:t>
            </a:r>
            <a:r>
              <a:rPr lang="hr-HR" dirty="0" err="1" smtClean="0"/>
              <a:t>so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usage</a:t>
            </a:r>
            <a:r>
              <a:rPr lang="hr-HR" dirty="0" smtClean="0"/>
              <a:t> at </a:t>
            </a:r>
            <a:r>
              <a:rPr lang="hr-HR" dirty="0" err="1" smtClean="0"/>
              <a:t>the</a:t>
            </a:r>
            <a:r>
              <a:rPr lang="hr-HR" dirty="0" smtClean="0"/>
              <a:t> same time </a:t>
            </a:r>
            <a:r>
              <a:rPr lang="hr-HR" dirty="0" err="1" smtClean="0"/>
              <a:t>both</a:t>
            </a:r>
            <a:r>
              <a:rPr lang="hr-HR" dirty="0" smtClean="0"/>
              <a:t> </a:t>
            </a:r>
            <a:r>
              <a:rPr lang="hr-HR" dirty="0" err="1" smtClean="0"/>
              <a:t>reflects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shapes</a:t>
            </a:r>
            <a:r>
              <a:rPr lang="hr-HR" dirty="0" smtClean="0"/>
              <a:t> </a:t>
            </a:r>
            <a:r>
              <a:rPr lang="hr-HR" dirty="0" err="1" smtClean="0"/>
              <a:t>society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Some </a:t>
            </a:r>
            <a:r>
              <a:rPr lang="hr-HR" dirty="0" err="1"/>
              <a:t>basic</a:t>
            </a:r>
            <a:r>
              <a:rPr lang="hr-HR" dirty="0"/>
              <a:t> </a:t>
            </a:r>
            <a:r>
              <a:rPr lang="hr-HR" dirty="0" err="1"/>
              <a:t>sociolinguistic</a:t>
            </a:r>
            <a:r>
              <a:rPr lang="hr-HR" dirty="0"/>
              <a:t> </a:t>
            </a:r>
            <a:r>
              <a:rPr lang="hr-HR" dirty="0" err="1"/>
              <a:t>principles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Language</a:t>
            </a:r>
            <a:r>
              <a:rPr lang="hr-HR" dirty="0" smtClean="0"/>
              <a:t> – </a:t>
            </a:r>
            <a:r>
              <a:rPr lang="hr-HR" dirty="0" err="1" smtClean="0"/>
              <a:t>characterised</a:t>
            </a:r>
            <a:r>
              <a:rPr lang="hr-HR" dirty="0" smtClean="0"/>
              <a:t> </a:t>
            </a:r>
            <a:r>
              <a:rPr lang="hr-HR" dirty="0" err="1" smtClean="0"/>
              <a:t>by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endParaRPr lang="hr-HR" dirty="0" smtClean="0"/>
          </a:p>
          <a:p>
            <a:r>
              <a:rPr lang="hr-HR" dirty="0" err="1" smtClean="0"/>
              <a:t>Variation</a:t>
            </a:r>
            <a:r>
              <a:rPr lang="hr-HR" dirty="0" smtClean="0"/>
              <a:t> </a:t>
            </a:r>
            <a:r>
              <a:rPr lang="hr-HR" dirty="0" err="1" smtClean="0"/>
              <a:t>can</a:t>
            </a:r>
            <a:r>
              <a:rPr lang="hr-HR" dirty="0" smtClean="0"/>
              <a:t> </a:t>
            </a:r>
            <a:r>
              <a:rPr lang="hr-HR" dirty="0" err="1" smtClean="0"/>
              <a:t>be</a:t>
            </a:r>
            <a:r>
              <a:rPr lang="hr-HR" dirty="0" smtClean="0"/>
              <a:t> </a:t>
            </a:r>
            <a:r>
              <a:rPr lang="hr-HR" dirty="0" err="1" smtClean="0"/>
              <a:t>studied</a:t>
            </a:r>
            <a:r>
              <a:rPr lang="hr-HR" dirty="0" smtClean="0"/>
              <a:t> </a:t>
            </a:r>
            <a:r>
              <a:rPr lang="hr-HR" dirty="0" err="1" smtClean="0"/>
              <a:t>along</a:t>
            </a:r>
            <a:r>
              <a:rPr lang="hr-HR" dirty="0" smtClean="0"/>
              <a:t> </a:t>
            </a:r>
            <a:r>
              <a:rPr lang="hr-HR" dirty="0" err="1" smtClean="0"/>
              <a:t>two</a:t>
            </a:r>
            <a:r>
              <a:rPr lang="hr-HR" dirty="0" smtClean="0"/>
              <a:t> </a:t>
            </a:r>
            <a:r>
              <a:rPr lang="hr-HR" dirty="0" err="1" smtClean="0"/>
              <a:t>dimensions</a:t>
            </a:r>
            <a:r>
              <a:rPr lang="hr-HR" dirty="0" smtClean="0"/>
              <a:t>: </a:t>
            </a:r>
            <a:r>
              <a:rPr lang="hr-HR" dirty="0" err="1" smtClean="0"/>
              <a:t>diachronic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synchronic</a:t>
            </a:r>
            <a:endParaRPr lang="hr-HR" dirty="0" smtClean="0"/>
          </a:p>
          <a:p>
            <a:r>
              <a:rPr lang="hr-HR" dirty="0" err="1" smtClean="0"/>
              <a:t>Diachronic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r>
              <a:rPr lang="hr-HR" dirty="0" smtClean="0"/>
              <a:t> – </a:t>
            </a:r>
            <a:r>
              <a:rPr lang="hr-HR" dirty="0" err="1" smtClean="0"/>
              <a:t>all</a:t>
            </a:r>
            <a:r>
              <a:rPr lang="hr-HR" dirty="0" smtClean="0"/>
              <a:t> </a:t>
            </a:r>
            <a:r>
              <a:rPr lang="hr-HR" dirty="0" err="1" smtClean="0"/>
              <a:t>languages</a:t>
            </a:r>
            <a:r>
              <a:rPr lang="hr-HR" dirty="0" smtClean="0"/>
              <a:t> </a:t>
            </a:r>
            <a:r>
              <a:rPr lang="hr-HR" dirty="0" err="1" smtClean="0"/>
              <a:t>change</a:t>
            </a:r>
            <a:r>
              <a:rPr lang="hr-HR" dirty="0" smtClean="0"/>
              <a:t> </a:t>
            </a:r>
            <a:r>
              <a:rPr lang="hr-HR" dirty="0" err="1" smtClean="0"/>
              <a:t>over</a:t>
            </a:r>
            <a:r>
              <a:rPr lang="hr-HR" dirty="0" smtClean="0"/>
              <a:t> time</a:t>
            </a:r>
            <a:endParaRPr lang="hr-HR" dirty="0" smtClean="0"/>
          </a:p>
          <a:p>
            <a:r>
              <a:rPr lang="hr-HR" dirty="0" err="1" smtClean="0"/>
              <a:t>Synchronic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r>
              <a:rPr lang="hr-HR" dirty="0" smtClean="0"/>
              <a:t> – </a:t>
            </a:r>
            <a:r>
              <a:rPr lang="hr-HR" dirty="0" err="1" smtClean="0"/>
              <a:t>differences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ways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used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same time period; </a:t>
            </a:r>
            <a:r>
              <a:rPr lang="hr-HR" dirty="0" err="1" smtClean="0"/>
              <a:t>people</a:t>
            </a:r>
            <a:r>
              <a:rPr lang="hr-HR" dirty="0" smtClean="0"/>
              <a:t> </a:t>
            </a:r>
            <a:r>
              <a:rPr lang="hr-HR" dirty="0" err="1" smtClean="0"/>
              <a:t>speak</a:t>
            </a:r>
            <a:r>
              <a:rPr lang="hr-HR" dirty="0" smtClean="0"/>
              <a:t> </a:t>
            </a:r>
            <a:r>
              <a:rPr lang="hr-HR" dirty="0" err="1" smtClean="0"/>
              <a:t>differently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different</a:t>
            </a:r>
            <a:r>
              <a:rPr lang="hr-HR" dirty="0" smtClean="0"/>
              <a:t> </a:t>
            </a:r>
            <a:r>
              <a:rPr lang="hr-HR" dirty="0" err="1" smtClean="0"/>
              <a:t>contexts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Some </a:t>
            </a:r>
            <a:r>
              <a:rPr lang="hr-HR" dirty="0" err="1"/>
              <a:t>basic</a:t>
            </a:r>
            <a:r>
              <a:rPr lang="hr-HR" dirty="0"/>
              <a:t> </a:t>
            </a:r>
            <a:r>
              <a:rPr lang="hr-HR" dirty="0" err="1"/>
              <a:t>sociolinguistic</a:t>
            </a:r>
            <a:r>
              <a:rPr lang="hr-HR" dirty="0"/>
              <a:t> </a:t>
            </a:r>
            <a:r>
              <a:rPr lang="hr-HR" dirty="0" err="1"/>
              <a:t>principles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r>
              <a:rPr lang="hr-HR" dirty="0" smtClean="0"/>
              <a:t> – </a:t>
            </a:r>
            <a:r>
              <a:rPr lang="hr-HR" dirty="0" err="1" smtClean="0"/>
              <a:t>ubiquitous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related</a:t>
            </a:r>
            <a:r>
              <a:rPr lang="hr-HR" dirty="0" smtClean="0"/>
              <a:t> to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factors</a:t>
            </a:r>
            <a:endParaRPr lang="hr-HR" dirty="0" smtClean="0"/>
          </a:p>
          <a:p>
            <a:r>
              <a:rPr lang="hr-HR" dirty="0" err="1" smtClean="0"/>
              <a:t>Dialects</a:t>
            </a:r>
            <a:r>
              <a:rPr lang="hr-HR" dirty="0" smtClean="0"/>
              <a:t> – </a:t>
            </a:r>
            <a:r>
              <a:rPr lang="hr-HR" dirty="0" err="1" smtClean="0"/>
              <a:t>forms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a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are </a:t>
            </a:r>
            <a:r>
              <a:rPr lang="hr-HR" dirty="0" err="1" smtClean="0"/>
              <a:t>generally</a:t>
            </a:r>
            <a:r>
              <a:rPr lang="hr-HR" dirty="0" smtClean="0"/>
              <a:t> </a:t>
            </a:r>
            <a:r>
              <a:rPr lang="hr-HR" dirty="0" err="1" smtClean="0"/>
              <a:t>mutually</a:t>
            </a:r>
            <a:r>
              <a:rPr lang="hr-HR" dirty="0" smtClean="0"/>
              <a:t> </a:t>
            </a:r>
            <a:r>
              <a:rPr lang="hr-HR" dirty="0" err="1" smtClean="0"/>
              <a:t>intelligible</a:t>
            </a:r>
            <a:r>
              <a:rPr lang="hr-HR" dirty="0" smtClean="0"/>
              <a:t>,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which</a:t>
            </a:r>
            <a:r>
              <a:rPr lang="hr-HR" dirty="0" smtClean="0"/>
              <a:t> </a:t>
            </a:r>
            <a:r>
              <a:rPr lang="hr-HR" dirty="0" err="1" smtClean="0"/>
              <a:t>differ</a:t>
            </a:r>
            <a:r>
              <a:rPr lang="hr-HR" dirty="0" smtClean="0"/>
              <a:t> </a:t>
            </a:r>
            <a:r>
              <a:rPr lang="hr-HR" dirty="0" err="1" smtClean="0"/>
              <a:t>from</a:t>
            </a:r>
            <a:r>
              <a:rPr lang="hr-HR" dirty="0" smtClean="0"/>
              <a:t> </a:t>
            </a:r>
            <a:r>
              <a:rPr lang="hr-HR" dirty="0" err="1" smtClean="0"/>
              <a:t>each</a:t>
            </a:r>
            <a:r>
              <a:rPr lang="hr-HR" dirty="0" smtClean="0"/>
              <a:t> </a:t>
            </a:r>
            <a:r>
              <a:rPr lang="hr-HR" dirty="0" err="1" smtClean="0"/>
              <a:t>other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systematic</a:t>
            </a:r>
            <a:r>
              <a:rPr lang="hr-HR" dirty="0" smtClean="0"/>
              <a:t> </a:t>
            </a:r>
            <a:r>
              <a:rPr lang="hr-HR" dirty="0" err="1" smtClean="0"/>
              <a:t>ways</a:t>
            </a:r>
            <a:r>
              <a:rPr lang="hr-HR" dirty="0" smtClean="0"/>
              <a:t>, </a:t>
            </a:r>
            <a:r>
              <a:rPr lang="hr-HR" dirty="0" err="1" smtClean="0"/>
              <a:t>such</a:t>
            </a:r>
            <a:r>
              <a:rPr lang="hr-HR" dirty="0" smtClean="0"/>
              <a:t> as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accent</a:t>
            </a:r>
            <a:r>
              <a:rPr lang="hr-HR" dirty="0" smtClean="0"/>
              <a:t>, </a:t>
            </a:r>
            <a:r>
              <a:rPr lang="hr-HR" dirty="0" err="1" smtClean="0"/>
              <a:t>grammar</a:t>
            </a:r>
            <a:r>
              <a:rPr lang="hr-HR" dirty="0" smtClean="0"/>
              <a:t>, </a:t>
            </a:r>
            <a:r>
              <a:rPr lang="hr-HR" dirty="0" err="1" smtClean="0"/>
              <a:t>words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thier</a:t>
            </a:r>
            <a:r>
              <a:rPr lang="hr-HR" dirty="0" smtClean="0"/>
              <a:t> </a:t>
            </a:r>
            <a:r>
              <a:rPr lang="hr-HR" dirty="0" err="1" smtClean="0"/>
              <a:t>meaning</a:t>
            </a:r>
            <a:r>
              <a:rPr lang="hr-HR" dirty="0" smtClean="0"/>
              <a:t>,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communication</a:t>
            </a:r>
            <a:r>
              <a:rPr lang="hr-HR" dirty="0" smtClean="0"/>
              <a:t> </a:t>
            </a:r>
            <a:r>
              <a:rPr lang="hr-HR" dirty="0" err="1" smtClean="0"/>
              <a:t>patterns</a:t>
            </a:r>
            <a:endParaRPr lang="hr-HR" dirty="0" smtClean="0"/>
          </a:p>
          <a:p>
            <a:r>
              <a:rPr lang="hr-HR" dirty="0" err="1" smtClean="0"/>
              <a:t>Cover</a:t>
            </a:r>
            <a:r>
              <a:rPr lang="hr-HR" dirty="0" smtClean="0"/>
              <a:t> </a:t>
            </a:r>
            <a:r>
              <a:rPr lang="hr-HR" dirty="0" err="1" smtClean="0"/>
              <a:t>term</a:t>
            </a:r>
            <a:r>
              <a:rPr lang="hr-HR" dirty="0" smtClean="0"/>
              <a:t> ‘</a:t>
            </a:r>
            <a:r>
              <a:rPr lang="hr-HR" dirty="0" err="1" smtClean="0"/>
              <a:t>variety</a:t>
            </a:r>
            <a:r>
              <a:rPr lang="hr-HR" dirty="0" smtClean="0"/>
              <a:t>’ </a:t>
            </a:r>
            <a:r>
              <a:rPr lang="hr-HR" dirty="0" err="1" smtClean="0"/>
              <a:t>refers</a:t>
            </a:r>
            <a:r>
              <a:rPr lang="hr-HR" dirty="0" smtClean="0"/>
              <a:t> to </a:t>
            </a:r>
            <a:r>
              <a:rPr lang="hr-HR" dirty="0" err="1" smtClean="0"/>
              <a:t>both</a:t>
            </a:r>
            <a:r>
              <a:rPr lang="hr-HR" dirty="0" smtClean="0"/>
              <a:t> </a:t>
            </a:r>
            <a:r>
              <a:rPr lang="hr-HR" dirty="0" err="1" smtClean="0"/>
              <a:t>languages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dialects</a:t>
            </a:r>
            <a:endParaRPr lang="hr-HR" dirty="0" smtClean="0"/>
          </a:p>
          <a:p>
            <a:r>
              <a:rPr lang="hr-HR" dirty="0" err="1" smtClean="0"/>
              <a:t>Differences</a:t>
            </a:r>
            <a:r>
              <a:rPr lang="hr-HR" dirty="0" smtClean="0"/>
              <a:t> </a:t>
            </a:r>
            <a:r>
              <a:rPr lang="hr-HR" dirty="0" err="1" smtClean="0"/>
              <a:t>between</a:t>
            </a:r>
            <a:r>
              <a:rPr lang="hr-HR" dirty="0" smtClean="0"/>
              <a:t>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groups</a:t>
            </a:r>
            <a:r>
              <a:rPr lang="hr-HR" dirty="0" smtClean="0"/>
              <a:t> </a:t>
            </a:r>
            <a:r>
              <a:rPr lang="hr-HR" dirty="0" err="1" smtClean="0"/>
              <a:t>based</a:t>
            </a:r>
            <a:r>
              <a:rPr lang="hr-HR" dirty="0" smtClean="0"/>
              <a:t> on </a:t>
            </a:r>
            <a:r>
              <a:rPr lang="hr-HR" dirty="0" err="1" smtClean="0"/>
              <a:t>ethnicity</a:t>
            </a:r>
            <a:r>
              <a:rPr lang="hr-HR" dirty="0" smtClean="0"/>
              <a:t>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geographical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/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political</a:t>
            </a:r>
            <a:r>
              <a:rPr lang="hr-HR" dirty="0" smtClean="0"/>
              <a:t> </a:t>
            </a:r>
            <a:r>
              <a:rPr lang="hr-HR" dirty="0" err="1" smtClean="0"/>
              <a:t>space</a:t>
            </a:r>
            <a:r>
              <a:rPr lang="hr-HR" dirty="0" smtClean="0"/>
              <a:t> </a:t>
            </a:r>
            <a:r>
              <a:rPr lang="hr-HR" dirty="0" err="1" smtClean="0"/>
              <a:t>often</a:t>
            </a:r>
            <a:r>
              <a:rPr lang="hr-HR" dirty="0" smtClean="0"/>
              <a:t> </a:t>
            </a:r>
            <a:r>
              <a:rPr lang="hr-HR" dirty="0" err="1" smtClean="0"/>
              <a:t>correspond</a:t>
            </a:r>
            <a:r>
              <a:rPr lang="hr-HR" dirty="0" smtClean="0"/>
              <a:t> to </a:t>
            </a:r>
            <a:r>
              <a:rPr lang="hr-HR" dirty="0" err="1" smtClean="0"/>
              <a:t>the</a:t>
            </a:r>
            <a:r>
              <a:rPr lang="hr-HR" dirty="0" smtClean="0"/>
              <a:t> use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different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varieties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Variation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Can</a:t>
            </a:r>
            <a:r>
              <a:rPr lang="hr-HR" dirty="0" smtClean="0"/>
              <a:t> </a:t>
            </a:r>
            <a:r>
              <a:rPr lang="hr-HR" dirty="0" err="1" smtClean="0"/>
              <a:t>be</a:t>
            </a:r>
            <a:r>
              <a:rPr lang="hr-HR" dirty="0" smtClean="0"/>
              <a:t> </a:t>
            </a:r>
            <a:r>
              <a:rPr lang="hr-HR" dirty="0" err="1" smtClean="0"/>
              <a:t>attributed</a:t>
            </a:r>
            <a:r>
              <a:rPr lang="hr-HR" dirty="0" smtClean="0"/>
              <a:t> to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factors</a:t>
            </a:r>
            <a:r>
              <a:rPr lang="hr-HR" dirty="0" smtClean="0"/>
              <a:t> </a:t>
            </a:r>
            <a:r>
              <a:rPr lang="hr-HR" dirty="0" err="1" smtClean="0"/>
              <a:t>such</a:t>
            </a:r>
            <a:r>
              <a:rPr lang="hr-HR" dirty="0" smtClean="0"/>
              <a:t> as </a:t>
            </a:r>
            <a:r>
              <a:rPr lang="hr-HR" dirty="0" err="1" smtClean="0"/>
              <a:t>geographical</a:t>
            </a:r>
            <a:r>
              <a:rPr lang="hr-HR" dirty="0" smtClean="0"/>
              <a:t> </a:t>
            </a:r>
            <a:r>
              <a:rPr lang="hr-HR" dirty="0" err="1" smtClean="0"/>
              <a:t>location</a:t>
            </a:r>
            <a:r>
              <a:rPr lang="hr-HR" dirty="0" smtClean="0"/>
              <a:t>, </a:t>
            </a:r>
            <a:r>
              <a:rPr lang="hr-HR" dirty="0" err="1" smtClean="0"/>
              <a:t>socio-economic</a:t>
            </a:r>
            <a:r>
              <a:rPr lang="hr-HR" dirty="0" smtClean="0"/>
              <a:t> </a:t>
            </a:r>
            <a:r>
              <a:rPr lang="hr-HR" dirty="0" err="1" smtClean="0"/>
              <a:t>background</a:t>
            </a:r>
            <a:r>
              <a:rPr lang="hr-HR" dirty="0" smtClean="0"/>
              <a:t>, </a:t>
            </a:r>
            <a:r>
              <a:rPr lang="hr-HR" dirty="0" err="1" smtClean="0"/>
              <a:t>level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education</a:t>
            </a:r>
            <a:r>
              <a:rPr lang="hr-HR" dirty="0" smtClean="0"/>
              <a:t>, age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gender</a:t>
            </a:r>
            <a:r>
              <a:rPr lang="hr-HR" dirty="0" smtClean="0"/>
              <a:t>, as </a:t>
            </a:r>
            <a:r>
              <a:rPr lang="hr-HR" dirty="0" err="1" smtClean="0"/>
              <a:t>well</a:t>
            </a:r>
            <a:r>
              <a:rPr lang="hr-HR" dirty="0" smtClean="0"/>
              <a:t> as </a:t>
            </a:r>
            <a:r>
              <a:rPr lang="hr-HR" dirty="0" err="1" smtClean="0"/>
              <a:t>situational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contextual</a:t>
            </a:r>
            <a:r>
              <a:rPr lang="hr-HR" dirty="0" smtClean="0"/>
              <a:t> </a:t>
            </a:r>
            <a:r>
              <a:rPr lang="hr-HR" dirty="0" err="1" smtClean="0"/>
              <a:t>factors</a:t>
            </a:r>
            <a:r>
              <a:rPr lang="hr-HR" dirty="0" smtClean="0"/>
              <a:t>: </a:t>
            </a:r>
            <a:r>
              <a:rPr lang="hr-HR" dirty="0" err="1" smtClean="0"/>
              <a:t>who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speaking</a:t>
            </a:r>
            <a:r>
              <a:rPr lang="hr-HR" dirty="0" smtClean="0"/>
              <a:t> to </a:t>
            </a:r>
            <a:r>
              <a:rPr lang="hr-HR" dirty="0" err="1" smtClean="0"/>
              <a:t>whom</a:t>
            </a:r>
            <a:r>
              <a:rPr lang="hr-HR" dirty="0" smtClean="0"/>
              <a:t> </a:t>
            </a:r>
            <a:r>
              <a:rPr lang="hr-HR" dirty="0" err="1" smtClean="0"/>
              <a:t>about</a:t>
            </a:r>
            <a:r>
              <a:rPr lang="hr-HR" dirty="0" smtClean="0"/>
              <a:t> </a:t>
            </a:r>
            <a:r>
              <a:rPr lang="hr-HR" dirty="0" err="1" smtClean="0"/>
              <a:t>what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where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Variation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 smtClean="0"/>
              <a:t>Languages</a:t>
            </a:r>
            <a:r>
              <a:rPr lang="hr-HR" dirty="0" smtClean="0"/>
              <a:t> show </a:t>
            </a:r>
            <a:r>
              <a:rPr lang="hr-HR" dirty="0" err="1" smtClean="0"/>
              <a:t>variety</a:t>
            </a:r>
            <a:r>
              <a:rPr lang="hr-HR" dirty="0" smtClean="0"/>
              <a:t> at </a:t>
            </a:r>
            <a:r>
              <a:rPr lang="hr-HR" dirty="0" err="1" smtClean="0"/>
              <a:t>all</a:t>
            </a:r>
            <a:r>
              <a:rPr lang="hr-HR" dirty="0" smtClean="0"/>
              <a:t> </a:t>
            </a:r>
            <a:r>
              <a:rPr lang="hr-HR" dirty="0" err="1" smtClean="0"/>
              <a:t>levels</a:t>
            </a:r>
            <a:r>
              <a:rPr lang="hr-HR" dirty="0" smtClean="0"/>
              <a:t>: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their</a:t>
            </a:r>
            <a:r>
              <a:rPr lang="hr-HR" dirty="0" smtClean="0"/>
              <a:t> </a:t>
            </a:r>
            <a:r>
              <a:rPr lang="hr-HR" dirty="0" err="1" smtClean="0"/>
              <a:t>genres</a:t>
            </a:r>
            <a:r>
              <a:rPr lang="hr-HR" dirty="0" smtClean="0"/>
              <a:t>, </a:t>
            </a:r>
            <a:r>
              <a:rPr lang="hr-HR" dirty="0" err="1" smtClean="0"/>
              <a:t>text</a:t>
            </a:r>
            <a:r>
              <a:rPr lang="hr-HR" dirty="0" smtClean="0"/>
              <a:t> </a:t>
            </a:r>
            <a:r>
              <a:rPr lang="hr-HR" dirty="0" err="1" smtClean="0"/>
              <a:t>types</a:t>
            </a:r>
            <a:r>
              <a:rPr lang="hr-HR" dirty="0" smtClean="0"/>
              <a:t>, </a:t>
            </a:r>
            <a:r>
              <a:rPr lang="hr-HR" dirty="0" err="1" smtClean="0"/>
              <a:t>lexico-grammar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phonology</a:t>
            </a:r>
            <a:endParaRPr lang="hr-HR" dirty="0" smtClean="0"/>
          </a:p>
          <a:p>
            <a:r>
              <a:rPr lang="hr-HR" dirty="0" err="1" smtClean="0"/>
              <a:t>This</a:t>
            </a:r>
            <a:r>
              <a:rPr lang="hr-HR" dirty="0" smtClean="0"/>
              <a:t> </a:t>
            </a:r>
            <a:r>
              <a:rPr lang="hr-HR" dirty="0" err="1" smtClean="0"/>
              <a:t>variation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</a:t>
            </a:r>
            <a:r>
              <a:rPr lang="hr-HR" dirty="0" err="1" smtClean="0"/>
              <a:t>witnessed</a:t>
            </a:r>
            <a:r>
              <a:rPr lang="hr-HR" dirty="0" smtClean="0"/>
              <a:t> </a:t>
            </a:r>
            <a:r>
              <a:rPr lang="hr-HR" dirty="0" err="1" smtClean="0"/>
              <a:t>when</a:t>
            </a:r>
            <a:r>
              <a:rPr lang="hr-HR" dirty="0" smtClean="0"/>
              <a:t> </a:t>
            </a:r>
            <a:r>
              <a:rPr lang="hr-HR" dirty="0" err="1" smtClean="0"/>
              <a:t>we</a:t>
            </a:r>
            <a:r>
              <a:rPr lang="hr-HR" dirty="0" smtClean="0"/>
              <a:t> </a:t>
            </a:r>
            <a:r>
              <a:rPr lang="hr-HR" dirty="0" err="1" smtClean="0"/>
              <a:t>move</a:t>
            </a:r>
            <a:r>
              <a:rPr lang="hr-HR" dirty="0" smtClean="0"/>
              <a:t> </a:t>
            </a:r>
            <a:r>
              <a:rPr lang="hr-HR" dirty="0" err="1" smtClean="0"/>
              <a:t>across</a:t>
            </a:r>
            <a:r>
              <a:rPr lang="hr-HR" dirty="0" smtClean="0"/>
              <a:t> </a:t>
            </a:r>
            <a:r>
              <a:rPr lang="hr-HR" dirty="0" err="1" smtClean="0"/>
              <a:t>social</a:t>
            </a:r>
            <a:r>
              <a:rPr lang="hr-HR" dirty="0" smtClean="0"/>
              <a:t> </a:t>
            </a:r>
            <a:r>
              <a:rPr lang="hr-HR" dirty="0" err="1" smtClean="0"/>
              <a:t>registers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geographical</a:t>
            </a:r>
            <a:r>
              <a:rPr lang="hr-HR" dirty="0" smtClean="0"/>
              <a:t> </a:t>
            </a:r>
            <a:r>
              <a:rPr lang="hr-HR" dirty="0" err="1" smtClean="0"/>
              <a:t>locations</a:t>
            </a:r>
            <a:r>
              <a:rPr lang="hr-HR" dirty="0" smtClean="0"/>
              <a:t>, </a:t>
            </a:r>
            <a:r>
              <a:rPr lang="hr-HR" dirty="0" err="1" smtClean="0"/>
              <a:t>encountering</a:t>
            </a:r>
            <a:r>
              <a:rPr lang="hr-HR" dirty="0" smtClean="0"/>
              <a:t> </a:t>
            </a:r>
            <a:r>
              <a:rPr lang="hr-HR" dirty="0" err="1" smtClean="0"/>
              <a:t>different</a:t>
            </a:r>
            <a:r>
              <a:rPr lang="hr-HR" dirty="0" smtClean="0"/>
              <a:t> </a:t>
            </a:r>
            <a:r>
              <a:rPr lang="hr-HR" dirty="0" err="1" smtClean="0"/>
              <a:t>speech</a:t>
            </a:r>
            <a:r>
              <a:rPr lang="hr-HR" dirty="0" smtClean="0"/>
              <a:t> </a:t>
            </a:r>
            <a:r>
              <a:rPr lang="hr-HR" dirty="0" err="1" smtClean="0"/>
              <a:t>communities</a:t>
            </a:r>
            <a:r>
              <a:rPr lang="hr-HR" dirty="0" smtClean="0"/>
              <a:t> </a:t>
            </a:r>
            <a:r>
              <a:rPr lang="hr-HR" dirty="0" err="1" smtClean="0"/>
              <a:t>along</a:t>
            </a:r>
            <a:r>
              <a:rPr lang="hr-HR" dirty="0" smtClean="0"/>
              <a:t> </a:t>
            </a:r>
            <a:r>
              <a:rPr lang="hr-HR" dirty="0" err="1" smtClean="0"/>
              <a:t>our</a:t>
            </a:r>
            <a:r>
              <a:rPr lang="hr-HR" dirty="0" smtClean="0"/>
              <a:t> </a:t>
            </a:r>
            <a:r>
              <a:rPr lang="hr-HR" dirty="0" err="1" smtClean="0"/>
              <a:t>way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Speech</a:t>
            </a:r>
            <a:r>
              <a:rPr lang="hr-HR" dirty="0" smtClean="0"/>
              <a:t> </a:t>
            </a:r>
            <a:r>
              <a:rPr lang="hr-HR" dirty="0" err="1" smtClean="0"/>
              <a:t>community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err="1" smtClean="0"/>
              <a:t>Defined</a:t>
            </a:r>
            <a:r>
              <a:rPr lang="hr-HR" dirty="0" smtClean="0"/>
              <a:t> </a:t>
            </a:r>
            <a:r>
              <a:rPr lang="hr-HR" dirty="0" err="1" smtClean="0"/>
              <a:t>by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</a:t>
            </a:r>
            <a:r>
              <a:rPr lang="hr-HR" dirty="0" err="1" smtClean="0"/>
              <a:t>they</a:t>
            </a:r>
            <a:r>
              <a:rPr lang="hr-HR" dirty="0" smtClean="0"/>
              <a:t> use, as </a:t>
            </a:r>
            <a:r>
              <a:rPr lang="hr-HR" dirty="0" err="1" smtClean="0"/>
              <a:t>their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use </a:t>
            </a:r>
            <a:r>
              <a:rPr lang="hr-HR" dirty="0" err="1" smtClean="0"/>
              <a:t>forms</a:t>
            </a:r>
            <a:r>
              <a:rPr lang="hr-HR" dirty="0" smtClean="0"/>
              <a:t> </a:t>
            </a:r>
            <a:r>
              <a:rPr lang="hr-HR" dirty="0" err="1" smtClean="0"/>
              <a:t>their</a:t>
            </a:r>
            <a:r>
              <a:rPr lang="hr-HR" dirty="0" smtClean="0"/>
              <a:t> </a:t>
            </a:r>
            <a:r>
              <a:rPr lang="hr-HR" dirty="0" err="1" smtClean="0"/>
              <a:t>boundaries</a:t>
            </a:r>
            <a:endParaRPr lang="hr-HR" dirty="0" smtClean="0"/>
          </a:p>
          <a:p>
            <a:r>
              <a:rPr lang="hr-HR" dirty="0" err="1" smtClean="0"/>
              <a:t>Speech</a:t>
            </a:r>
            <a:r>
              <a:rPr lang="hr-HR" dirty="0" smtClean="0"/>
              <a:t> </a:t>
            </a:r>
            <a:r>
              <a:rPr lang="hr-HR" dirty="0" err="1" smtClean="0"/>
              <a:t>community</a:t>
            </a:r>
            <a:r>
              <a:rPr lang="hr-HR" dirty="0" smtClean="0"/>
              <a:t> </a:t>
            </a:r>
            <a:r>
              <a:rPr lang="hr-HR" dirty="0" err="1" smtClean="0"/>
              <a:t>is</a:t>
            </a:r>
            <a:r>
              <a:rPr lang="hr-HR" dirty="0" smtClean="0"/>
              <a:t> a </a:t>
            </a:r>
            <a:r>
              <a:rPr lang="hr-HR" dirty="0" err="1" smtClean="0"/>
              <a:t>product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communicative</a:t>
            </a:r>
            <a:r>
              <a:rPr lang="hr-HR" dirty="0" smtClean="0"/>
              <a:t> </a:t>
            </a:r>
            <a:r>
              <a:rPr lang="hr-HR" dirty="0" err="1" smtClean="0"/>
              <a:t>activities</a:t>
            </a:r>
            <a:r>
              <a:rPr lang="hr-HR" dirty="0" smtClean="0"/>
              <a:t> </a:t>
            </a:r>
            <a:r>
              <a:rPr lang="hr-HR" dirty="0" err="1" smtClean="0"/>
              <a:t>engaged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by</a:t>
            </a:r>
            <a:r>
              <a:rPr lang="hr-HR" dirty="0" smtClean="0"/>
              <a:t> a </a:t>
            </a:r>
            <a:r>
              <a:rPr lang="hr-HR" dirty="0" err="1" smtClean="0"/>
              <a:t>group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people</a:t>
            </a:r>
            <a:endParaRPr lang="hr-HR" dirty="0" smtClean="0"/>
          </a:p>
          <a:p>
            <a:r>
              <a:rPr lang="hr-HR" dirty="0" smtClean="0"/>
              <a:t>A </a:t>
            </a:r>
            <a:r>
              <a:rPr lang="hr-HR" dirty="0" err="1" smtClean="0"/>
              <a:t>speech</a:t>
            </a:r>
            <a:r>
              <a:rPr lang="hr-HR" dirty="0" smtClean="0"/>
              <a:t> </a:t>
            </a:r>
            <a:r>
              <a:rPr lang="hr-HR" dirty="0" err="1" smtClean="0"/>
              <a:t>community</a:t>
            </a:r>
            <a:r>
              <a:rPr lang="hr-HR" dirty="0" smtClean="0"/>
              <a:t> – </a:t>
            </a:r>
            <a:r>
              <a:rPr lang="hr-HR" dirty="0" err="1" smtClean="0"/>
              <a:t>not</a:t>
            </a:r>
            <a:r>
              <a:rPr lang="hr-HR" dirty="0" smtClean="0"/>
              <a:t> </a:t>
            </a:r>
            <a:r>
              <a:rPr lang="hr-HR" dirty="0" err="1" smtClean="0"/>
              <a:t>identifiable</a:t>
            </a:r>
            <a:r>
              <a:rPr lang="hr-HR" dirty="0" smtClean="0"/>
              <a:t> </a:t>
            </a:r>
            <a:r>
              <a:rPr lang="hr-HR" dirty="0" err="1" smtClean="0"/>
              <a:t>only</a:t>
            </a:r>
            <a:r>
              <a:rPr lang="hr-HR" dirty="0" smtClean="0"/>
              <a:t> on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basis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spoken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endParaRPr lang="hr-HR" dirty="0" smtClean="0"/>
          </a:p>
          <a:p>
            <a:r>
              <a:rPr lang="hr-HR" dirty="0" err="1" smtClean="0"/>
              <a:t>Throughout</a:t>
            </a:r>
            <a:r>
              <a:rPr lang="hr-HR" dirty="0" smtClean="0"/>
              <a:t> </a:t>
            </a:r>
            <a:r>
              <a:rPr lang="hr-HR" dirty="0" err="1" smtClean="0"/>
              <a:t>our</a:t>
            </a:r>
            <a:r>
              <a:rPr lang="hr-HR" dirty="0" smtClean="0"/>
              <a:t> </a:t>
            </a:r>
            <a:r>
              <a:rPr lang="hr-HR" dirty="0" err="1" smtClean="0"/>
              <a:t>lives</a:t>
            </a:r>
            <a:r>
              <a:rPr lang="hr-HR" dirty="0" smtClean="0"/>
              <a:t> </a:t>
            </a:r>
            <a:r>
              <a:rPr lang="hr-HR" dirty="0" err="1" smtClean="0"/>
              <a:t>we</a:t>
            </a:r>
            <a:r>
              <a:rPr lang="hr-HR" dirty="0" smtClean="0"/>
              <a:t> </a:t>
            </a:r>
            <a:r>
              <a:rPr lang="hr-HR" dirty="0" err="1" smtClean="0"/>
              <a:t>may</a:t>
            </a:r>
            <a:r>
              <a:rPr lang="hr-HR" dirty="0" smtClean="0"/>
              <a:t> </a:t>
            </a:r>
            <a:r>
              <a:rPr lang="hr-HR" dirty="0" err="1" smtClean="0"/>
              <a:t>belong</a:t>
            </a:r>
            <a:r>
              <a:rPr lang="hr-HR" dirty="0" smtClean="0"/>
              <a:t> to </a:t>
            </a:r>
            <a:r>
              <a:rPr lang="hr-HR" dirty="0" err="1" smtClean="0"/>
              <a:t>different</a:t>
            </a:r>
            <a:r>
              <a:rPr lang="hr-HR" dirty="0" smtClean="0"/>
              <a:t> </a:t>
            </a:r>
            <a:r>
              <a:rPr lang="hr-HR" dirty="0" err="1" smtClean="0"/>
              <a:t>speech</a:t>
            </a:r>
            <a:r>
              <a:rPr lang="hr-HR" dirty="0" smtClean="0"/>
              <a:t> </a:t>
            </a:r>
            <a:r>
              <a:rPr lang="hr-HR" dirty="0" err="1" smtClean="0"/>
              <a:t>communities</a:t>
            </a:r>
            <a:r>
              <a:rPr lang="hr-HR" dirty="0" smtClean="0"/>
              <a:t> </a:t>
            </a:r>
            <a:r>
              <a:rPr lang="hr-HR" dirty="0" err="1" smtClean="0"/>
              <a:t>synchronically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diachronically</a:t>
            </a:r>
            <a:r>
              <a:rPr lang="hr-HR" dirty="0" smtClean="0"/>
              <a:t> as </a:t>
            </a:r>
            <a:r>
              <a:rPr lang="hr-HR" dirty="0" err="1" smtClean="0"/>
              <a:t>we</a:t>
            </a:r>
            <a:r>
              <a:rPr lang="hr-HR" dirty="0" smtClean="0"/>
              <a:t> </a:t>
            </a:r>
            <a:r>
              <a:rPr lang="hr-HR" dirty="0" err="1" smtClean="0"/>
              <a:t>move</a:t>
            </a:r>
            <a:r>
              <a:rPr lang="hr-HR" dirty="0" smtClean="0"/>
              <a:t> </a:t>
            </a:r>
            <a:r>
              <a:rPr lang="hr-HR" dirty="0" err="1" smtClean="0"/>
              <a:t>in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out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different</a:t>
            </a:r>
            <a:r>
              <a:rPr lang="hr-HR" dirty="0" smtClean="0"/>
              <a:t> </a:t>
            </a:r>
            <a:r>
              <a:rPr lang="hr-HR" dirty="0" err="1" smtClean="0"/>
              <a:t>communities</a:t>
            </a:r>
            <a:r>
              <a:rPr lang="hr-HR" dirty="0" smtClean="0"/>
              <a:t> </a:t>
            </a:r>
            <a:endParaRPr lang="hr-HR" dirty="0" smtClean="0"/>
          </a:p>
          <a:p>
            <a:r>
              <a:rPr lang="hr-HR" dirty="0" err="1" smtClean="0"/>
              <a:t>Communities</a:t>
            </a:r>
            <a:r>
              <a:rPr lang="hr-HR" dirty="0" smtClean="0"/>
              <a:t> </a:t>
            </a:r>
            <a:r>
              <a:rPr lang="hr-HR" dirty="0" err="1" smtClean="0"/>
              <a:t>that</a:t>
            </a:r>
            <a:r>
              <a:rPr lang="hr-HR" dirty="0" smtClean="0"/>
              <a:t> </a:t>
            </a:r>
            <a:r>
              <a:rPr lang="hr-HR" dirty="0" err="1" smtClean="0"/>
              <a:t>we</a:t>
            </a:r>
            <a:r>
              <a:rPr lang="hr-HR" dirty="0" smtClean="0"/>
              <a:t> </a:t>
            </a:r>
            <a:r>
              <a:rPr lang="hr-HR" dirty="0" err="1" smtClean="0"/>
              <a:t>choose</a:t>
            </a:r>
            <a:r>
              <a:rPr lang="hr-HR" dirty="0" smtClean="0"/>
              <a:t> to </a:t>
            </a:r>
            <a:r>
              <a:rPr lang="hr-HR" dirty="0" err="1" smtClean="0"/>
              <a:t>belong</a:t>
            </a:r>
            <a:r>
              <a:rPr lang="hr-HR" dirty="0" smtClean="0"/>
              <a:t> to </a:t>
            </a:r>
            <a:r>
              <a:rPr lang="hr-HR" dirty="0" err="1" smtClean="0"/>
              <a:t>based</a:t>
            </a:r>
            <a:r>
              <a:rPr lang="hr-HR" dirty="0" smtClean="0"/>
              <a:t> on </a:t>
            </a:r>
            <a:r>
              <a:rPr lang="hr-HR" dirty="0" err="1" smtClean="0"/>
              <a:t>written</a:t>
            </a:r>
            <a:r>
              <a:rPr lang="hr-HR" dirty="0" smtClean="0"/>
              <a:t> </a:t>
            </a:r>
            <a:r>
              <a:rPr lang="hr-HR" dirty="0" err="1" smtClean="0"/>
              <a:t>language</a:t>
            </a:r>
            <a:r>
              <a:rPr lang="hr-HR" dirty="0" smtClean="0"/>
              <a:t> – </a:t>
            </a:r>
            <a:r>
              <a:rPr lang="hr-HR" dirty="0" err="1" smtClean="0"/>
              <a:t>discourse</a:t>
            </a:r>
            <a:r>
              <a:rPr lang="hr-HR" dirty="0" smtClean="0"/>
              <a:t> </a:t>
            </a:r>
            <a:r>
              <a:rPr lang="hr-HR" dirty="0" err="1" smtClean="0"/>
              <a:t>communities</a:t>
            </a:r>
            <a:r>
              <a:rPr lang="hr-HR" dirty="0" smtClean="0"/>
              <a:t> (</a:t>
            </a:r>
            <a:r>
              <a:rPr lang="hr-HR" dirty="0" err="1" smtClean="0"/>
              <a:t>e.g</a:t>
            </a:r>
            <a:r>
              <a:rPr lang="hr-HR" dirty="0" smtClean="0"/>
              <a:t>. </a:t>
            </a:r>
            <a:r>
              <a:rPr lang="hr-HR" dirty="0" err="1" smtClean="0"/>
              <a:t>acadmic</a:t>
            </a:r>
            <a:r>
              <a:rPr lang="hr-HR" dirty="0" smtClean="0"/>
              <a:t> </a:t>
            </a:r>
            <a:r>
              <a:rPr lang="hr-HR" dirty="0" err="1" smtClean="0"/>
              <a:t>journals</a:t>
            </a:r>
            <a:r>
              <a:rPr lang="hr-HR" dirty="0" smtClean="0"/>
              <a:t>, Internet </a:t>
            </a:r>
            <a:r>
              <a:rPr lang="hr-HR" dirty="0" err="1" smtClean="0"/>
              <a:t>groups</a:t>
            </a:r>
            <a:r>
              <a:rPr lang="hr-HR" dirty="0" smtClean="0"/>
              <a:t>)</a:t>
            </a:r>
            <a:endParaRPr lang="hr-HR" dirty="0" smtClean="0"/>
          </a:p>
          <a:p>
            <a:r>
              <a:rPr lang="hr-HR" dirty="0" err="1" smtClean="0"/>
              <a:t>Individual</a:t>
            </a:r>
            <a:r>
              <a:rPr lang="hr-HR" dirty="0" smtClean="0"/>
              <a:t> </a:t>
            </a:r>
            <a:r>
              <a:rPr lang="hr-HR" dirty="0" err="1" smtClean="0"/>
              <a:t>way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using</a:t>
            </a:r>
            <a:r>
              <a:rPr lang="hr-HR" dirty="0" smtClean="0"/>
              <a:t> </a:t>
            </a:r>
            <a:r>
              <a:rPr lang="hr-HR" dirty="0" err="1" smtClean="0"/>
              <a:t>laguage</a:t>
            </a:r>
            <a:r>
              <a:rPr lang="hr-HR" dirty="0" smtClean="0"/>
              <a:t> - </a:t>
            </a:r>
            <a:r>
              <a:rPr lang="hr-HR" dirty="0" err="1" smtClean="0"/>
              <a:t>idiolect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TC103457496[[fn=Parallax]]</Template>
  <TotalTime>0</TotalTime>
  <Words>10122</Words>
  <Application>WPS Presentation</Application>
  <PresentationFormat>Widescreen</PresentationFormat>
  <Paragraphs>192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4" baseType="lpstr">
      <vt:lpstr>Arial</vt:lpstr>
      <vt:lpstr>SimSun</vt:lpstr>
      <vt:lpstr>Wingdings</vt:lpstr>
      <vt:lpstr>Arial</vt:lpstr>
      <vt:lpstr>Corbel</vt:lpstr>
      <vt:lpstr>Microsoft YaHei</vt:lpstr>
      <vt:lpstr>Arial Unicode MS</vt:lpstr>
      <vt:lpstr>Calibri</vt:lpstr>
      <vt:lpstr>Parallax</vt:lpstr>
      <vt:lpstr>SOCIOLINGUISTICS</vt:lpstr>
      <vt:lpstr>What is sociolinguistics?</vt:lpstr>
      <vt:lpstr>Some basic sociolinguistic principles</vt:lpstr>
      <vt:lpstr>Some basic sociolinguistic principles</vt:lpstr>
      <vt:lpstr>Some basic sociolinguistic principles</vt:lpstr>
      <vt:lpstr>Some basic sociolinguistic principles</vt:lpstr>
      <vt:lpstr>Variation</vt:lpstr>
      <vt:lpstr>Variation</vt:lpstr>
      <vt:lpstr>Speech community</vt:lpstr>
      <vt:lpstr>Exercise</vt:lpstr>
      <vt:lpstr>Diglossia</vt:lpstr>
      <vt:lpstr>Sociolect</vt:lpstr>
      <vt:lpstr>Language variation based on gender</vt:lpstr>
      <vt:lpstr>Gender</vt:lpstr>
      <vt:lpstr>Gender</vt:lpstr>
      <vt:lpstr>Exercise</vt:lpstr>
      <vt:lpstr>Age</vt:lpstr>
      <vt:lpstr>Variation based on occupation</vt:lpstr>
      <vt:lpstr>Register</vt:lpstr>
      <vt:lpstr>Speech accomodation</vt:lpstr>
      <vt:lpstr>Lexical variation</vt:lpstr>
      <vt:lpstr>Sound variation</vt:lpstr>
      <vt:lpstr>Morphosyntactic variation</vt:lpstr>
      <vt:lpstr>Different kinds of sociolinguistic analysis</vt:lpstr>
      <vt:lpstr>Different kinds of sociolinguistic analysis</vt:lpstr>
      <vt:lpstr>Ethnography of communication</vt:lpstr>
      <vt:lpstr>Variationist sociolinguistics</vt:lpstr>
      <vt:lpstr>Sociology of language</vt:lpstr>
      <vt:lpstr>Critical sociolinguistics</vt:lpstr>
      <vt:lpstr>Descriptive linguistics</vt:lpstr>
      <vt:lpstr>Discourse analysis</vt:lpstr>
      <vt:lpstr>Discourse analysis</vt:lpstr>
      <vt:lpstr>Conversation Analysis (CA)</vt:lpstr>
      <vt:lpstr>Interactional sociolinguistics</vt:lpstr>
      <vt:lpstr>Critical Discourse Analysis (CDA)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SOCIOLINGUISTICS</dc:title>
  <dc:creator>Admin</dc:creator>
  <cp:lastModifiedBy>user</cp:lastModifiedBy>
  <cp:revision>31</cp:revision>
  <dcterms:created xsi:type="dcterms:W3CDTF">2014-11-02T18:40:00Z</dcterms:created>
  <dcterms:modified xsi:type="dcterms:W3CDTF">2023-06-20T06:53:35Z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20E3071E8C5949B582134FB4FF0D9FB8</vt:lpwstr>
  </property>
  <property fmtid="{D5CDD505-2E9C-101B-9397-08002B2CF9AE}" pid="3" name="KSOProductBuildVer">
    <vt:lpwstr>1033-11.2.0.11537</vt:lpwstr>
  </property>
</Properties>
</file>