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DC4E5F-5927-4CDD-A156-5FC19A5DD319}" type="datetimeFigureOut">
              <a:rPr lang="id-ID" smtClean="0"/>
              <a:pPr/>
              <a:t>01/04/2020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3D627-2412-4EB0-A125-6E57AD83EA6C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743852" cy="1143008"/>
          </a:xfrm>
        </p:spPr>
        <p:txBody>
          <a:bodyPr>
            <a:normAutofit fontScale="90000"/>
          </a:bodyPr>
          <a:lstStyle/>
          <a:p>
            <a:r>
              <a:rPr lang="en-US" sz="6000" b="1" dirty="0"/>
              <a:t>KONSEP LIABILITY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57375"/>
            <a:ext cx="6400800" cy="4358005"/>
          </a:xfrm>
        </p:spPr>
        <p:txBody>
          <a:bodyPr wrap="square" lIns="91440" tIns="45720" rIns="91440" bIns="45720" anchor="t">
            <a:normAutofit/>
          </a:bodyPr>
          <a:lstStyle/>
          <a:p>
            <a:pPr marL="0" indent="0" algn="r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lang="en-US" altLang="ko-KR" sz="2600" b="1" dirty="0" smtClean="0">
                <a:solidFill>
                  <a:srgbClr val="000000"/>
                </a:solidFill>
                <a:latin typeface="Constantia" charset="0"/>
              </a:rPr>
              <a:t> </a:t>
            </a:r>
            <a:endParaRPr lang="ko-KR" altLang="en-US" sz="2600" b="1" dirty="0" smtClean="0"/>
          </a:p>
          <a:p>
            <a:pPr marL="0" indent="0" algn="r" defTabSz="91440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endParaRPr lang="ko-KR" altLang="en-US" sz="2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id-ID" dirty="0" smtClean="0"/>
              <a:t>B.	</a:t>
            </a:r>
            <a:r>
              <a:rPr lang="en-US" dirty="0" err="1" smtClean="0"/>
              <a:t>UtangTerkonversi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	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merupkan</a:t>
            </a:r>
            <a:r>
              <a:rPr lang="en-US" dirty="0"/>
              <a:t> pos-pos </a:t>
            </a:r>
            <a:r>
              <a:rPr lang="en-US" dirty="0" err="1"/>
              <a:t>statemen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.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penjaminan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pemegangnya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melunasi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None/>
            </a:pP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terkonversi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: </a:t>
            </a:r>
            <a:endParaRPr lang="id-ID" dirty="0"/>
          </a:p>
          <a:p>
            <a:pPr lvl="0"/>
            <a:r>
              <a:rPr lang="en-US" dirty="0"/>
              <a:t>Tingkat </a:t>
            </a:r>
            <a:r>
              <a:rPr lang="en-US" dirty="0" err="1"/>
              <a:t>bunga</a:t>
            </a:r>
            <a:r>
              <a:rPr lang="en-US" dirty="0"/>
              <a:t> nominal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yang </a:t>
            </a:r>
            <a:r>
              <a:rPr lang="en-US" dirty="0" err="1"/>
              <a:t>setara</a:t>
            </a:r>
            <a:r>
              <a:rPr lang="en-US" dirty="0"/>
              <a:t> </a:t>
            </a:r>
            <a:endParaRPr lang="id-ID" dirty="0"/>
          </a:p>
          <a:p>
            <a:pPr lvl="0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endParaRPr lang="id-ID" dirty="0"/>
          </a:p>
          <a:p>
            <a:pPr lvl="0"/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deviden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endParaRPr lang="id-ID" dirty="0"/>
          </a:p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/>
              <a:t>	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C.	</a:t>
            </a:r>
            <a:r>
              <a:rPr lang="en-US" dirty="0" err="1" smtClean="0"/>
              <a:t>Pembebasan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	</a:t>
            </a:r>
            <a:r>
              <a:rPr lang="en-US" dirty="0" err="1"/>
              <a:t>Pembebasan</a:t>
            </a:r>
            <a:r>
              <a:rPr lang="en-US" dirty="0"/>
              <a:t> </a:t>
            </a:r>
            <a:r>
              <a:rPr lang="en-US" dirty="0" err="1"/>
              <a:t>substantif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debitor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perwalian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debitor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yang </a:t>
            </a:r>
            <a:r>
              <a:rPr lang="en-US" dirty="0" err="1"/>
              <a:t>terkumpul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menutup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Karakteristik</a:t>
            </a:r>
            <a:r>
              <a:rPr lang="en-US" b="1" dirty="0"/>
              <a:t> </a:t>
            </a:r>
            <a:r>
              <a:rPr lang="en-US" b="1" dirty="0" err="1"/>
              <a:t>Liabilitas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mendefinisi</a:t>
            </a:r>
            <a:r>
              <a:rPr lang="en-US" dirty="0" smtClean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konseptualnya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endParaRPr lang="id-ID" dirty="0"/>
          </a:p>
          <a:p>
            <a:pPr>
              <a:buNone/>
            </a:pPr>
            <a:r>
              <a:rPr lang="id-ID" dirty="0" smtClean="0"/>
              <a:t> 	 </a:t>
            </a:r>
            <a:r>
              <a:rPr lang="en-US" dirty="0" err="1" smtClean="0"/>
              <a:t>Kewajiban</a:t>
            </a:r>
            <a:r>
              <a:rPr lang="id-ID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pengorbanan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keharusan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id-ID" dirty="0" smtClean="0"/>
              <a:t> </a:t>
            </a:r>
            <a:r>
              <a:rPr lang="en-US" dirty="0" err="1" smtClean="0"/>
              <a:t>unt</a:t>
            </a:r>
            <a:r>
              <a:rPr lang="id-ID" dirty="0" smtClean="0"/>
              <a:t>uk </a:t>
            </a:r>
            <a:r>
              <a:rPr lang="en-US" dirty="0" err="1" smtClean="0"/>
              <a:t>mentransfe</a:t>
            </a:r>
            <a:r>
              <a:rPr lang="id-ID" dirty="0" smtClean="0"/>
              <a:t> </a:t>
            </a:r>
            <a:r>
              <a:rPr lang="en-US" dirty="0" err="1" smtClean="0"/>
              <a:t>rasset</a:t>
            </a:r>
            <a:r>
              <a:rPr lang="id-ID" dirty="0" smtClean="0"/>
              <a:t> </a:t>
            </a:r>
            <a:r>
              <a:rPr lang="en-US" dirty="0" err="1" smtClean="0"/>
              <a:t>atau</a:t>
            </a:r>
            <a:r>
              <a:rPr lang="id-ID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/</a:t>
            </a:r>
            <a:r>
              <a:rPr lang="en-US" dirty="0" err="1" smtClean="0"/>
              <a:t>menyerahkan</a:t>
            </a:r>
            <a:r>
              <a:rPr lang="en-US" dirty="0" smtClean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smtClean="0"/>
              <a:t>lain</a:t>
            </a:r>
            <a:r>
              <a:rPr lang="id-ID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 smtClean="0"/>
              <a:t>lalu</a:t>
            </a:r>
            <a:r>
              <a:rPr lang="id-ID" dirty="0" smtClean="0"/>
              <a:t>.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IASC </a:t>
            </a:r>
            <a:r>
              <a:rPr lang="en-US" dirty="0" err="1"/>
              <a:t>mendefinisi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id-ID" dirty="0" smtClean="0"/>
          </a:p>
          <a:p>
            <a:pPr>
              <a:buNone/>
            </a:pPr>
            <a:r>
              <a:rPr lang="id-ID" dirty="0"/>
              <a:t>	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lalu,penyelesaian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harapkan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).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Karakteristik</a:t>
            </a:r>
            <a:endParaRPr lang="id-ID" dirty="0" smtClean="0"/>
          </a:p>
          <a:p>
            <a:pPr marL="457200" indent="-457200">
              <a:buFont typeface="+mj-lt"/>
              <a:buAutoNum type="arabicPeriod"/>
            </a:pPr>
            <a:r>
              <a:rPr lang="id-ID" sz="2400" b="1" dirty="0" smtClean="0"/>
              <a:t> </a:t>
            </a:r>
            <a:r>
              <a:rPr lang="en-US" sz="2400" b="1" dirty="0" err="1"/>
              <a:t>Pengorbanan</a:t>
            </a:r>
            <a:r>
              <a:rPr lang="en-US" sz="2400" b="1" dirty="0"/>
              <a:t> </a:t>
            </a:r>
            <a:r>
              <a:rPr lang="en-US" sz="2400" b="1" dirty="0" err="1"/>
              <a:t>Manfaat</a:t>
            </a:r>
            <a:r>
              <a:rPr lang="en-US" sz="2400" b="1" dirty="0"/>
              <a:t> </a:t>
            </a:r>
            <a:r>
              <a:rPr lang="en-US" sz="2400" b="1" dirty="0" err="1"/>
              <a:t>Ekonomik</a:t>
            </a:r>
            <a:endParaRPr lang="id-ID" sz="2400" b="1" dirty="0"/>
          </a:p>
          <a:p>
            <a:pPr lvl="0">
              <a:buNone/>
            </a:pPr>
            <a:r>
              <a:rPr lang="en-US" sz="2400" dirty="0" err="1"/>
              <a:t>mengorbankan</a:t>
            </a:r>
            <a:r>
              <a:rPr lang="en-US" sz="2400" dirty="0"/>
              <a:t> </a:t>
            </a:r>
            <a:r>
              <a:rPr lang="en-US" sz="2400" dirty="0" err="1"/>
              <a:t>manfaat</a:t>
            </a:r>
            <a:r>
              <a:rPr lang="en-US" sz="2400" dirty="0"/>
              <a:t> </a:t>
            </a:r>
            <a:r>
              <a:rPr lang="en-US" sz="2400" dirty="0" err="1"/>
              <a:t>ekonomik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memaksa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keleluasaan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memutuskan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, </a:t>
            </a:r>
            <a:r>
              <a:rPr lang="en-US" sz="2400" dirty="0" err="1"/>
              <a:t>pengorbanan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rupiah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transfer. </a:t>
            </a:r>
            <a:endParaRPr lang="id-ID" sz="2400" dirty="0" smtClean="0"/>
          </a:p>
          <a:p>
            <a:pPr marL="457200" indent="-457200">
              <a:buNone/>
            </a:pPr>
            <a:r>
              <a:rPr lang="id-ID" sz="2400" b="1" dirty="0" smtClean="0"/>
              <a:t>2.	</a:t>
            </a:r>
            <a:r>
              <a:rPr lang="en-US" sz="2400" b="1" dirty="0" err="1" smtClean="0"/>
              <a:t>Keharusan</a:t>
            </a:r>
            <a:r>
              <a:rPr lang="en-US" sz="2400" b="1" dirty="0" smtClean="0"/>
              <a:t> </a:t>
            </a:r>
            <a:r>
              <a:rPr lang="en-US" sz="2400" b="1" dirty="0" err="1"/>
              <a:t>Sekarang</a:t>
            </a:r>
            <a:endParaRPr lang="id-ID" sz="2400" dirty="0"/>
          </a:p>
          <a:p>
            <a:pPr lvl="0">
              <a:buNone/>
            </a:pP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keharusan</a:t>
            </a:r>
            <a:r>
              <a:rPr lang="en-US" sz="2400" dirty="0"/>
              <a:t> yang </a:t>
            </a:r>
            <a:r>
              <a:rPr lang="en-US" sz="2400" dirty="0" err="1"/>
              <a:t>tercakup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keharusan</a:t>
            </a:r>
            <a:r>
              <a:rPr lang="en-US" sz="2400" dirty="0"/>
              <a:t> </a:t>
            </a:r>
            <a:r>
              <a:rPr lang="en-US" sz="2400" dirty="0" err="1"/>
              <a:t>kontraktual</a:t>
            </a:r>
            <a:r>
              <a:rPr lang="en-US" sz="2400" dirty="0"/>
              <a:t>, </a:t>
            </a:r>
            <a:r>
              <a:rPr lang="en-US" sz="2400" dirty="0" err="1"/>
              <a:t>keharusan</a:t>
            </a:r>
            <a:r>
              <a:rPr lang="en-US" sz="2400" dirty="0"/>
              <a:t> </a:t>
            </a:r>
            <a:r>
              <a:rPr lang="en-US" sz="2400" dirty="0" err="1"/>
              <a:t>konstruktif</a:t>
            </a:r>
            <a:r>
              <a:rPr lang="en-US" sz="2400" dirty="0"/>
              <a:t>, </a:t>
            </a:r>
            <a:r>
              <a:rPr lang="en-US" sz="2400" dirty="0" err="1"/>
              <a:t>keharusan</a:t>
            </a:r>
            <a:r>
              <a:rPr lang="en-US" sz="2400" dirty="0"/>
              <a:t> </a:t>
            </a:r>
            <a:r>
              <a:rPr lang="en-US" sz="2400" dirty="0" err="1"/>
              <a:t>demi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keharusan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bersyarat</a:t>
            </a:r>
            <a:r>
              <a:rPr lang="en-US" sz="2400" dirty="0"/>
              <a:t>. </a:t>
            </a:r>
            <a:endParaRPr lang="id-ID" sz="2400" dirty="0" smtClean="0"/>
          </a:p>
          <a:p>
            <a:pPr>
              <a:buNone/>
            </a:pPr>
            <a:r>
              <a:rPr lang="en-US" sz="2400" b="1" dirty="0" err="1"/>
              <a:t>Keharusan</a:t>
            </a:r>
            <a:r>
              <a:rPr lang="en-US" sz="2400" b="1" dirty="0"/>
              <a:t> </a:t>
            </a:r>
            <a:r>
              <a:rPr lang="en-US" sz="2400" b="1" dirty="0" err="1" smtClean="0"/>
              <a:t>Sekarang</a:t>
            </a:r>
            <a:r>
              <a:rPr lang="id-ID" sz="2400" b="1" dirty="0" smtClean="0"/>
              <a:t> dibagi yaitu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i="1" dirty="0" err="1"/>
              <a:t>Keharusan</a:t>
            </a:r>
            <a:r>
              <a:rPr lang="en-US" sz="2400" b="1" i="1" dirty="0"/>
              <a:t> </a:t>
            </a:r>
            <a:r>
              <a:rPr lang="en-US" sz="2400" b="1" i="1" dirty="0" err="1"/>
              <a:t>kontraktual</a:t>
            </a:r>
            <a:r>
              <a:rPr lang="en-US" sz="2400" b="1" i="1" dirty="0"/>
              <a:t> </a:t>
            </a:r>
            <a:endParaRPr lang="id-ID" sz="2400" b="1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b="1" i="1" dirty="0" err="1"/>
              <a:t>Keharusan</a:t>
            </a:r>
            <a:r>
              <a:rPr lang="en-US" sz="2400" b="1" i="1" dirty="0"/>
              <a:t> </a:t>
            </a:r>
            <a:r>
              <a:rPr lang="en-US" sz="2400" b="1" i="1" dirty="0" err="1"/>
              <a:t>konstruktif</a:t>
            </a:r>
            <a:r>
              <a:rPr lang="en-US" sz="2400" b="1" i="1" dirty="0"/>
              <a:t> </a:t>
            </a:r>
            <a:endParaRPr lang="id-ID" sz="2400" b="1" i="1" dirty="0" smtClean="0"/>
          </a:p>
          <a:p>
            <a:pPr marL="457200" lvl="0" indent="-457200">
              <a:buAutoNum type="arabicPeriod" startAt="3"/>
            </a:pPr>
            <a:r>
              <a:rPr lang="en-US" sz="2400" b="1" i="1" dirty="0" err="1" smtClean="0"/>
              <a:t>Keharusan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demi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ke</a:t>
            </a:r>
            <a:r>
              <a:rPr lang="id-ID" sz="2400" b="1" i="1" dirty="0" smtClean="0"/>
              <a:t>a</a:t>
            </a:r>
            <a:r>
              <a:rPr lang="en-US" sz="2400" b="1" i="1" dirty="0" err="1" smtClean="0"/>
              <a:t>dilan</a:t>
            </a:r>
            <a:endParaRPr lang="id-ID" sz="2400" b="1" i="1" dirty="0"/>
          </a:p>
          <a:p>
            <a:pPr marL="457200" lvl="0" indent="-457200">
              <a:buAutoNum type="arabicPeriod" startAt="3"/>
            </a:pPr>
            <a:r>
              <a:rPr lang="id-ID" sz="2400" b="1" i="1" dirty="0" smtClean="0"/>
              <a:t> </a:t>
            </a:r>
            <a:r>
              <a:rPr lang="en-US" sz="2400" b="1" i="1" dirty="0" err="1"/>
              <a:t>Keharusan</a:t>
            </a:r>
            <a:r>
              <a:rPr lang="en-US" sz="2400" b="1" i="1" dirty="0"/>
              <a:t> </a:t>
            </a:r>
            <a:r>
              <a:rPr lang="en-US" sz="2400" b="1" i="1" dirty="0" err="1"/>
              <a:t>bergantung</a:t>
            </a:r>
            <a:r>
              <a:rPr lang="en-US" sz="2400" b="1" i="1" dirty="0"/>
              <a:t> </a:t>
            </a:r>
            <a:r>
              <a:rPr lang="en-US" sz="2400" b="1" i="1" dirty="0" err="1"/>
              <a:t>atau</a:t>
            </a:r>
            <a:r>
              <a:rPr lang="en-US" sz="2400" b="1" i="1" dirty="0"/>
              <a:t> </a:t>
            </a:r>
            <a:r>
              <a:rPr lang="en-US" sz="2400" b="1" i="1" dirty="0" err="1"/>
              <a:t>bersyarat</a:t>
            </a:r>
            <a:r>
              <a:rPr lang="en-US" sz="2400" b="1" i="1" dirty="0"/>
              <a:t> </a:t>
            </a:r>
            <a:endParaRPr lang="id-ID" sz="2400" b="1" i="1" dirty="0" smtClean="0"/>
          </a:p>
          <a:p>
            <a:pPr marL="457200" lvl="0" indent="-457200">
              <a:buNone/>
            </a:pPr>
            <a:endParaRPr lang="id-ID" sz="2400" b="1" dirty="0" smtClean="0"/>
          </a:p>
          <a:p>
            <a:pPr>
              <a:buNone/>
            </a:pPr>
            <a:endParaRPr lang="id-ID" sz="2400" dirty="0"/>
          </a:p>
          <a:p>
            <a:pPr lvl="0">
              <a:buNone/>
            </a:pPr>
            <a:endParaRPr lang="id-ID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Akibat</a:t>
            </a:r>
            <a:r>
              <a:rPr lang="en-US" b="1" dirty="0"/>
              <a:t> </a:t>
            </a:r>
            <a:r>
              <a:rPr lang="en-US" b="1" dirty="0" err="1"/>
              <a:t>Transaksi</a:t>
            </a:r>
            <a:r>
              <a:rPr lang="en-US" b="1" dirty="0"/>
              <a:t> </a:t>
            </a:r>
            <a:r>
              <a:rPr lang="en-US" b="1" dirty="0" err="1"/>
              <a:t>Masa</a:t>
            </a:r>
            <a:r>
              <a:rPr lang="en-US" b="1" dirty="0"/>
              <a:t> </a:t>
            </a:r>
            <a:r>
              <a:rPr lang="en-US" b="1" dirty="0" err="1" smtClean="0"/>
              <a:t>Lalu</a:t>
            </a:r>
            <a:endParaRPr lang="id-ID" b="1" dirty="0" smtClean="0"/>
          </a:p>
          <a:p>
            <a:pPr>
              <a:buNone/>
            </a:pP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pengorbanan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via </a:t>
            </a:r>
            <a:r>
              <a:rPr lang="en-US" dirty="0" err="1"/>
              <a:t>statemen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b="1" dirty="0" err="1"/>
              <a:t>Hak-kewajiban</a:t>
            </a:r>
            <a:r>
              <a:rPr lang="en-US" b="1" dirty="0"/>
              <a:t> </a:t>
            </a:r>
            <a:r>
              <a:rPr lang="en-US" b="1" dirty="0" err="1"/>
              <a:t>Tak</a:t>
            </a:r>
            <a:r>
              <a:rPr lang="en-US" b="1" dirty="0"/>
              <a:t> </a:t>
            </a:r>
            <a:r>
              <a:rPr lang="en-US" b="1" dirty="0" err="1"/>
              <a:t>bersyarat</a:t>
            </a:r>
            <a:endParaRPr lang="id-ID" dirty="0"/>
          </a:p>
          <a:p>
            <a:pPr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penandatanganan</a:t>
            </a:r>
            <a:r>
              <a:rPr lang="en-US" dirty="0"/>
              <a:t> order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datangnya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order. 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Karakteristik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FASB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id-ID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i="1" dirty="0" err="1"/>
              <a:t>Keharusan</a:t>
            </a:r>
            <a:r>
              <a:rPr lang="en-US" b="1" i="1" dirty="0"/>
              <a:t> </a:t>
            </a:r>
            <a:r>
              <a:rPr lang="en-US" b="1" i="1" dirty="0" err="1"/>
              <a:t>membayar</a:t>
            </a:r>
            <a:r>
              <a:rPr lang="en-US" b="1" i="1" dirty="0"/>
              <a:t> </a:t>
            </a:r>
            <a:r>
              <a:rPr lang="en-US" b="1" i="1" dirty="0" err="1"/>
              <a:t>kas</a:t>
            </a:r>
            <a:r>
              <a:rPr lang="en-US" b="1" i="1" dirty="0"/>
              <a:t>. </a:t>
            </a:r>
            <a:endParaRPr lang="id-ID" b="1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i="1" dirty="0" err="1"/>
              <a:t>Identitas</a:t>
            </a:r>
            <a:r>
              <a:rPr lang="en-US" b="1" i="1" dirty="0"/>
              <a:t> </a:t>
            </a:r>
            <a:r>
              <a:rPr lang="en-US" b="1" i="1" dirty="0" err="1"/>
              <a:t>terbayar</a:t>
            </a:r>
            <a:r>
              <a:rPr lang="en-US" b="1" i="1" dirty="0"/>
              <a:t> </a:t>
            </a:r>
            <a:r>
              <a:rPr lang="en-US" b="1" i="1" dirty="0" err="1"/>
              <a:t>jasa</a:t>
            </a:r>
            <a:r>
              <a:rPr lang="en-US" b="1" i="1" dirty="0" smtClean="0"/>
              <a:t>.</a:t>
            </a:r>
            <a:endParaRPr lang="id-ID" b="1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i="1" dirty="0" err="1"/>
              <a:t>Berkekuatan</a:t>
            </a:r>
            <a:r>
              <a:rPr lang="en-US" b="1" i="1" dirty="0"/>
              <a:t> </a:t>
            </a:r>
            <a:r>
              <a:rPr lang="en-US" b="1" i="1" dirty="0" err="1" smtClean="0"/>
              <a:t>hukum</a:t>
            </a:r>
            <a:r>
              <a:rPr lang="id-ID" b="1" i="1" dirty="0" smtClean="0"/>
              <a:t>.</a:t>
            </a:r>
          </a:p>
          <a:p>
            <a:pPr marL="514350" indent="-514350">
              <a:buNone/>
            </a:pPr>
            <a:endParaRPr lang="id-ID" dirty="0" smtClean="0"/>
          </a:p>
          <a:p>
            <a:pPr marL="514350" indent="-514350"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.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, </a:t>
            </a:r>
            <a:r>
              <a:rPr lang="en-US" dirty="0" err="1" smtClean="0"/>
              <a:t>keterukuran</a:t>
            </a:r>
            <a:r>
              <a:rPr lang="en-US" dirty="0" smtClean="0"/>
              <a:t>, </a:t>
            </a:r>
            <a:r>
              <a:rPr lang="en-US" dirty="0" err="1" smtClean="0"/>
              <a:t>keterandalan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keberpautan</a:t>
            </a:r>
            <a:r>
              <a:rPr lang="en-US" dirty="0" smtClean="0"/>
              <a:t>. </a:t>
            </a:r>
            <a:r>
              <a:rPr lang="en-US" dirty="0" err="1" smtClean="0"/>
              <a:t>Kam</a:t>
            </a:r>
            <a:r>
              <a:rPr lang="en-US" dirty="0" smtClean="0"/>
              <a:t> (</a:t>
            </a:r>
            <a:r>
              <a:rPr lang="en-US" dirty="0" err="1" smtClean="0"/>
              <a:t>hlm</a:t>
            </a:r>
            <a:r>
              <a:rPr lang="en-US" dirty="0" smtClean="0"/>
              <a:t> 119-120)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menandai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  <a:endParaRPr lang="id-ID" dirty="0" smtClean="0"/>
          </a:p>
          <a:p>
            <a:pPr lvl="0"/>
            <a:endParaRPr lang="id-ID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keterandalan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keberpautan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Keterterapan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konservatisme</a:t>
            </a:r>
            <a:r>
              <a:rPr lang="en-US" dirty="0"/>
              <a:t>,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keterandalan</a:t>
            </a:r>
            <a:r>
              <a:rPr lang="en-US" dirty="0"/>
              <a:t>.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Ketertentuan</a:t>
            </a:r>
            <a:r>
              <a:rPr lang="en-US" dirty="0"/>
              <a:t> </a:t>
            </a:r>
            <a:r>
              <a:rPr lang="en-US" dirty="0" err="1"/>
              <a:t>substansi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,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relevansi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  <a:endParaRPr lang="id-ID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Keterukuran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keterandalan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Kewajiban dalam pe,belian kredit</a:t>
            </a:r>
          </a:p>
          <a:p>
            <a:pPr marL="514350" indent="-514350">
              <a:buNone/>
            </a:pPr>
            <a:r>
              <a:rPr lang="id-ID" dirty="0" smtClean="0"/>
              <a:t> 	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smtClean="0"/>
              <a:t>paling</a:t>
            </a:r>
            <a:r>
              <a:rPr lang="id-ID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kos</a:t>
            </a:r>
            <a:r>
              <a:rPr lang="en-US" dirty="0"/>
              <a:t> </a:t>
            </a:r>
            <a:r>
              <a:rPr lang="en-US" dirty="0" err="1"/>
              <a:t>tunai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kos</a:t>
            </a:r>
            <a:r>
              <a:rPr lang="en-US" dirty="0"/>
              <a:t> </a:t>
            </a:r>
            <a:r>
              <a:rPr lang="en-US" dirty="0" err="1"/>
              <a:t>tunai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cerminan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pengukurannya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.</a:t>
            </a:r>
            <a:endParaRPr lang="id-ID" dirty="0"/>
          </a:p>
          <a:p>
            <a:pPr marL="514350" indent="-514350">
              <a:buNone/>
            </a:pPr>
            <a:r>
              <a:rPr lang="id-ID" dirty="0" smtClean="0"/>
              <a:t>2.	</a:t>
            </a:r>
            <a:r>
              <a:rPr lang="en-US" dirty="0" err="1" smtClean="0"/>
              <a:t>Diskun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Premium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 smtClean="0"/>
              <a:t>Obligasi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	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nonmeneter</a:t>
            </a:r>
            <a:r>
              <a:rPr lang="en-US" dirty="0"/>
              <a:t>.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pengorbanan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rupiah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yang </a:t>
            </a:r>
            <a:r>
              <a:rPr lang="en-US" dirty="0" err="1"/>
              <a:t>pasti</a:t>
            </a:r>
            <a:r>
              <a:rPr lang="en-US" dirty="0"/>
              <a:t>. 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3.	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nonmeneter</a:t>
            </a:r>
            <a:r>
              <a:rPr lang="en-US" dirty="0"/>
              <a:t>.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yang </a:t>
            </a:r>
            <a:r>
              <a:rPr lang="en-US" dirty="0" err="1"/>
              <a:t>pengorbanan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datangnya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rupiah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yang </a:t>
            </a:r>
            <a:r>
              <a:rPr lang="en-US" dirty="0" err="1"/>
              <a:t>pasti</a:t>
            </a:r>
            <a:r>
              <a:rPr lang="en-US" dirty="0"/>
              <a:t>. 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 smtClean="0"/>
              <a:t>4.	</a:t>
            </a:r>
            <a:r>
              <a:rPr lang="en-US" dirty="0" err="1" smtClean="0"/>
              <a:t>Penilaian</a:t>
            </a:r>
            <a:endParaRPr lang="id-ID" dirty="0"/>
          </a:p>
          <a:p>
            <a:pPr marL="514350" indent="-514350">
              <a:buNone/>
            </a:pPr>
            <a:r>
              <a:rPr lang="id-ID" dirty="0" smtClean="0"/>
              <a:t>	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rupiah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dikorbankan</a:t>
            </a:r>
            <a:r>
              <a:rPr lang="en-US" dirty="0"/>
              <a:t> </a:t>
            </a:r>
            <a:r>
              <a:rPr lang="en-US" dirty="0" err="1"/>
              <a:t>seandainya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dilunasi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. </a:t>
            </a:r>
            <a:endParaRPr lang="id-ID" dirty="0" smtClean="0"/>
          </a:p>
          <a:p>
            <a:pPr marL="514350" indent="-514350">
              <a:buAutoNum type="arabicPeriod" startAt="5"/>
            </a:pPr>
            <a:r>
              <a:rPr lang="en-US" dirty="0" err="1" smtClean="0"/>
              <a:t>Pelunasan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/>
              <a:t>	</a:t>
            </a: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yang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normal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tia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berpiutang</a:t>
            </a:r>
            <a:r>
              <a:rPr lang="en-US" dirty="0"/>
              <a:t>.</a:t>
            </a:r>
            <a:endParaRPr lang="id-ID" dirty="0"/>
          </a:p>
          <a:p>
            <a:pPr marL="514350" indent="-514350">
              <a:buNone/>
            </a:pPr>
            <a:endParaRPr lang="id-ID" dirty="0"/>
          </a:p>
          <a:p>
            <a:pPr marL="514350" indent="-514350">
              <a:buFont typeface="+mj-lt"/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err="1"/>
              <a:t>Pengakuan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Transfer Asset </a:t>
            </a:r>
            <a:r>
              <a:rPr lang="en-US" b="1" dirty="0" err="1"/>
              <a:t>Finansial</a:t>
            </a:r>
            <a:endParaRPr lang="id-ID" dirty="0"/>
          </a:p>
          <a:p>
            <a:pPr>
              <a:buNone/>
            </a:pPr>
            <a:r>
              <a:rPr lang="id-ID" dirty="0" smtClean="0"/>
              <a:t>	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melunasi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mentransfer</a:t>
            </a:r>
            <a:r>
              <a:rPr lang="en-US" dirty="0"/>
              <a:t> asset financial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),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dilunasi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mentransfer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kas</a:t>
            </a:r>
            <a:r>
              <a:rPr lang="en-US" dirty="0"/>
              <a:t>,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debitor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pelunasan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tuntas</a:t>
            </a:r>
            <a:r>
              <a:rPr lang="en-US" dirty="0"/>
              <a:t>. </a:t>
            </a:r>
            <a:endParaRPr lang="id-ID" dirty="0" smtClean="0"/>
          </a:p>
          <a:p>
            <a:pPr marL="514350" lvl="0" indent="-514350">
              <a:buFont typeface="+mj-lt"/>
              <a:buAutoNum type="alphaUcPeriod"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Masalah Teoritis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en-US" dirty="0" err="1" smtClean="0"/>
              <a:t>Pelunasan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Tempo</a:t>
            </a:r>
            <a:endParaRPr lang="id-ID" dirty="0" smtClean="0"/>
          </a:p>
          <a:p>
            <a:pPr marL="514350" indent="-514350">
              <a:buNone/>
            </a:pPr>
            <a:r>
              <a:rPr lang="id-ID" dirty="0"/>
              <a:t>	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dilunasi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tempo (nominal)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merefleksi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(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pelunasan</a:t>
            </a:r>
            <a:r>
              <a:rPr lang="en-US" dirty="0"/>
              <a:t>)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rupiah yang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nominal</a:t>
            </a:r>
            <a:r>
              <a:rPr lang="en-US" dirty="0" smtClean="0"/>
              <a:t>.</a:t>
            </a:r>
            <a:endParaRPr lang="id-ID" dirty="0" smtClean="0"/>
          </a:p>
          <a:p>
            <a:pPr marL="514350" indent="-514350">
              <a:buNone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  <a:endParaRPr lang="id-ID" dirty="0"/>
          </a:p>
          <a:p>
            <a:pPr lvl="0"/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diamortisasi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yang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kembali</a:t>
            </a:r>
            <a:endParaRPr lang="id-ID" dirty="0"/>
          </a:p>
          <a:p>
            <a:pPr lvl="0"/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diamortisasi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umur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diterbitkan</a:t>
            </a:r>
            <a:endParaRPr lang="id-ID" dirty="0"/>
          </a:p>
          <a:p>
            <a:pPr lvl="0"/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dilaporkan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statemen</a:t>
            </a:r>
            <a:r>
              <a:rPr lang="en-US" dirty="0"/>
              <a:t> </a:t>
            </a:r>
            <a:r>
              <a:rPr lang="en-US" dirty="0" err="1"/>
              <a:t>laba-rugi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 smtClean="0"/>
              <a:t>bersangkutan</a:t>
            </a:r>
            <a:endParaRPr lang="id-ID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</TotalTime>
  <Words>277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KONSEP LIABILITY </vt:lpstr>
      <vt:lpstr>Pengertian dan Karakteristik Liabilitas </vt:lpstr>
      <vt:lpstr>Slide 3</vt:lpstr>
      <vt:lpstr>Slide 4</vt:lpstr>
      <vt:lpstr>Karakteristik Pendukung </vt:lpstr>
      <vt:lpstr>Slide 6</vt:lpstr>
      <vt:lpstr>Slide 7</vt:lpstr>
      <vt:lpstr>Kriteria Pengakuan Kewajiban </vt:lpstr>
      <vt:lpstr>Masalah Teoritis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LIABILITY</dc:title>
  <dc:creator>user</dc:creator>
  <cp:lastModifiedBy>Windows User</cp:lastModifiedBy>
  <cp:revision>10</cp:revision>
  <dcterms:created xsi:type="dcterms:W3CDTF">2014-11-16T12:34:13Z</dcterms:created>
  <dcterms:modified xsi:type="dcterms:W3CDTF">2020-04-01T08:05:38Z</dcterms:modified>
</cp:coreProperties>
</file>