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76" r:id="rId23"/>
    <p:sldId id="257" r:id="rId24"/>
    <p:sldId id="377" r:id="rId25"/>
    <p:sldId id="378" r:id="rId26"/>
    <p:sldId id="379" r:id="rId27"/>
    <p:sldId id="287" r:id="rId28"/>
    <p:sldId id="288" r:id="rId29"/>
    <p:sldId id="289" r:id="rId30"/>
    <p:sldId id="290" r:id="rId31"/>
    <p:sldId id="291" r:id="rId32"/>
    <p:sldId id="293" r:id="rId33"/>
    <p:sldId id="294" r:id="rId34"/>
    <p:sldId id="295" r:id="rId35"/>
    <p:sldId id="296" r:id="rId36"/>
    <p:sldId id="297" r:id="rId37"/>
    <p:sldId id="380" r:id="rId38"/>
    <p:sldId id="381" r:id="rId39"/>
    <p:sldId id="382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1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8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1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6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7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0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CF1F8-744E-478E-9E8F-97792A95FB9A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CA886-727E-41C2-BFF8-0BFB884A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325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F457-0122-FAC1-6485-C0231FAC87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Pengukuran</a:t>
            </a:r>
            <a:r>
              <a:rPr lang="en-US" dirty="0"/>
              <a:t> Angka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dan status social </a:t>
            </a:r>
            <a:r>
              <a:rPr lang="en-US" dirty="0" err="1"/>
              <a:t>ekonomi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DED8C0-3AC6-5D0F-7674-E34686482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8815" y="4998576"/>
            <a:ext cx="9144000" cy="1655762"/>
          </a:xfrm>
        </p:spPr>
        <p:txBody>
          <a:bodyPr/>
          <a:lstStyle/>
          <a:p>
            <a:r>
              <a:rPr lang="en-US" dirty="0"/>
              <a:t>Dr. Santy Deasy Siregar SKM., </a:t>
            </a:r>
            <a:r>
              <a:rPr lang="en-US" dirty="0" err="1"/>
              <a:t>M.Kes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25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3477" y="107697"/>
            <a:ext cx="6278245" cy="75755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04595" marR="5080" indent="-119253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Verdana"/>
                <a:cs typeface="Verdana"/>
              </a:rPr>
              <a:t>VARIABEL DALAM </a:t>
            </a:r>
            <a:r>
              <a:rPr sz="2400" b="1" spc="-10" dirty="0">
                <a:latin typeface="Verdana"/>
                <a:cs typeface="Verdana"/>
              </a:rPr>
              <a:t>FAKTOR</a:t>
            </a:r>
            <a:r>
              <a:rPr sz="2400" b="1" spc="10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PENENTU </a:t>
            </a:r>
            <a:r>
              <a:rPr sz="2400" b="1" spc="-80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KEMATIAN</a:t>
            </a:r>
            <a:r>
              <a:rPr sz="2400" b="1" spc="-10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BAYI/ANAK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00" y="1905000"/>
            <a:ext cx="2514600" cy="3657600"/>
          </a:xfrm>
          <a:custGeom>
            <a:avLst/>
            <a:gdLst/>
            <a:ahLst/>
            <a:cxnLst/>
            <a:rect l="l" t="t" r="r" b="b"/>
            <a:pathLst>
              <a:path w="2514600" h="3657600">
                <a:moveTo>
                  <a:pt x="2514600" y="0"/>
                </a:moveTo>
                <a:lnTo>
                  <a:pt x="0" y="0"/>
                </a:lnTo>
                <a:lnTo>
                  <a:pt x="0" y="3657600"/>
                </a:lnTo>
                <a:lnTo>
                  <a:pt x="2514600" y="3657600"/>
                </a:lnTo>
                <a:lnTo>
                  <a:pt x="2514600" y="0"/>
                </a:lnTo>
                <a:close/>
              </a:path>
            </a:pathLst>
          </a:custGeom>
          <a:solidFill>
            <a:srgbClr val="0901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05000" y="1905000"/>
            <a:ext cx="2514600" cy="629660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74930" rIns="0" bIns="0" rtlCol="0">
            <a:spAutoFit/>
          </a:bodyPr>
          <a:lstStyle/>
          <a:p>
            <a:pPr marL="91440">
              <a:spcBef>
                <a:spcPts val="590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PENENTU</a:t>
            </a:r>
            <a:endParaRPr>
              <a:latin typeface="Verdana"/>
              <a:cs typeface="Verdana"/>
            </a:endParaRPr>
          </a:p>
          <a:p>
            <a:pPr marL="91440"/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SOSIAL</a:t>
            </a:r>
            <a:r>
              <a:rPr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EKONOMI</a:t>
            </a:r>
            <a:endParaRPr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5000" y="2667000"/>
            <a:ext cx="2514600" cy="2599430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marL="434340" indent="-342900">
              <a:spcBef>
                <a:spcPts val="1070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individu</a:t>
            </a:r>
            <a:endParaRPr sz="1600">
              <a:latin typeface="Verdana"/>
              <a:cs typeface="Verdana"/>
            </a:endParaRPr>
          </a:p>
          <a:p>
            <a:pPr marL="714375" lvl="1" indent="-268605">
              <a:buAutoNum type="alphaLcPeriod"/>
              <a:tabLst>
                <a:tab pos="715010" algn="l"/>
              </a:tabLst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Pengetahuan/</a:t>
            </a:r>
            <a:endParaRPr sz="1600">
              <a:latin typeface="Verdana"/>
              <a:cs typeface="Verdana"/>
            </a:endParaRPr>
          </a:p>
          <a:p>
            <a:pPr marL="732790"/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kepercayaab</a:t>
            </a:r>
            <a:endParaRPr sz="1600">
              <a:latin typeface="Verdana"/>
              <a:cs typeface="Verdana"/>
            </a:endParaRPr>
          </a:p>
          <a:p>
            <a:pPr marL="703580" lvl="1" indent="-269875">
              <a:buAutoNum type="alphaLcPeriod" startAt="2"/>
              <a:tabLst>
                <a:tab pos="704215" algn="l"/>
              </a:tabLst>
            </a:pP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Sikap/nilai</a:t>
            </a:r>
            <a:endParaRPr sz="1600">
              <a:latin typeface="Verdana"/>
              <a:cs typeface="Verdana"/>
            </a:endParaRPr>
          </a:p>
          <a:p>
            <a:pPr marL="685165" lvl="1" indent="-251460">
              <a:buAutoNum type="alphaLcPeriod" startAt="2"/>
              <a:tabLst>
                <a:tab pos="685800" algn="l"/>
              </a:tabLst>
            </a:pP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sumberdaya</a:t>
            </a:r>
            <a:r>
              <a:rPr sz="16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eko</a:t>
            </a:r>
            <a:endParaRPr sz="1600">
              <a:latin typeface="Verdana"/>
              <a:cs typeface="Verdana"/>
            </a:endParaRPr>
          </a:p>
          <a:p>
            <a:pPr marL="363855" indent="-273050">
              <a:buAutoNum type="arabicPeriod"/>
              <a:tabLst>
                <a:tab pos="364490" algn="l"/>
              </a:tabLst>
            </a:pP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z="16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masyarakat</a:t>
            </a:r>
            <a:endParaRPr sz="1600">
              <a:latin typeface="Verdana"/>
              <a:cs typeface="Verdana"/>
            </a:endParaRPr>
          </a:p>
          <a:p>
            <a:pPr marL="701040" lvl="1" indent="-267335">
              <a:buAutoNum type="alphaLcPeriod"/>
              <a:tabLst>
                <a:tab pos="701675" algn="l"/>
              </a:tabLst>
            </a:pP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Kondisi</a:t>
            </a:r>
            <a:r>
              <a:rPr sz="16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ekologis</a:t>
            </a:r>
            <a:endParaRPr sz="1600">
              <a:latin typeface="Verdana"/>
              <a:cs typeface="Verdana"/>
            </a:endParaRPr>
          </a:p>
          <a:p>
            <a:pPr marL="703580" lvl="1" indent="-269875">
              <a:buAutoNum type="alphaLcPeriod"/>
              <a:tabLst>
                <a:tab pos="704215" algn="l"/>
              </a:tabLst>
            </a:pP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Fasilitas</a:t>
            </a:r>
            <a:endParaRPr sz="1600">
              <a:latin typeface="Verdana"/>
              <a:cs typeface="Verdana"/>
            </a:endParaRPr>
          </a:p>
          <a:p>
            <a:pPr marL="685165" lvl="1" indent="-251460">
              <a:buAutoNum type="alphaLcPeriod"/>
              <a:tabLst>
                <a:tab pos="685800" algn="l"/>
              </a:tabLst>
            </a:pP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struktur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ekonomi</a:t>
            </a:r>
            <a:endParaRPr sz="1600">
              <a:latin typeface="Verdana"/>
              <a:cs typeface="Verdana"/>
            </a:endParaRPr>
          </a:p>
          <a:p>
            <a:pPr marL="647700"/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/politik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794250" y="984250"/>
            <a:ext cx="3289300" cy="5651500"/>
            <a:chOff x="3270250" y="984250"/>
            <a:chExt cx="3289300" cy="5651500"/>
          </a:xfrm>
        </p:grpSpPr>
        <p:sp>
          <p:nvSpPr>
            <p:cNvPr id="7" name="object 7"/>
            <p:cNvSpPr/>
            <p:nvPr/>
          </p:nvSpPr>
          <p:spPr>
            <a:xfrm>
              <a:off x="3276600" y="990600"/>
              <a:ext cx="3276600" cy="5638800"/>
            </a:xfrm>
            <a:custGeom>
              <a:avLst/>
              <a:gdLst/>
              <a:ahLst/>
              <a:cxnLst/>
              <a:rect l="l" t="t" r="r" b="b"/>
              <a:pathLst>
                <a:path w="3276600" h="5638800">
                  <a:moveTo>
                    <a:pt x="3276600" y="0"/>
                  </a:moveTo>
                  <a:lnTo>
                    <a:pt x="0" y="0"/>
                  </a:lnTo>
                  <a:lnTo>
                    <a:pt x="0" y="5638800"/>
                  </a:lnTo>
                  <a:lnTo>
                    <a:pt x="3276600" y="5638800"/>
                  </a:lnTo>
                  <a:lnTo>
                    <a:pt x="3276600" y="0"/>
                  </a:lnTo>
                  <a:close/>
                </a:path>
              </a:pathLst>
            </a:custGeom>
            <a:solidFill>
              <a:srgbClr val="0901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76600" y="990600"/>
              <a:ext cx="3276600" cy="5638800"/>
            </a:xfrm>
            <a:custGeom>
              <a:avLst/>
              <a:gdLst/>
              <a:ahLst/>
              <a:cxnLst/>
              <a:rect l="l" t="t" r="r" b="b"/>
              <a:pathLst>
                <a:path w="3276600" h="5638800">
                  <a:moveTo>
                    <a:pt x="0" y="5638800"/>
                  </a:moveTo>
                  <a:lnTo>
                    <a:pt x="3276600" y="56388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56388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879975" y="1083309"/>
            <a:ext cx="2175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VARIABEL</a:t>
            </a:r>
            <a:r>
              <a:rPr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ANTARA</a:t>
            </a:r>
            <a:endParaRPr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79975" y="1631949"/>
            <a:ext cx="3004820" cy="47211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spcBef>
                <a:spcPts val="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z="16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maternal</a:t>
            </a:r>
            <a:endParaRPr sz="1600">
              <a:latin typeface="Verdana"/>
              <a:cs typeface="Verdana"/>
            </a:endParaRPr>
          </a:p>
          <a:p>
            <a:pPr marL="628015" lvl="1" indent="-273050">
              <a:spcBef>
                <a:spcPts val="5"/>
              </a:spcBef>
              <a:buAutoNum type="arabicPeriod"/>
              <a:tabLst>
                <a:tab pos="628650" algn="l"/>
              </a:tabLst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Usia</a:t>
            </a:r>
            <a:endParaRPr sz="1600">
              <a:latin typeface="Verdana"/>
              <a:cs typeface="Verdana"/>
            </a:endParaRPr>
          </a:p>
          <a:p>
            <a:pPr marL="355600" marR="920115" lvl="1">
              <a:buAutoNum type="arabicPeriod"/>
              <a:tabLst>
                <a:tab pos="628650" algn="l"/>
              </a:tabLst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jumlah</a:t>
            </a:r>
            <a:r>
              <a:rPr sz="1600" spc="5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anak </a:t>
            </a: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16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jarak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kelahiran</a:t>
            </a:r>
            <a:endParaRPr sz="1600">
              <a:latin typeface="Verdana"/>
              <a:cs typeface="Verdana"/>
            </a:endParaRPr>
          </a:p>
          <a:p>
            <a:pPr marL="285115" indent="-273050">
              <a:buAutoNum type="arabicPeriod"/>
              <a:tabLst>
                <a:tab pos="285750" algn="l"/>
              </a:tabLst>
            </a:pP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Nutrisi</a:t>
            </a:r>
            <a:endParaRPr sz="1600">
              <a:latin typeface="Verdana"/>
              <a:cs typeface="Verdana"/>
            </a:endParaRPr>
          </a:p>
          <a:p>
            <a:pPr marL="355600"/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4.</a:t>
            </a:r>
            <a:r>
              <a:rPr sz="16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kalori,</a:t>
            </a:r>
            <a:r>
              <a:rPr sz="16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5.</a:t>
            </a:r>
            <a:r>
              <a:rPr sz="16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protein</a:t>
            </a:r>
            <a:endParaRPr sz="1600">
              <a:latin typeface="Verdana"/>
              <a:cs typeface="Verdana"/>
            </a:endParaRPr>
          </a:p>
          <a:p>
            <a:pPr marL="355600"/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6.</a:t>
            </a:r>
            <a:r>
              <a:rPr sz="16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Vitamin,</a:t>
            </a:r>
            <a:r>
              <a:rPr sz="16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7.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 mineral</a:t>
            </a:r>
            <a:endParaRPr sz="1600">
              <a:latin typeface="Verdana"/>
              <a:cs typeface="Verdana"/>
            </a:endParaRPr>
          </a:p>
          <a:p>
            <a:pPr marL="285115" indent="-273050">
              <a:buAutoNum type="arabicPeriod" startAt="3"/>
              <a:tabLst>
                <a:tab pos="285750" algn="l"/>
              </a:tabLst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FaktorLingkungan</a:t>
            </a:r>
            <a:endParaRPr sz="1600">
              <a:latin typeface="Verdana"/>
              <a:cs typeface="Verdana"/>
            </a:endParaRPr>
          </a:p>
          <a:p>
            <a:pPr marL="628015" lvl="1" indent="-273050">
              <a:buAutoNum type="arabicPeriod" startAt="8"/>
              <a:tabLst>
                <a:tab pos="628650" algn="l"/>
              </a:tabLst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Udara</a:t>
            </a:r>
            <a:endParaRPr sz="1600">
              <a:latin typeface="Verdana"/>
              <a:cs typeface="Verdana"/>
            </a:endParaRPr>
          </a:p>
          <a:p>
            <a:pPr marL="628015" lvl="1" indent="-273050">
              <a:buAutoNum type="arabicPeriod" startAt="8"/>
              <a:tabLst>
                <a:tab pos="628650" algn="l"/>
              </a:tabLst>
            </a:pP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air/makanan/jari</a:t>
            </a:r>
            <a:endParaRPr sz="1600">
              <a:latin typeface="Verdana"/>
              <a:cs typeface="Verdana"/>
            </a:endParaRPr>
          </a:p>
          <a:p>
            <a:pPr marL="756920" lvl="1" indent="-401955">
              <a:buAutoNum type="arabicPeriod" startAt="8"/>
              <a:tabLst>
                <a:tab pos="757555" algn="l"/>
              </a:tabLst>
            </a:pP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kulit/tanah/muntahan</a:t>
            </a:r>
            <a:endParaRPr sz="1600">
              <a:latin typeface="Verdana"/>
              <a:cs typeface="Verdana"/>
            </a:endParaRPr>
          </a:p>
          <a:p>
            <a:pPr marL="638810" marR="253365" lvl="1" indent="-283845">
              <a:buAutoNum type="arabicPeriod" startAt="8"/>
              <a:tabLst>
                <a:tab pos="757555" algn="l"/>
              </a:tabLst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serangga pembawa </a:t>
            </a:r>
            <a:r>
              <a:rPr sz="1600" spc="-5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penyakit</a:t>
            </a:r>
            <a:endParaRPr sz="1600">
              <a:latin typeface="Verdana"/>
              <a:cs typeface="Verdana"/>
            </a:endParaRPr>
          </a:p>
          <a:p>
            <a:pPr marL="285115" indent="-273050">
              <a:spcBef>
                <a:spcPts val="5"/>
              </a:spcBef>
              <a:buAutoNum type="arabicPeriod" startAt="3"/>
              <a:tabLst>
                <a:tab pos="285750" algn="l"/>
              </a:tabLst>
            </a:pP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kecelakaan (12)</a:t>
            </a:r>
            <a:endParaRPr sz="1600">
              <a:latin typeface="Verdana"/>
              <a:cs typeface="Verdana"/>
            </a:endParaRPr>
          </a:p>
          <a:p>
            <a:pPr marL="295910" marR="640080" indent="-283845">
              <a:buAutoNum type="arabicPeriod" startAt="3"/>
              <a:tabLst>
                <a:tab pos="285750" algn="l"/>
              </a:tabLst>
            </a:pP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z="16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pengendalian </a:t>
            </a:r>
            <a:r>
              <a:rPr sz="1600" spc="-5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penyakit</a:t>
            </a:r>
            <a:endParaRPr sz="1600">
              <a:latin typeface="Verdana"/>
              <a:cs typeface="Verdana"/>
            </a:endParaRPr>
          </a:p>
          <a:p>
            <a:pPr marL="782320" marR="206375" indent="-426720">
              <a:buClr>
                <a:srgbClr val="FFFFFF"/>
              </a:buClr>
              <a:buFont typeface="Verdana"/>
              <a:buAutoNum type="arabicPeriod" startAt="13"/>
              <a:tabLst>
                <a:tab pos="828675" algn="l"/>
                <a:tab pos="829310" algn="l"/>
              </a:tabLst>
            </a:pPr>
            <a:r>
              <a:rPr dirty="0"/>
              <a:t>	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pencegahan</a:t>
            </a:r>
            <a:r>
              <a:rPr sz="16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secara </a:t>
            </a:r>
            <a:r>
              <a:rPr sz="1600" spc="-5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individu</a:t>
            </a:r>
            <a:endParaRPr sz="1600">
              <a:latin typeface="Verdana"/>
              <a:cs typeface="Verdana"/>
            </a:endParaRPr>
          </a:p>
          <a:p>
            <a:pPr marL="756920" indent="-401955">
              <a:buAutoNum type="arabicPeriod" startAt="13"/>
              <a:tabLst>
                <a:tab pos="757555" algn="l"/>
              </a:tabLst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pengobatan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458200" y="1295400"/>
            <a:ext cx="1981200" cy="1828800"/>
          </a:xfrm>
          <a:custGeom>
            <a:avLst/>
            <a:gdLst/>
            <a:ahLst/>
            <a:cxnLst/>
            <a:rect l="l" t="t" r="r" b="b"/>
            <a:pathLst>
              <a:path w="1981200" h="1828800">
                <a:moveTo>
                  <a:pt x="1981200" y="0"/>
                </a:moveTo>
                <a:lnTo>
                  <a:pt x="0" y="0"/>
                </a:lnTo>
                <a:lnTo>
                  <a:pt x="0" y="1828800"/>
                </a:lnTo>
                <a:lnTo>
                  <a:pt x="1981200" y="1828800"/>
                </a:lnTo>
                <a:lnTo>
                  <a:pt x="1981200" y="0"/>
                </a:lnTo>
                <a:close/>
              </a:path>
            </a:pathLst>
          </a:custGeom>
          <a:solidFill>
            <a:srgbClr val="0901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458200" y="1295401"/>
            <a:ext cx="1981200" cy="1699183"/>
          </a:xfrm>
          <a:prstGeom prst="rect">
            <a:avLst/>
          </a:prstGeom>
          <a:ln w="12700">
            <a:solidFill>
              <a:srgbClr val="FFFFFF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marL="485775" marR="366395" indent="-193675">
              <a:spcBef>
                <a:spcPts val="1070"/>
              </a:spcBef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INDIK</a:t>
            </a:r>
            <a:r>
              <a:rPr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pc="-5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OR  BIOLOGI</a:t>
            </a:r>
            <a:endParaRPr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L="181610" marR="173355" indent="-73025" algn="ctr"/>
            <a:r>
              <a:rPr sz="1600" i="1" spc="-5" dirty="0">
                <a:solidFill>
                  <a:srgbClr val="FFFFFF"/>
                </a:solidFill>
                <a:latin typeface="Verdana"/>
                <a:cs typeface="Verdana"/>
              </a:rPr>
              <a:t>Keadaan </a:t>
            </a:r>
            <a:r>
              <a:rPr sz="1600" i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Verdana"/>
                <a:cs typeface="Verdana"/>
              </a:rPr>
              <a:t>Kumulatif</a:t>
            </a:r>
            <a:r>
              <a:rPr sz="1600" i="1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Verdana"/>
                <a:cs typeface="Verdana"/>
              </a:rPr>
              <a:t>dan </a:t>
            </a:r>
            <a:r>
              <a:rPr sz="1600" i="1" spc="-5" dirty="0">
                <a:solidFill>
                  <a:srgbClr val="FFFFFF"/>
                </a:solidFill>
                <a:latin typeface="Verdana"/>
                <a:cs typeface="Verdana"/>
              </a:rPr>
              <a:t> Atau</a:t>
            </a:r>
            <a:r>
              <a:rPr sz="1600" i="1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Verdana"/>
                <a:cs typeface="Verdana"/>
              </a:rPr>
              <a:t>sementara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458200" y="4038600"/>
            <a:ext cx="1981200" cy="1447800"/>
          </a:xfrm>
          <a:custGeom>
            <a:avLst/>
            <a:gdLst/>
            <a:ahLst/>
            <a:cxnLst/>
            <a:rect l="l" t="t" r="r" b="b"/>
            <a:pathLst>
              <a:path w="1981200" h="1447800">
                <a:moveTo>
                  <a:pt x="1981200" y="0"/>
                </a:moveTo>
                <a:lnTo>
                  <a:pt x="0" y="0"/>
                </a:lnTo>
                <a:lnTo>
                  <a:pt x="0" y="1447800"/>
                </a:lnTo>
                <a:lnTo>
                  <a:pt x="1981200" y="1447800"/>
                </a:lnTo>
                <a:lnTo>
                  <a:pt x="1981200" y="0"/>
                </a:lnTo>
                <a:close/>
              </a:path>
            </a:pathLst>
          </a:custGeom>
          <a:solidFill>
            <a:srgbClr val="0901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458200" y="4038601"/>
            <a:ext cx="1981200" cy="1250983"/>
          </a:xfrm>
          <a:prstGeom prst="rect">
            <a:avLst/>
          </a:prstGeom>
          <a:ln w="12700">
            <a:solidFill>
              <a:srgbClr val="FFFFFF"/>
            </a:solidFill>
          </a:ln>
        </p:spPr>
        <p:txBody>
          <a:bodyPr vert="horz" wrap="square" lIns="0" tIns="205105" rIns="0" bIns="0" rtlCol="0">
            <a:spAutoFit/>
          </a:bodyPr>
          <a:lstStyle/>
          <a:p>
            <a:pPr marL="344170" marR="336550" indent="34925">
              <a:spcBef>
                <a:spcPts val="1615"/>
              </a:spcBef>
            </a:pP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VARIABEL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40" dirty="0">
                <a:solidFill>
                  <a:srgbClr val="FFFFFF"/>
                </a:solidFill>
                <a:latin typeface="Verdana"/>
                <a:cs typeface="Verdana"/>
              </a:rPr>
              <a:t>TAK</a:t>
            </a:r>
            <a:r>
              <a:rPr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BEBAS</a:t>
            </a:r>
            <a:endParaRPr>
              <a:latin typeface="Verdana"/>
              <a:cs typeface="Verdana"/>
            </a:endParaRPr>
          </a:p>
          <a:p>
            <a:pPr marL="379095">
              <a:spcBef>
                <a:spcPts val="1920"/>
              </a:spcBef>
            </a:pPr>
            <a:r>
              <a:rPr sz="1600" b="1" i="1" spc="-10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489450" y="1517650"/>
            <a:ext cx="5873750" cy="3365500"/>
            <a:chOff x="2965450" y="1517650"/>
            <a:chExt cx="5873750" cy="3365500"/>
          </a:xfrm>
        </p:grpSpPr>
        <p:sp>
          <p:nvSpPr>
            <p:cNvPr id="16" name="object 16"/>
            <p:cNvSpPr/>
            <p:nvPr/>
          </p:nvSpPr>
          <p:spPr>
            <a:xfrm>
              <a:off x="3429000" y="1524000"/>
              <a:ext cx="2895600" cy="0"/>
            </a:xfrm>
            <a:custGeom>
              <a:avLst/>
              <a:gdLst/>
              <a:ahLst/>
              <a:cxnLst/>
              <a:rect l="l" t="t" r="r" b="b"/>
              <a:pathLst>
                <a:path w="2895600">
                  <a:moveTo>
                    <a:pt x="0" y="0"/>
                  </a:moveTo>
                  <a:lnTo>
                    <a:pt x="28956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971800" y="3429000"/>
              <a:ext cx="457200" cy="914400"/>
            </a:xfrm>
            <a:custGeom>
              <a:avLst/>
              <a:gdLst/>
              <a:ahLst/>
              <a:cxnLst/>
              <a:rect l="l" t="t" r="r" b="b"/>
              <a:pathLst>
                <a:path w="457200" h="914400">
                  <a:moveTo>
                    <a:pt x="342900" y="0"/>
                  </a:moveTo>
                  <a:lnTo>
                    <a:pt x="342900" y="228600"/>
                  </a:lnTo>
                  <a:lnTo>
                    <a:pt x="0" y="228600"/>
                  </a:lnTo>
                  <a:lnTo>
                    <a:pt x="0" y="685800"/>
                  </a:lnTo>
                  <a:lnTo>
                    <a:pt x="342900" y="685800"/>
                  </a:lnTo>
                  <a:lnTo>
                    <a:pt x="342900" y="914400"/>
                  </a:lnTo>
                  <a:lnTo>
                    <a:pt x="457200" y="4572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6D9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71800" y="3429000"/>
              <a:ext cx="457200" cy="914400"/>
            </a:xfrm>
            <a:custGeom>
              <a:avLst/>
              <a:gdLst/>
              <a:ahLst/>
              <a:cxnLst/>
              <a:rect l="l" t="t" r="r" b="b"/>
              <a:pathLst>
                <a:path w="457200" h="914400">
                  <a:moveTo>
                    <a:pt x="0" y="228600"/>
                  </a:moveTo>
                  <a:lnTo>
                    <a:pt x="342900" y="228600"/>
                  </a:lnTo>
                  <a:lnTo>
                    <a:pt x="342900" y="0"/>
                  </a:lnTo>
                  <a:lnTo>
                    <a:pt x="457200" y="457200"/>
                  </a:lnTo>
                  <a:lnTo>
                    <a:pt x="342900" y="914400"/>
                  </a:lnTo>
                  <a:lnTo>
                    <a:pt x="342900" y="685800"/>
                  </a:lnTo>
                  <a:lnTo>
                    <a:pt x="0" y="685800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477000" y="1828800"/>
              <a:ext cx="457200" cy="914400"/>
            </a:xfrm>
            <a:custGeom>
              <a:avLst/>
              <a:gdLst/>
              <a:ahLst/>
              <a:cxnLst/>
              <a:rect l="l" t="t" r="r" b="b"/>
              <a:pathLst>
                <a:path w="457200" h="914400">
                  <a:moveTo>
                    <a:pt x="342900" y="0"/>
                  </a:moveTo>
                  <a:lnTo>
                    <a:pt x="342900" y="228600"/>
                  </a:lnTo>
                  <a:lnTo>
                    <a:pt x="0" y="228600"/>
                  </a:lnTo>
                  <a:lnTo>
                    <a:pt x="0" y="685800"/>
                  </a:lnTo>
                  <a:lnTo>
                    <a:pt x="342900" y="685800"/>
                  </a:lnTo>
                  <a:lnTo>
                    <a:pt x="342900" y="914400"/>
                  </a:lnTo>
                  <a:lnTo>
                    <a:pt x="457200" y="4572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6D9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77000" y="1828800"/>
              <a:ext cx="457200" cy="914400"/>
            </a:xfrm>
            <a:custGeom>
              <a:avLst/>
              <a:gdLst/>
              <a:ahLst/>
              <a:cxnLst/>
              <a:rect l="l" t="t" r="r" b="b"/>
              <a:pathLst>
                <a:path w="457200" h="914400">
                  <a:moveTo>
                    <a:pt x="0" y="228600"/>
                  </a:moveTo>
                  <a:lnTo>
                    <a:pt x="342900" y="228600"/>
                  </a:lnTo>
                  <a:lnTo>
                    <a:pt x="342900" y="0"/>
                  </a:lnTo>
                  <a:lnTo>
                    <a:pt x="457200" y="457200"/>
                  </a:lnTo>
                  <a:lnTo>
                    <a:pt x="342900" y="914400"/>
                  </a:lnTo>
                  <a:lnTo>
                    <a:pt x="342900" y="685800"/>
                  </a:lnTo>
                  <a:lnTo>
                    <a:pt x="0" y="685800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543800" y="3200400"/>
              <a:ext cx="838200" cy="838200"/>
            </a:xfrm>
            <a:custGeom>
              <a:avLst/>
              <a:gdLst/>
              <a:ahLst/>
              <a:cxnLst/>
              <a:rect l="l" t="t" r="r" b="b"/>
              <a:pathLst>
                <a:path w="838200" h="838200">
                  <a:moveTo>
                    <a:pt x="628650" y="0"/>
                  </a:moveTo>
                  <a:lnTo>
                    <a:pt x="209550" y="0"/>
                  </a:lnTo>
                  <a:lnTo>
                    <a:pt x="209550" y="628650"/>
                  </a:lnTo>
                  <a:lnTo>
                    <a:pt x="0" y="628650"/>
                  </a:lnTo>
                  <a:lnTo>
                    <a:pt x="419100" y="838200"/>
                  </a:lnTo>
                  <a:lnTo>
                    <a:pt x="838200" y="628650"/>
                  </a:lnTo>
                  <a:lnTo>
                    <a:pt x="628650" y="628650"/>
                  </a:lnTo>
                  <a:lnTo>
                    <a:pt x="628650" y="0"/>
                  </a:lnTo>
                  <a:close/>
                </a:path>
              </a:pathLst>
            </a:custGeom>
            <a:solidFill>
              <a:srgbClr val="6D9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543800" y="3200400"/>
              <a:ext cx="838200" cy="838200"/>
            </a:xfrm>
            <a:custGeom>
              <a:avLst/>
              <a:gdLst/>
              <a:ahLst/>
              <a:cxnLst/>
              <a:rect l="l" t="t" r="r" b="b"/>
              <a:pathLst>
                <a:path w="838200" h="838200">
                  <a:moveTo>
                    <a:pt x="0" y="628650"/>
                  </a:moveTo>
                  <a:lnTo>
                    <a:pt x="209550" y="628650"/>
                  </a:lnTo>
                  <a:lnTo>
                    <a:pt x="209550" y="0"/>
                  </a:lnTo>
                  <a:lnTo>
                    <a:pt x="628650" y="0"/>
                  </a:lnTo>
                  <a:lnTo>
                    <a:pt x="628650" y="628650"/>
                  </a:lnTo>
                  <a:lnTo>
                    <a:pt x="838200" y="628650"/>
                  </a:lnTo>
                  <a:lnTo>
                    <a:pt x="419100" y="838200"/>
                  </a:lnTo>
                  <a:lnTo>
                    <a:pt x="0" y="62865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10400" y="2057400"/>
              <a:ext cx="1828800" cy="2819400"/>
            </a:xfrm>
            <a:custGeom>
              <a:avLst/>
              <a:gdLst/>
              <a:ahLst/>
              <a:cxnLst/>
              <a:rect l="l" t="t" r="r" b="b"/>
              <a:pathLst>
                <a:path w="1828800" h="2819400">
                  <a:moveTo>
                    <a:pt x="0" y="2819400"/>
                  </a:moveTo>
                  <a:lnTo>
                    <a:pt x="1828800" y="2819400"/>
                  </a:lnTo>
                </a:path>
                <a:path w="1828800" h="2819400">
                  <a:moveTo>
                    <a:pt x="0" y="0"/>
                  </a:moveTo>
                  <a:lnTo>
                    <a:pt x="18288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6634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1520" y="150752"/>
            <a:ext cx="11163993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b="1" spc="-15" dirty="0">
                <a:latin typeface="Trebuchet MS"/>
                <a:cs typeface="Trebuchet MS"/>
              </a:rPr>
              <a:t>M</a:t>
            </a:r>
            <a:r>
              <a:rPr b="1" spc="-5" dirty="0">
                <a:latin typeface="Trebuchet MS"/>
                <a:cs typeface="Trebuchet MS"/>
              </a:rPr>
              <a:t>O</a:t>
            </a:r>
            <a:r>
              <a:rPr b="1" spc="190" dirty="0">
                <a:latin typeface="Trebuchet MS"/>
                <a:cs typeface="Trebuchet MS"/>
              </a:rPr>
              <a:t>S</a:t>
            </a:r>
            <a:r>
              <a:rPr b="1" spc="-190" dirty="0">
                <a:latin typeface="Trebuchet MS"/>
                <a:cs typeface="Trebuchet MS"/>
              </a:rPr>
              <a:t>L</a:t>
            </a:r>
            <a:r>
              <a:rPr b="1" spc="-200" dirty="0">
                <a:latin typeface="Trebuchet MS"/>
                <a:cs typeface="Trebuchet MS"/>
              </a:rPr>
              <a:t>EY</a:t>
            </a:r>
            <a:r>
              <a:rPr b="1" spc="-204" dirty="0">
                <a:latin typeface="Trebuchet MS"/>
                <a:cs typeface="Trebuchet MS"/>
              </a:rPr>
              <a:t> </a:t>
            </a:r>
            <a:r>
              <a:rPr b="1" spc="75" dirty="0">
                <a:latin typeface="Trebuchet MS"/>
                <a:cs typeface="Trebuchet MS"/>
              </a:rPr>
              <a:t>M</a:t>
            </a:r>
            <a:r>
              <a:rPr b="1" spc="65" dirty="0">
                <a:latin typeface="Trebuchet MS"/>
                <a:cs typeface="Trebuchet MS"/>
              </a:rPr>
              <a:t>E</a:t>
            </a:r>
            <a:r>
              <a:rPr b="1" spc="130" dirty="0">
                <a:latin typeface="Trebuchet MS"/>
                <a:cs typeface="Trebuchet MS"/>
              </a:rPr>
              <a:t>M</a:t>
            </a:r>
            <a:r>
              <a:rPr b="1" spc="110" dirty="0">
                <a:latin typeface="Trebuchet MS"/>
                <a:cs typeface="Trebuchet MS"/>
              </a:rPr>
              <a:t>B</a:t>
            </a:r>
            <a:r>
              <a:rPr b="1" spc="-385" dirty="0">
                <a:latin typeface="Trebuchet MS"/>
                <a:cs typeface="Trebuchet MS"/>
              </a:rPr>
              <a:t>A</a:t>
            </a:r>
            <a:r>
              <a:rPr b="1" spc="-85" dirty="0">
                <a:latin typeface="Trebuchet MS"/>
                <a:cs typeface="Trebuchet MS"/>
              </a:rPr>
              <a:t>GI</a:t>
            </a:r>
            <a:r>
              <a:rPr b="1" spc="-220" dirty="0">
                <a:latin typeface="Trebuchet MS"/>
                <a:cs typeface="Trebuchet MS"/>
              </a:rPr>
              <a:t> </a:t>
            </a:r>
            <a:r>
              <a:rPr b="1" spc="-90" dirty="0">
                <a:latin typeface="Trebuchet MS"/>
                <a:cs typeface="Trebuchet MS"/>
              </a:rPr>
              <a:t>1</a:t>
            </a:r>
            <a:r>
              <a:rPr b="1" spc="5" dirty="0">
                <a:latin typeface="Trebuchet MS"/>
                <a:cs typeface="Trebuchet MS"/>
              </a:rPr>
              <a:t>4</a:t>
            </a:r>
            <a:r>
              <a:rPr b="1" spc="-185" dirty="0">
                <a:latin typeface="Trebuchet MS"/>
                <a:cs typeface="Trebuchet MS"/>
              </a:rPr>
              <a:t> </a:t>
            </a:r>
            <a:r>
              <a:rPr b="1" spc="-385" dirty="0">
                <a:latin typeface="Trebuchet MS"/>
                <a:cs typeface="Trebuchet MS"/>
              </a:rPr>
              <a:t>V</a:t>
            </a:r>
            <a:r>
              <a:rPr b="1" spc="-155" dirty="0">
                <a:latin typeface="Trebuchet MS"/>
                <a:cs typeface="Trebuchet MS"/>
              </a:rPr>
              <a:t>A</a:t>
            </a:r>
            <a:r>
              <a:rPr b="1" spc="-130" dirty="0">
                <a:latin typeface="Trebuchet MS"/>
                <a:cs typeface="Trebuchet MS"/>
              </a:rPr>
              <a:t>R</a:t>
            </a:r>
            <a:r>
              <a:rPr b="1" spc="-85" dirty="0">
                <a:latin typeface="Trebuchet MS"/>
                <a:cs typeface="Trebuchet MS"/>
              </a:rPr>
              <a:t>I</a:t>
            </a:r>
            <a:r>
              <a:rPr b="1" spc="-120" dirty="0">
                <a:latin typeface="Trebuchet MS"/>
                <a:cs typeface="Trebuchet MS"/>
              </a:rPr>
              <a:t>AB</a:t>
            </a:r>
            <a:r>
              <a:rPr b="1" spc="-125" dirty="0">
                <a:latin typeface="Trebuchet MS"/>
                <a:cs typeface="Trebuchet MS"/>
              </a:rPr>
              <a:t>E</a:t>
            </a:r>
            <a:r>
              <a:rPr b="1" spc="-200" dirty="0">
                <a:latin typeface="Trebuchet MS"/>
                <a:cs typeface="Trebuchet MS"/>
              </a:rPr>
              <a:t>L</a:t>
            </a:r>
            <a:r>
              <a:rPr b="1" spc="-210" dirty="0">
                <a:latin typeface="Trebuchet MS"/>
                <a:cs typeface="Trebuchet MS"/>
              </a:rPr>
              <a:t> </a:t>
            </a:r>
            <a:r>
              <a:rPr b="1" spc="-165" dirty="0">
                <a:latin typeface="Trebuchet MS"/>
                <a:cs typeface="Trebuchet MS"/>
              </a:rPr>
              <a:t>AN</a:t>
            </a:r>
            <a:r>
              <a:rPr b="1" spc="-585" dirty="0">
                <a:latin typeface="Trebuchet MS"/>
                <a:cs typeface="Trebuchet MS"/>
              </a:rPr>
              <a:t>T</a:t>
            </a:r>
            <a:r>
              <a:rPr b="1" spc="-155" dirty="0">
                <a:latin typeface="Trebuchet MS"/>
                <a:cs typeface="Trebuchet MS"/>
              </a:rPr>
              <a:t>A</a:t>
            </a:r>
            <a:r>
              <a:rPr b="1" spc="-165" dirty="0">
                <a:latin typeface="Trebuchet MS"/>
                <a:cs typeface="Trebuchet MS"/>
              </a:rPr>
              <a:t>R</a:t>
            </a:r>
            <a:r>
              <a:rPr b="1" spc="-204" dirty="0">
                <a:latin typeface="Trebuchet MS"/>
                <a:cs typeface="Trebuchet MS"/>
              </a:rPr>
              <a:t>A  </a:t>
            </a:r>
            <a:r>
              <a:rPr b="1" spc="75" dirty="0">
                <a:latin typeface="Trebuchet MS"/>
                <a:cs typeface="Trebuchet MS"/>
              </a:rPr>
              <a:t>M</a:t>
            </a:r>
            <a:r>
              <a:rPr b="1" spc="70" dirty="0">
                <a:latin typeface="Trebuchet MS"/>
                <a:cs typeface="Trebuchet MS"/>
              </a:rPr>
              <a:t>E</a:t>
            </a:r>
            <a:r>
              <a:rPr b="1" spc="-305" dirty="0">
                <a:latin typeface="Trebuchet MS"/>
                <a:cs typeface="Trebuchet MS"/>
              </a:rPr>
              <a:t>N</a:t>
            </a:r>
            <a:r>
              <a:rPr b="1" spc="-280" dirty="0">
                <a:latin typeface="Trebuchet MS"/>
                <a:cs typeface="Trebuchet MS"/>
              </a:rPr>
              <a:t>J</a:t>
            </a:r>
            <a:r>
              <a:rPr b="1" spc="-130" dirty="0">
                <a:latin typeface="Trebuchet MS"/>
                <a:cs typeface="Trebuchet MS"/>
              </a:rPr>
              <a:t>ADI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dirty="0">
                <a:latin typeface="Trebuchet MS"/>
                <a:cs typeface="Trebuchet MS"/>
              </a:rPr>
              <a:t>5</a:t>
            </a:r>
            <a:r>
              <a:rPr b="1" spc="-175" dirty="0">
                <a:latin typeface="Trebuchet MS"/>
                <a:cs typeface="Trebuchet MS"/>
              </a:rPr>
              <a:t> </a:t>
            </a:r>
            <a:r>
              <a:rPr b="1" spc="45" dirty="0">
                <a:latin typeface="Trebuchet MS"/>
                <a:cs typeface="Trebuchet MS"/>
              </a:rPr>
              <a:t>K</a:t>
            </a:r>
            <a:r>
              <a:rPr b="1" spc="-135" dirty="0">
                <a:latin typeface="Trebuchet MS"/>
                <a:cs typeface="Trebuchet MS"/>
              </a:rPr>
              <a:t>E</a:t>
            </a:r>
            <a:r>
              <a:rPr b="1" spc="-190" dirty="0">
                <a:latin typeface="Trebuchet MS"/>
                <a:cs typeface="Trebuchet MS"/>
              </a:rPr>
              <a:t>L</a:t>
            </a:r>
            <a:r>
              <a:rPr b="1" spc="-10" dirty="0">
                <a:latin typeface="Trebuchet MS"/>
                <a:cs typeface="Trebuchet MS"/>
              </a:rPr>
              <a:t>O</a:t>
            </a:r>
            <a:r>
              <a:rPr b="1" dirty="0">
                <a:latin typeface="Trebuchet MS"/>
                <a:cs typeface="Trebuchet MS"/>
              </a:rPr>
              <a:t>M</a:t>
            </a:r>
            <a:r>
              <a:rPr b="1" spc="-100" dirty="0">
                <a:latin typeface="Trebuchet MS"/>
                <a:cs typeface="Trebuchet MS"/>
              </a:rPr>
              <a:t>POK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6517" y="1625854"/>
            <a:ext cx="7795895" cy="41729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741045" indent="-382905">
              <a:spcBef>
                <a:spcPts val="100"/>
              </a:spcBef>
              <a:tabLst>
                <a:tab pos="394970" algn="l"/>
              </a:tabLst>
            </a:pPr>
            <a:r>
              <a:rPr lang="en-US" sz="1900" spc="-160" dirty="0">
                <a:solidFill>
                  <a:srgbClr val="6D9FAF"/>
                </a:solidFill>
                <a:latin typeface="Segoe UI Symbol"/>
                <a:cs typeface="Arial MT"/>
              </a:rPr>
              <a:t>1. </a:t>
            </a:r>
            <a:r>
              <a:rPr sz="2400" spc="-35" dirty="0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 MT"/>
                <a:cs typeface="Arial MT"/>
              </a:rPr>
              <a:t>MATERNAL</a:t>
            </a:r>
            <a:r>
              <a:rPr sz="24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(usi,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jumlah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anak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jarak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kelahiran).</a:t>
            </a:r>
            <a:endParaRPr sz="2400" dirty="0">
              <a:latin typeface="Arial MT"/>
              <a:cs typeface="Arial MT"/>
            </a:endParaRPr>
          </a:p>
          <a:p>
            <a:pPr>
              <a:spcBef>
                <a:spcPts val="30"/>
              </a:spcBef>
            </a:pPr>
            <a:endParaRPr sz="3400" dirty="0">
              <a:latin typeface="Arial MT"/>
              <a:cs typeface="Arial MT"/>
            </a:endParaRPr>
          </a:p>
          <a:p>
            <a:pPr marL="698500" marR="453390" indent="-273050">
              <a:buClr>
                <a:srgbClr val="6D9FAF"/>
              </a:buClr>
              <a:buSzPct val="90000"/>
              <a:buFont typeface="Segoe UI Symbol"/>
              <a:buChar char="⚫"/>
              <a:tabLst>
                <a:tab pos="698500" algn="l"/>
                <a:tab pos="699135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Umur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ibu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yg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terlalu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muda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(&lt;15)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mempunyai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resiko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terbesar </a:t>
            </a:r>
            <a:r>
              <a:rPr sz="2000" spc="-5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mengalami kematian bayi akibat dari kesiapan psikis dan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biologis</a:t>
            </a:r>
            <a:endParaRPr sz="2000" dirty="0">
              <a:latin typeface="Arial MT"/>
              <a:cs typeface="Arial MT"/>
            </a:endParaRPr>
          </a:p>
          <a:p>
            <a:pPr marL="698500" marR="5080" indent="-273050">
              <a:spcBef>
                <a:spcPts val="484"/>
              </a:spcBef>
              <a:buClr>
                <a:srgbClr val="6D9FAF"/>
              </a:buClr>
              <a:buSzPct val="90000"/>
              <a:buFont typeface="Segoe UI Symbol"/>
              <a:buChar char="⚫"/>
              <a:tabLst>
                <a:tab pos="698500" algn="l"/>
                <a:tab pos="699135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Jumlah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anak.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Semakin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sering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melahirkan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semakin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tinggi resiko </a:t>
            </a:r>
            <a:r>
              <a:rPr sz="2000" spc="-5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kematian bayi akibat kesehatan ibu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yg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semakin menurun dan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perhatian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si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ibu terhadap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anaknya</a:t>
            </a:r>
            <a:endParaRPr sz="2000" dirty="0">
              <a:latin typeface="Arial MT"/>
              <a:cs typeface="Arial MT"/>
            </a:endParaRPr>
          </a:p>
          <a:p>
            <a:pPr marL="698500" marR="125730" indent="-273050">
              <a:spcBef>
                <a:spcPts val="480"/>
              </a:spcBef>
              <a:buClr>
                <a:srgbClr val="6D9FAF"/>
              </a:buClr>
              <a:buSzPct val="90000"/>
              <a:buFont typeface="Segoe UI Symbol"/>
              <a:buChar char="⚫"/>
              <a:tabLst>
                <a:tab pos="698500" algn="l"/>
                <a:tab pos="699135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Seorang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ibu dengan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jarak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kelahiran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relatif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pendek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(&lt;18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bulan) </a:t>
            </a:r>
            <a:r>
              <a:rPr sz="2000" spc="-5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mempunyai resiko mengalami kematian bayi lebih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tinggi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dibandingkan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dengan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ibu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dengan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jarak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kelahiran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2-5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tahun</a:t>
            </a:r>
            <a:endParaRPr sz="20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66910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6517" y="1552702"/>
            <a:ext cx="8601963" cy="415690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94970" marR="5080" indent="-382905">
              <a:lnSpc>
                <a:spcPct val="80000"/>
              </a:lnSpc>
              <a:spcBef>
                <a:spcPts val="675"/>
              </a:spcBef>
              <a:tabLst>
                <a:tab pos="394970" algn="l"/>
              </a:tabLst>
            </a:pPr>
            <a:r>
              <a:rPr lang="en-US" sz="1900" spc="-160" dirty="0">
                <a:solidFill>
                  <a:srgbClr val="6D9FAF"/>
                </a:solidFill>
                <a:latin typeface="Segoe UI Symbol"/>
                <a:cs typeface="Arial MT"/>
              </a:rPr>
              <a:t>2.     </a:t>
            </a:r>
            <a:r>
              <a:rPr sz="2400" dirty="0" err="1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nutrisi.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Kelompok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ibu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kurang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mengkonsumsi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kalori,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protein,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vitamin dan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mineral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 cukup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akan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mempunyai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resiko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tinggi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untuk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mengalami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bayi.</a:t>
            </a:r>
            <a:endParaRPr sz="2400" dirty="0">
              <a:latin typeface="Arial MT"/>
              <a:cs typeface="Arial MT"/>
            </a:endParaRPr>
          </a:p>
          <a:p>
            <a:pPr marL="394970" marR="716915" indent="-382905">
              <a:lnSpc>
                <a:spcPts val="2310"/>
              </a:lnSpc>
              <a:spcBef>
                <a:spcPts val="550"/>
              </a:spcBef>
              <a:tabLst>
                <a:tab pos="394970" algn="l"/>
              </a:tabLst>
            </a:pPr>
            <a:r>
              <a:rPr lang="en-US" sz="1900" spc="-160" dirty="0">
                <a:solidFill>
                  <a:srgbClr val="6D9FAF"/>
                </a:solidFill>
                <a:latin typeface="Segoe UI Symbol"/>
                <a:cs typeface="Arial MT"/>
              </a:rPr>
              <a:t>3.     </a:t>
            </a:r>
            <a:r>
              <a:rPr sz="2400" dirty="0" err="1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lingkungan: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polusi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kontak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dengan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bahan-bahan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merusak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atau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pembawa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penyakit,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menjadi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penyebab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kesakitan</a:t>
            </a:r>
            <a:endParaRPr sz="2400" dirty="0">
              <a:latin typeface="Arial MT"/>
              <a:cs typeface="Arial MT"/>
            </a:endParaRPr>
          </a:p>
          <a:p>
            <a:pPr marL="394970" marR="379730" indent="-382905">
              <a:lnSpc>
                <a:spcPct val="80000"/>
              </a:lnSpc>
              <a:spcBef>
                <a:spcPts val="585"/>
              </a:spcBef>
              <a:tabLst>
                <a:tab pos="394970" algn="l"/>
              </a:tabLst>
            </a:pPr>
            <a:r>
              <a:rPr lang="en-US" sz="1900" spc="-160" dirty="0">
                <a:solidFill>
                  <a:srgbClr val="6D9FAF"/>
                </a:solidFill>
                <a:latin typeface="Segoe UI Symbol"/>
                <a:cs typeface="Arial MT"/>
              </a:rPr>
              <a:t>4.     </a:t>
            </a:r>
            <a:r>
              <a:rPr sz="2400" dirty="0" err="1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kecelakaan: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dinyatakan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penyebab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kematian, bukan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faktor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resiko,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tetapi utk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kecelakaan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tertentu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dapat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menjadi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resiko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mis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kecelakaan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karena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kesalahan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individu.</a:t>
            </a:r>
            <a:endParaRPr sz="2400" dirty="0">
              <a:latin typeface="Arial MT"/>
              <a:cs typeface="Arial MT"/>
            </a:endParaRPr>
          </a:p>
          <a:p>
            <a:pPr marL="394970" marR="257810" indent="-382905">
              <a:lnSpc>
                <a:spcPct val="80000"/>
              </a:lnSpc>
              <a:spcBef>
                <a:spcPts val="575"/>
              </a:spcBef>
              <a:tabLst>
                <a:tab pos="394970" algn="l"/>
              </a:tabLst>
            </a:pPr>
            <a:r>
              <a:rPr lang="en-US" sz="1900" spc="-160" dirty="0">
                <a:solidFill>
                  <a:srgbClr val="6D9FAF"/>
                </a:solidFill>
                <a:latin typeface="Segoe UI Symbol"/>
                <a:cs typeface="Arial MT"/>
              </a:rPr>
              <a:t>5.     </a:t>
            </a:r>
            <a:r>
              <a:rPr sz="2400" dirty="0" err="1">
                <a:solidFill>
                  <a:srgbClr val="FFFFFF"/>
                </a:solidFill>
                <a:latin typeface="Arial MT"/>
                <a:cs typeface="Arial MT"/>
              </a:rPr>
              <a:t>Fa</a:t>
            </a:r>
            <a:r>
              <a:rPr lang="en-US" sz="2400" dirty="0" err="1">
                <a:solidFill>
                  <a:srgbClr val="FFFFFF"/>
                </a:solidFill>
                <a:latin typeface="Arial MT"/>
                <a:cs typeface="Arial MT"/>
              </a:rPr>
              <a:t>k</a:t>
            </a:r>
            <a:r>
              <a:rPr sz="2400" dirty="0" err="1">
                <a:solidFill>
                  <a:srgbClr val="FFFFFF"/>
                </a:solidFill>
                <a:latin typeface="Arial MT"/>
                <a:cs typeface="Arial MT"/>
              </a:rPr>
              <a:t>tor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pengendalian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penyakit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meliputi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perilaku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hidup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sehat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 dipengaruhi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oleh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pengetahuan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ibu</a:t>
            </a:r>
            <a:endParaRPr sz="24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0639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016" y="150752"/>
            <a:ext cx="10681854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3360420" algn="l"/>
              </a:tabLst>
            </a:pPr>
            <a:r>
              <a:rPr b="1" spc="-370" dirty="0">
                <a:latin typeface="Trebuchet MS"/>
                <a:cs typeface="Trebuchet MS"/>
              </a:rPr>
              <a:t>F</a:t>
            </a:r>
            <a:r>
              <a:rPr b="1" spc="-140" dirty="0">
                <a:latin typeface="Trebuchet MS"/>
                <a:cs typeface="Trebuchet MS"/>
              </a:rPr>
              <a:t>A</a:t>
            </a:r>
            <a:r>
              <a:rPr b="1" spc="-125" dirty="0">
                <a:latin typeface="Trebuchet MS"/>
                <a:cs typeface="Trebuchet MS"/>
              </a:rPr>
              <a:t>K</a:t>
            </a:r>
            <a:r>
              <a:rPr b="1" spc="-509" dirty="0">
                <a:latin typeface="Trebuchet MS"/>
                <a:cs typeface="Trebuchet MS"/>
              </a:rPr>
              <a:t>T</a:t>
            </a:r>
            <a:r>
              <a:rPr b="1" spc="-110" dirty="0">
                <a:latin typeface="Trebuchet MS"/>
                <a:cs typeface="Trebuchet MS"/>
              </a:rPr>
              <a:t>OR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100" dirty="0">
                <a:latin typeface="Arial"/>
                <a:cs typeface="Arial"/>
              </a:rPr>
              <a:t>–</a:t>
            </a:r>
            <a:r>
              <a:rPr b="1" spc="-95" dirty="0">
                <a:latin typeface="Arial"/>
                <a:cs typeface="Arial"/>
              </a:rPr>
              <a:t> </a:t>
            </a:r>
            <a:r>
              <a:rPr b="1" spc="-370" dirty="0">
                <a:latin typeface="Trebuchet MS"/>
                <a:cs typeface="Trebuchet MS"/>
              </a:rPr>
              <a:t>F</a:t>
            </a:r>
            <a:r>
              <a:rPr b="1" spc="-140" dirty="0">
                <a:latin typeface="Trebuchet MS"/>
                <a:cs typeface="Trebuchet MS"/>
              </a:rPr>
              <a:t>A</a:t>
            </a:r>
            <a:r>
              <a:rPr b="1" spc="-125" dirty="0">
                <a:latin typeface="Trebuchet MS"/>
                <a:cs typeface="Trebuchet MS"/>
              </a:rPr>
              <a:t>K</a:t>
            </a:r>
            <a:r>
              <a:rPr b="1" spc="-509" dirty="0">
                <a:latin typeface="Trebuchet MS"/>
                <a:cs typeface="Trebuchet MS"/>
              </a:rPr>
              <a:t>T</a:t>
            </a:r>
            <a:r>
              <a:rPr b="1" spc="-110" dirty="0">
                <a:latin typeface="Trebuchet MS"/>
                <a:cs typeface="Trebuchet MS"/>
              </a:rPr>
              <a:t>OR</a:t>
            </a:r>
            <a:r>
              <a:rPr b="1" dirty="0">
                <a:latin typeface="Trebuchet MS"/>
                <a:cs typeface="Trebuchet MS"/>
              </a:rPr>
              <a:t>	</a:t>
            </a:r>
            <a:r>
              <a:rPr b="1" spc="-85" dirty="0">
                <a:latin typeface="Trebuchet MS"/>
                <a:cs typeface="Trebuchet MS"/>
              </a:rPr>
              <a:t>P</a:t>
            </a:r>
            <a:r>
              <a:rPr b="1" spc="-65" dirty="0">
                <a:latin typeface="Trebuchet MS"/>
                <a:cs typeface="Trebuchet MS"/>
              </a:rPr>
              <a:t>E</a:t>
            </a:r>
            <a:r>
              <a:rPr b="1" spc="-145" dirty="0">
                <a:latin typeface="Trebuchet MS"/>
                <a:cs typeface="Trebuchet MS"/>
              </a:rPr>
              <a:t>NYEB</a:t>
            </a:r>
            <a:r>
              <a:rPr b="1" spc="-160" dirty="0">
                <a:latin typeface="Trebuchet MS"/>
                <a:cs typeface="Trebuchet MS"/>
              </a:rPr>
              <a:t>A</a:t>
            </a:r>
            <a:r>
              <a:rPr b="1" spc="30" dirty="0">
                <a:latin typeface="Trebuchet MS"/>
                <a:cs typeface="Trebuchet MS"/>
              </a:rPr>
              <a:t>B</a:t>
            </a:r>
            <a:r>
              <a:rPr b="1" spc="-220" dirty="0">
                <a:latin typeface="Trebuchet MS"/>
                <a:cs typeface="Trebuchet MS"/>
              </a:rPr>
              <a:t> </a:t>
            </a:r>
            <a:r>
              <a:rPr b="1" spc="45" dirty="0">
                <a:latin typeface="Trebuchet MS"/>
                <a:cs typeface="Trebuchet MS"/>
              </a:rPr>
              <a:t>K</a:t>
            </a:r>
            <a:r>
              <a:rPr b="1" spc="60" dirty="0">
                <a:latin typeface="Trebuchet MS"/>
                <a:cs typeface="Trebuchet MS"/>
              </a:rPr>
              <a:t>E</a:t>
            </a:r>
            <a:r>
              <a:rPr b="1" spc="90" dirty="0">
                <a:latin typeface="Trebuchet MS"/>
                <a:cs typeface="Trebuchet MS"/>
              </a:rPr>
              <a:t>M</a:t>
            </a:r>
            <a:r>
              <a:rPr b="1" spc="-530" dirty="0">
                <a:latin typeface="Trebuchet MS"/>
                <a:cs typeface="Trebuchet MS"/>
              </a:rPr>
              <a:t>A</a:t>
            </a:r>
            <a:r>
              <a:rPr b="1" spc="-185" dirty="0">
                <a:latin typeface="Trebuchet MS"/>
                <a:cs typeface="Trebuchet MS"/>
              </a:rPr>
              <a:t>TIAN  </a:t>
            </a:r>
            <a:r>
              <a:rPr b="1" spc="45" dirty="0">
                <a:latin typeface="Trebuchet MS"/>
                <a:cs typeface="Trebuchet MS"/>
              </a:rPr>
              <a:t>K</a:t>
            </a:r>
            <a:r>
              <a:rPr b="1" spc="-310" dirty="0">
                <a:latin typeface="Trebuchet MS"/>
                <a:cs typeface="Trebuchet MS"/>
              </a:rPr>
              <a:t>A</a:t>
            </a:r>
            <a:r>
              <a:rPr b="1" spc="-100" dirty="0">
                <a:latin typeface="Trebuchet MS"/>
                <a:cs typeface="Trebuchet MS"/>
              </a:rPr>
              <a:t>RENA</a:t>
            </a:r>
            <a:r>
              <a:rPr b="1" spc="-229" dirty="0">
                <a:latin typeface="Trebuchet MS"/>
                <a:cs typeface="Trebuchet MS"/>
              </a:rPr>
              <a:t> </a:t>
            </a:r>
            <a:r>
              <a:rPr b="1" spc="-85" dirty="0">
                <a:latin typeface="Trebuchet MS"/>
                <a:cs typeface="Trebuchet MS"/>
              </a:rPr>
              <a:t>P</a:t>
            </a:r>
            <a:r>
              <a:rPr b="1" spc="-65" dirty="0">
                <a:latin typeface="Trebuchet MS"/>
                <a:cs typeface="Trebuchet MS"/>
              </a:rPr>
              <a:t>E</a:t>
            </a:r>
            <a:r>
              <a:rPr b="1" spc="-40" dirty="0">
                <a:latin typeface="Trebuchet MS"/>
                <a:cs typeface="Trebuchet MS"/>
              </a:rPr>
              <a:t>N</a:t>
            </a:r>
            <a:r>
              <a:rPr b="1" spc="-484" dirty="0">
                <a:latin typeface="Trebuchet MS"/>
                <a:cs typeface="Trebuchet MS"/>
              </a:rPr>
              <a:t>Y</a:t>
            </a:r>
            <a:r>
              <a:rPr b="1" spc="-195" dirty="0">
                <a:latin typeface="Trebuchet MS"/>
                <a:cs typeface="Trebuchet MS"/>
              </a:rPr>
              <a:t>AKIT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6516" y="1622806"/>
            <a:ext cx="7188200" cy="4382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650875" indent="-382905">
              <a:spcBef>
                <a:spcPts val="100"/>
              </a:spcBef>
            </a:pPr>
            <a:r>
              <a:rPr sz="2400" spc="-225" dirty="0">
                <a:solidFill>
                  <a:srgbClr val="6D9FAF"/>
                </a:solidFill>
                <a:latin typeface="Segoe UI Symbol"/>
                <a:cs typeface="Segoe UI Symbol"/>
              </a:rPr>
              <a:t>⦿</a:t>
            </a:r>
            <a:r>
              <a:rPr sz="2400" spc="-204" dirty="0">
                <a:solidFill>
                  <a:srgbClr val="6D9FAF"/>
                </a:solidFill>
                <a:latin typeface="Segoe UI Symbol"/>
                <a:cs typeface="Segoe UI Symbo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Secara</a:t>
            </a:r>
            <a:r>
              <a:rPr sz="3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medis</a:t>
            </a:r>
            <a:r>
              <a:rPr sz="30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dapat</a:t>
            </a:r>
            <a:r>
              <a:rPr sz="3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di kelompokkan </a:t>
            </a:r>
            <a:r>
              <a:rPr sz="3000" spc="-81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sbb:</a:t>
            </a:r>
            <a:endParaRPr sz="3000">
              <a:latin typeface="Arial MT"/>
              <a:cs typeface="Arial MT"/>
            </a:endParaRPr>
          </a:p>
          <a:p>
            <a:pPr marL="698500" marR="282575" indent="-273050">
              <a:spcBef>
                <a:spcPts val="600"/>
              </a:spcBef>
              <a:buClr>
                <a:srgbClr val="6D9FAF"/>
              </a:buClr>
              <a:buSzPct val="89583"/>
              <a:buFont typeface="Segoe UI Symbol"/>
              <a:buChar char="⚫"/>
              <a:tabLst>
                <a:tab pos="69913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bayi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&lt;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1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tahun: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infeksi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saluran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pernafasan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bagian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atas,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diare,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radang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paru,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penyakit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saluran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pencernaan,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kejang,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infeksi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virus,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cacat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bawaan,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difteri,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internal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dlm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kandungan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serta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eksternal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lainnya</a:t>
            </a:r>
            <a:endParaRPr sz="2400">
              <a:latin typeface="Arial MT"/>
              <a:cs typeface="Arial MT"/>
            </a:endParaRPr>
          </a:p>
          <a:p>
            <a:pPr marL="698500" marR="5080" indent="-273050">
              <a:spcBef>
                <a:spcPts val="580"/>
              </a:spcBef>
              <a:buClr>
                <a:srgbClr val="6D9FAF"/>
              </a:buClr>
              <a:buSzPct val="89583"/>
              <a:buFont typeface="Segoe UI Symbol"/>
              <a:buChar char="⚫"/>
              <a:tabLst>
                <a:tab pos="69913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 anak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1-4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tahun: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infeksi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saluran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pernafasan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atas,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diare,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radang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paru,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malaria,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gejala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kejang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difteri,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kekurangan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nutrisi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penyakit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jantung.</a:t>
            </a:r>
            <a:endParaRPr sz="24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287008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0532" y="150752"/>
            <a:ext cx="10058400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3360420" algn="l"/>
              </a:tabLst>
            </a:pPr>
            <a:r>
              <a:rPr b="1" spc="-370" dirty="0">
                <a:latin typeface="Trebuchet MS"/>
                <a:cs typeface="Trebuchet MS"/>
              </a:rPr>
              <a:t>F</a:t>
            </a:r>
            <a:r>
              <a:rPr b="1" spc="-140" dirty="0">
                <a:latin typeface="Trebuchet MS"/>
                <a:cs typeface="Trebuchet MS"/>
              </a:rPr>
              <a:t>A</a:t>
            </a:r>
            <a:r>
              <a:rPr b="1" spc="-125" dirty="0">
                <a:latin typeface="Trebuchet MS"/>
                <a:cs typeface="Trebuchet MS"/>
              </a:rPr>
              <a:t>K</a:t>
            </a:r>
            <a:r>
              <a:rPr b="1" spc="-509" dirty="0">
                <a:latin typeface="Trebuchet MS"/>
                <a:cs typeface="Trebuchet MS"/>
              </a:rPr>
              <a:t>T</a:t>
            </a:r>
            <a:r>
              <a:rPr b="1" spc="-110" dirty="0">
                <a:latin typeface="Trebuchet MS"/>
                <a:cs typeface="Trebuchet MS"/>
              </a:rPr>
              <a:t>OR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100" dirty="0">
                <a:latin typeface="Arial"/>
                <a:cs typeface="Arial"/>
              </a:rPr>
              <a:t>–</a:t>
            </a:r>
            <a:r>
              <a:rPr b="1" spc="-95" dirty="0">
                <a:latin typeface="Arial"/>
                <a:cs typeface="Arial"/>
              </a:rPr>
              <a:t> </a:t>
            </a:r>
            <a:r>
              <a:rPr b="1" spc="-370" dirty="0">
                <a:latin typeface="Trebuchet MS"/>
                <a:cs typeface="Trebuchet MS"/>
              </a:rPr>
              <a:t>F</a:t>
            </a:r>
            <a:r>
              <a:rPr b="1" spc="-140" dirty="0">
                <a:latin typeface="Trebuchet MS"/>
                <a:cs typeface="Trebuchet MS"/>
              </a:rPr>
              <a:t>A</a:t>
            </a:r>
            <a:r>
              <a:rPr b="1" spc="-125" dirty="0">
                <a:latin typeface="Trebuchet MS"/>
                <a:cs typeface="Trebuchet MS"/>
              </a:rPr>
              <a:t>K</a:t>
            </a:r>
            <a:r>
              <a:rPr b="1" spc="-509" dirty="0">
                <a:latin typeface="Trebuchet MS"/>
                <a:cs typeface="Trebuchet MS"/>
              </a:rPr>
              <a:t>T</a:t>
            </a:r>
            <a:r>
              <a:rPr b="1" spc="-110" dirty="0">
                <a:latin typeface="Trebuchet MS"/>
                <a:cs typeface="Trebuchet MS"/>
              </a:rPr>
              <a:t>OR</a:t>
            </a:r>
            <a:r>
              <a:rPr b="1" dirty="0">
                <a:latin typeface="Trebuchet MS"/>
                <a:cs typeface="Trebuchet MS"/>
              </a:rPr>
              <a:t>	</a:t>
            </a:r>
            <a:r>
              <a:rPr b="1" spc="-85" dirty="0">
                <a:latin typeface="Trebuchet MS"/>
                <a:cs typeface="Trebuchet MS"/>
              </a:rPr>
              <a:t>P</a:t>
            </a:r>
            <a:r>
              <a:rPr b="1" spc="-65" dirty="0">
                <a:latin typeface="Trebuchet MS"/>
                <a:cs typeface="Trebuchet MS"/>
              </a:rPr>
              <a:t>E</a:t>
            </a:r>
            <a:r>
              <a:rPr b="1" spc="-145" dirty="0">
                <a:latin typeface="Trebuchet MS"/>
                <a:cs typeface="Trebuchet MS"/>
              </a:rPr>
              <a:t>NYEB</a:t>
            </a:r>
            <a:r>
              <a:rPr b="1" spc="-160" dirty="0">
                <a:latin typeface="Trebuchet MS"/>
                <a:cs typeface="Trebuchet MS"/>
              </a:rPr>
              <a:t>A</a:t>
            </a:r>
            <a:r>
              <a:rPr b="1" spc="30" dirty="0">
                <a:latin typeface="Trebuchet MS"/>
                <a:cs typeface="Trebuchet MS"/>
              </a:rPr>
              <a:t>B</a:t>
            </a:r>
            <a:r>
              <a:rPr b="1" spc="-220" dirty="0">
                <a:latin typeface="Trebuchet MS"/>
                <a:cs typeface="Trebuchet MS"/>
              </a:rPr>
              <a:t> </a:t>
            </a:r>
            <a:r>
              <a:rPr b="1" spc="45" dirty="0">
                <a:latin typeface="Trebuchet MS"/>
                <a:cs typeface="Trebuchet MS"/>
              </a:rPr>
              <a:t>K</a:t>
            </a:r>
            <a:r>
              <a:rPr b="1" spc="60" dirty="0">
                <a:latin typeface="Trebuchet MS"/>
                <a:cs typeface="Trebuchet MS"/>
              </a:rPr>
              <a:t>E</a:t>
            </a:r>
            <a:r>
              <a:rPr b="1" spc="90" dirty="0">
                <a:latin typeface="Trebuchet MS"/>
                <a:cs typeface="Trebuchet MS"/>
              </a:rPr>
              <a:t>M</a:t>
            </a:r>
            <a:r>
              <a:rPr b="1" spc="-530" dirty="0">
                <a:latin typeface="Trebuchet MS"/>
                <a:cs typeface="Trebuchet MS"/>
              </a:rPr>
              <a:t>A</a:t>
            </a:r>
            <a:r>
              <a:rPr b="1" spc="-185" dirty="0">
                <a:latin typeface="Trebuchet MS"/>
                <a:cs typeface="Trebuchet MS"/>
              </a:rPr>
              <a:t>TIAN  </a:t>
            </a:r>
            <a:r>
              <a:rPr b="1" spc="45" dirty="0">
                <a:latin typeface="Trebuchet MS"/>
                <a:cs typeface="Trebuchet MS"/>
              </a:rPr>
              <a:t>K</a:t>
            </a:r>
            <a:r>
              <a:rPr b="1" spc="-310" dirty="0">
                <a:latin typeface="Trebuchet MS"/>
                <a:cs typeface="Trebuchet MS"/>
              </a:rPr>
              <a:t>A</a:t>
            </a:r>
            <a:r>
              <a:rPr b="1" spc="-100" dirty="0">
                <a:latin typeface="Trebuchet MS"/>
                <a:cs typeface="Trebuchet MS"/>
              </a:rPr>
              <a:t>RENA</a:t>
            </a:r>
            <a:r>
              <a:rPr b="1" spc="-229" dirty="0">
                <a:latin typeface="Trebuchet MS"/>
                <a:cs typeface="Trebuchet MS"/>
              </a:rPr>
              <a:t> </a:t>
            </a:r>
            <a:r>
              <a:rPr b="1" spc="-85" dirty="0">
                <a:latin typeface="Trebuchet MS"/>
                <a:cs typeface="Trebuchet MS"/>
              </a:rPr>
              <a:t>P</a:t>
            </a:r>
            <a:r>
              <a:rPr b="1" spc="-65" dirty="0">
                <a:latin typeface="Trebuchet MS"/>
                <a:cs typeface="Trebuchet MS"/>
              </a:rPr>
              <a:t>E</a:t>
            </a:r>
            <a:r>
              <a:rPr b="1" spc="-40" dirty="0">
                <a:latin typeface="Trebuchet MS"/>
                <a:cs typeface="Trebuchet MS"/>
              </a:rPr>
              <a:t>N</a:t>
            </a:r>
            <a:r>
              <a:rPr b="1" spc="-484" dirty="0">
                <a:latin typeface="Trebuchet MS"/>
                <a:cs typeface="Trebuchet MS"/>
              </a:rPr>
              <a:t>Y</a:t>
            </a:r>
            <a:r>
              <a:rPr b="1" spc="-195" dirty="0">
                <a:latin typeface="Trebuchet MS"/>
                <a:cs typeface="Trebuchet MS"/>
              </a:rPr>
              <a:t>AKIT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6517" y="1622805"/>
            <a:ext cx="7164705" cy="33983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627380" indent="-382905">
              <a:spcBef>
                <a:spcPts val="100"/>
              </a:spcBef>
            </a:pPr>
            <a:r>
              <a:rPr sz="2400" spc="-225" dirty="0">
                <a:solidFill>
                  <a:srgbClr val="6D9FAF"/>
                </a:solidFill>
                <a:latin typeface="Segoe UI Symbol"/>
                <a:cs typeface="Segoe UI Symbol"/>
              </a:rPr>
              <a:t>⦿</a:t>
            </a:r>
            <a:r>
              <a:rPr sz="2400" spc="-204" dirty="0">
                <a:solidFill>
                  <a:srgbClr val="6D9FAF"/>
                </a:solidFill>
                <a:latin typeface="Segoe UI Symbol"/>
                <a:cs typeface="Segoe UI Symbo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Secara</a:t>
            </a:r>
            <a:r>
              <a:rPr sz="3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medis</a:t>
            </a:r>
            <a:r>
              <a:rPr sz="30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dapat</a:t>
            </a:r>
            <a:r>
              <a:rPr sz="3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di kelompokkan </a:t>
            </a:r>
            <a:r>
              <a:rPr sz="3000" spc="-81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 MT"/>
                <a:cs typeface="Arial MT"/>
              </a:rPr>
              <a:t>sbb:</a:t>
            </a:r>
            <a:endParaRPr sz="3000">
              <a:latin typeface="Arial MT"/>
              <a:cs typeface="Arial MT"/>
            </a:endParaRPr>
          </a:p>
          <a:p>
            <a:pPr marL="698500" marR="324485" indent="-273050">
              <a:spcBef>
                <a:spcPts val="600"/>
              </a:spcBef>
              <a:buClr>
                <a:srgbClr val="6D9FAF"/>
              </a:buClr>
              <a:buSzPct val="89583"/>
              <a:buFont typeface="Segoe UI Symbol"/>
              <a:buChar char="⚫"/>
              <a:tabLst>
                <a:tab pos="69913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maternal: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komplikasi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kehamilan,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kelahiran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 nifas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(3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terlambat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4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terlalu)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10"/>
              </a:spcBef>
              <a:buClr>
                <a:srgbClr val="6D9FAF"/>
              </a:buClr>
              <a:buFont typeface="Segoe UI Symbol"/>
              <a:buChar char="⚫"/>
            </a:pPr>
            <a:endParaRPr sz="3500">
              <a:latin typeface="Arial MT"/>
              <a:cs typeface="Arial MT"/>
            </a:endParaRPr>
          </a:p>
          <a:p>
            <a:pPr marL="698500" marR="5080" indent="-273050">
              <a:buClr>
                <a:srgbClr val="6D9FAF"/>
              </a:buClr>
              <a:buSzPct val="89583"/>
              <a:buFont typeface="Segoe UI Symbol"/>
              <a:buChar char="⚫"/>
              <a:tabLst>
                <a:tab pos="69913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Secara umum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penyaki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sebagai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faktor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penyebab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dapat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dikelompokkan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menjadi: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penyakit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infeksi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non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infeksi</a:t>
            </a:r>
            <a:endParaRPr sz="24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107485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451" y="682620"/>
            <a:ext cx="12387349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KEPENDUDUKAN</a:t>
            </a:r>
            <a:r>
              <a:rPr spc="-55" dirty="0"/>
              <a:t> </a:t>
            </a:r>
            <a:r>
              <a:rPr spc="-90" dirty="0"/>
              <a:t>DAN</a:t>
            </a:r>
            <a:r>
              <a:rPr spc="-20" dirty="0"/>
              <a:t> </a:t>
            </a:r>
            <a:r>
              <a:rPr spc="-40" dirty="0"/>
              <a:t>PEMBANGUNAN </a:t>
            </a:r>
            <a:r>
              <a:rPr spc="-785" dirty="0"/>
              <a:t> </a:t>
            </a:r>
            <a:r>
              <a:rPr spc="-20" dirty="0"/>
              <a:t>EKONOMI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6516" y="1625854"/>
            <a:ext cx="766508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5080" indent="-382905">
              <a:spcBef>
                <a:spcPts val="100"/>
              </a:spcBef>
              <a:tabLst>
                <a:tab pos="394970" algn="l"/>
              </a:tabLst>
            </a:pPr>
            <a:r>
              <a:rPr sz="1900" spc="-160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Aris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Ananta menggambarkan hubungan variabel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demografi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dengan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pembangunan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bentuk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siklus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termasuk</a:t>
            </a:r>
            <a:r>
              <a:rPr sz="24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pembangunan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ekonomi.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355850" y="3803650"/>
            <a:ext cx="2070100" cy="2603500"/>
            <a:chOff x="831850" y="3803650"/>
            <a:chExt cx="2070100" cy="2603500"/>
          </a:xfrm>
        </p:grpSpPr>
        <p:sp>
          <p:nvSpPr>
            <p:cNvPr id="5" name="object 5"/>
            <p:cNvSpPr/>
            <p:nvPr/>
          </p:nvSpPr>
          <p:spPr>
            <a:xfrm>
              <a:off x="838200" y="3810000"/>
              <a:ext cx="2057400" cy="2590800"/>
            </a:xfrm>
            <a:custGeom>
              <a:avLst/>
              <a:gdLst/>
              <a:ahLst/>
              <a:cxnLst/>
              <a:rect l="l" t="t" r="r" b="b"/>
              <a:pathLst>
                <a:path w="2057400" h="2590800">
                  <a:moveTo>
                    <a:pt x="2057400" y="0"/>
                  </a:moveTo>
                  <a:lnTo>
                    <a:pt x="0" y="0"/>
                  </a:lnTo>
                  <a:lnTo>
                    <a:pt x="0" y="2590800"/>
                  </a:lnTo>
                  <a:lnTo>
                    <a:pt x="2057400" y="2590800"/>
                  </a:lnTo>
                  <a:lnTo>
                    <a:pt x="2057400" y="0"/>
                  </a:lnTo>
                  <a:close/>
                </a:path>
              </a:pathLst>
            </a:custGeom>
            <a:solidFill>
              <a:srgbClr val="0901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8200" y="3810000"/>
              <a:ext cx="2057400" cy="2590800"/>
            </a:xfrm>
            <a:custGeom>
              <a:avLst/>
              <a:gdLst/>
              <a:ahLst/>
              <a:cxnLst/>
              <a:rect l="l" t="t" r="r" b="b"/>
              <a:pathLst>
                <a:path w="2057400" h="2590800">
                  <a:moveTo>
                    <a:pt x="0" y="2590800"/>
                  </a:moveTo>
                  <a:lnTo>
                    <a:pt x="2057400" y="2590800"/>
                  </a:lnTo>
                  <a:lnTo>
                    <a:pt x="2057400" y="0"/>
                  </a:lnTo>
                  <a:lnTo>
                    <a:pt x="0" y="0"/>
                  </a:lnTo>
                  <a:lnTo>
                    <a:pt x="0" y="25908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752750" y="3871341"/>
            <a:ext cx="12763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635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Jumlah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ndu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duk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22626" y="4785817"/>
            <a:ext cx="173736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spcBef>
                <a:spcPts val="105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Pertumbuhan</a:t>
            </a:r>
            <a:endParaRPr sz="20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35987" y="5700472"/>
            <a:ext cx="13100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marR="5080" indent="-10795">
              <a:spcBef>
                <a:spcPts val="100"/>
              </a:spcBef>
            </a:pP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pos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si 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327650" y="3803650"/>
            <a:ext cx="1765300" cy="2603500"/>
            <a:chOff x="3803650" y="3803650"/>
            <a:chExt cx="1765300" cy="2603500"/>
          </a:xfrm>
        </p:grpSpPr>
        <p:sp>
          <p:nvSpPr>
            <p:cNvPr id="11" name="object 11"/>
            <p:cNvSpPr/>
            <p:nvPr/>
          </p:nvSpPr>
          <p:spPr>
            <a:xfrm>
              <a:off x="3810000" y="3810000"/>
              <a:ext cx="1752600" cy="2590800"/>
            </a:xfrm>
            <a:custGeom>
              <a:avLst/>
              <a:gdLst/>
              <a:ahLst/>
              <a:cxnLst/>
              <a:rect l="l" t="t" r="r" b="b"/>
              <a:pathLst>
                <a:path w="1752600" h="2590800">
                  <a:moveTo>
                    <a:pt x="1752600" y="0"/>
                  </a:moveTo>
                  <a:lnTo>
                    <a:pt x="0" y="0"/>
                  </a:lnTo>
                  <a:lnTo>
                    <a:pt x="0" y="2590800"/>
                  </a:lnTo>
                  <a:lnTo>
                    <a:pt x="1752600" y="2590800"/>
                  </a:lnTo>
                  <a:lnTo>
                    <a:pt x="1752600" y="0"/>
                  </a:lnTo>
                  <a:close/>
                </a:path>
              </a:pathLst>
            </a:custGeom>
            <a:solidFill>
              <a:srgbClr val="0901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0000" y="3810000"/>
              <a:ext cx="1752600" cy="2590800"/>
            </a:xfrm>
            <a:custGeom>
              <a:avLst/>
              <a:gdLst/>
              <a:ahLst/>
              <a:cxnLst/>
              <a:rect l="l" t="t" r="r" b="b"/>
              <a:pathLst>
                <a:path w="1752600" h="2590800">
                  <a:moveTo>
                    <a:pt x="0" y="2590800"/>
                  </a:moveTo>
                  <a:lnTo>
                    <a:pt x="1752600" y="2590800"/>
                  </a:lnTo>
                  <a:lnTo>
                    <a:pt x="1752600" y="0"/>
                  </a:lnTo>
                  <a:lnTo>
                    <a:pt x="0" y="0"/>
                  </a:lnTo>
                  <a:lnTo>
                    <a:pt x="0" y="25908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459729" y="4176140"/>
            <a:ext cx="150241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sz="2000" b="1" i="1" spc="-5" dirty="0">
                <a:solidFill>
                  <a:srgbClr val="FFFFFF"/>
                </a:solidFill>
                <a:latin typeface="Verdana"/>
                <a:cs typeface="Verdana"/>
              </a:rPr>
              <a:t>Ekonomi </a:t>
            </a:r>
            <a:r>
              <a:rPr sz="2000" b="1" i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Sosial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Budaya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Politik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ngk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ngan 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alam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842250" y="3803650"/>
            <a:ext cx="1765300" cy="2603500"/>
            <a:chOff x="6318250" y="3803650"/>
            <a:chExt cx="1765300" cy="2603500"/>
          </a:xfrm>
        </p:grpSpPr>
        <p:sp>
          <p:nvSpPr>
            <p:cNvPr id="15" name="object 15"/>
            <p:cNvSpPr/>
            <p:nvPr/>
          </p:nvSpPr>
          <p:spPr>
            <a:xfrm>
              <a:off x="6324600" y="3810000"/>
              <a:ext cx="1752600" cy="2590800"/>
            </a:xfrm>
            <a:custGeom>
              <a:avLst/>
              <a:gdLst/>
              <a:ahLst/>
              <a:cxnLst/>
              <a:rect l="l" t="t" r="r" b="b"/>
              <a:pathLst>
                <a:path w="1752600" h="2590800">
                  <a:moveTo>
                    <a:pt x="1752600" y="0"/>
                  </a:moveTo>
                  <a:lnTo>
                    <a:pt x="0" y="0"/>
                  </a:lnTo>
                  <a:lnTo>
                    <a:pt x="0" y="2590800"/>
                  </a:lnTo>
                  <a:lnTo>
                    <a:pt x="1752600" y="2590800"/>
                  </a:lnTo>
                  <a:lnTo>
                    <a:pt x="1752600" y="0"/>
                  </a:lnTo>
                  <a:close/>
                </a:path>
              </a:pathLst>
            </a:custGeom>
            <a:solidFill>
              <a:srgbClr val="0901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324600" y="3810000"/>
              <a:ext cx="1752600" cy="2590800"/>
            </a:xfrm>
            <a:custGeom>
              <a:avLst/>
              <a:gdLst/>
              <a:ahLst/>
              <a:cxnLst/>
              <a:rect l="l" t="t" r="r" b="b"/>
              <a:pathLst>
                <a:path w="1752600" h="2590800">
                  <a:moveTo>
                    <a:pt x="0" y="2590800"/>
                  </a:moveTo>
                  <a:lnTo>
                    <a:pt x="1752600" y="2590800"/>
                  </a:lnTo>
                  <a:lnTo>
                    <a:pt x="1752600" y="0"/>
                  </a:lnTo>
                  <a:lnTo>
                    <a:pt x="0" y="0"/>
                  </a:lnTo>
                  <a:lnTo>
                    <a:pt x="0" y="25908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119365" y="4328541"/>
            <a:ext cx="12134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7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ah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an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11744" y="4938522"/>
            <a:ext cx="12274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16671" y="5548072"/>
            <a:ext cx="1617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perpindahan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419475" y="3095626"/>
            <a:ext cx="5295900" cy="2320925"/>
            <a:chOff x="1895475" y="3095625"/>
            <a:chExt cx="5295900" cy="2320925"/>
          </a:xfrm>
        </p:grpSpPr>
        <p:sp>
          <p:nvSpPr>
            <p:cNvPr id="21" name="object 21"/>
            <p:cNvSpPr/>
            <p:nvPr/>
          </p:nvSpPr>
          <p:spPr>
            <a:xfrm>
              <a:off x="2971800" y="4953000"/>
              <a:ext cx="838200" cy="457200"/>
            </a:xfrm>
            <a:custGeom>
              <a:avLst/>
              <a:gdLst/>
              <a:ahLst/>
              <a:cxnLst/>
              <a:rect l="l" t="t" r="r" b="b"/>
              <a:pathLst>
                <a:path w="838200" h="457200">
                  <a:moveTo>
                    <a:pt x="628650" y="0"/>
                  </a:moveTo>
                  <a:lnTo>
                    <a:pt x="628650" y="114300"/>
                  </a:lnTo>
                  <a:lnTo>
                    <a:pt x="0" y="114300"/>
                  </a:lnTo>
                  <a:lnTo>
                    <a:pt x="0" y="342900"/>
                  </a:lnTo>
                  <a:lnTo>
                    <a:pt x="628650" y="342900"/>
                  </a:lnTo>
                  <a:lnTo>
                    <a:pt x="628650" y="457200"/>
                  </a:lnTo>
                  <a:lnTo>
                    <a:pt x="838200" y="228600"/>
                  </a:lnTo>
                  <a:lnTo>
                    <a:pt x="628650" y="0"/>
                  </a:lnTo>
                  <a:close/>
                </a:path>
              </a:pathLst>
            </a:custGeom>
            <a:solidFill>
              <a:srgbClr val="6D9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71800" y="4953000"/>
              <a:ext cx="838200" cy="457200"/>
            </a:xfrm>
            <a:custGeom>
              <a:avLst/>
              <a:gdLst/>
              <a:ahLst/>
              <a:cxnLst/>
              <a:rect l="l" t="t" r="r" b="b"/>
              <a:pathLst>
                <a:path w="838200" h="457200">
                  <a:moveTo>
                    <a:pt x="0" y="114300"/>
                  </a:moveTo>
                  <a:lnTo>
                    <a:pt x="628650" y="114300"/>
                  </a:lnTo>
                  <a:lnTo>
                    <a:pt x="628650" y="0"/>
                  </a:lnTo>
                  <a:lnTo>
                    <a:pt x="838200" y="228600"/>
                  </a:lnTo>
                  <a:lnTo>
                    <a:pt x="628650" y="457200"/>
                  </a:lnTo>
                  <a:lnTo>
                    <a:pt x="628650" y="342900"/>
                  </a:lnTo>
                  <a:lnTo>
                    <a:pt x="0" y="342900"/>
                  </a:lnTo>
                  <a:lnTo>
                    <a:pt x="0" y="1143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86400" y="4953000"/>
              <a:ext cx="838200" cy="457200"/>
            </a:xfrm>
            <a:custGeom>
              <a:avLst/>
              <a:gdLst/>
              <a:ahLst/>
              <a:cxnLst/>
              <a:rect l="l" t="t" r="r" b="b"/>
              <a:pathLst>
                <a:path w="838200" h="457200">
                  <a:moveTo>
                    <a:pt x="628650" y="0"/>
                  </a:moveTo>
                  <a:lnTo>
                    <a:pt x="628650" y="114300"/>
                  </a:lnTo>
                  <a:lnTo>
                    <a:pt x="0" y="114300"/>
                  </a:lnTo>
                  <a:lnTo>
                    <a:pt x="0" y="342900"/>
                  </a:lnTo>
                  <a:lnTo>
                    <a:pt x="628650" y="342900"/>
                  </a:lnTo>
                  <a:lnTo>
                    <a:pt x="628650" y="457200"/>
                  </a:lnTo>
                  <a:lnTo>
                    <a:pt x="838200" y="228600"/>
                  </a:lnTo>
                  <a:lnTo>
                    <a:pt x="628650" y="0"/>
                  </a:lnTo>
                  <a:close/>
                </a:path>
              </a:pathLst>
            </a:custGeom>
            <a:solidFill>
              <a:srgbClr val="6D9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86400" y="4953000"/>
              <a:ext cx="838200" cy="457200"/>
            </a:xfrm>
            <a:custGeom>
              <a:avLst/>
              <a:gdLst/>
              <a:ahLst/>
              <a:cxnLst/>
              <a:rect l="l" t="t" r="r" b="b"/>
              <a:pathLst>
                <a:path w="838200" h="457200">
                  <a:moveTo>
                    <a:pt x="0" y="114300"/>
                  </a:moveTo>
                  <a:lnTo>
                    <a:pt x="628650" y="114300"/>
                  </a:lnTo>
                  <a:lnTo>
                    <a:pt x="628650" y="0"/>
                  </a:lnTo>
                  <a:lnTo>
                    <a:pt x="838200" y="228600"/>
                  </a:lnTo>
                  <a:lnTo>
                    <a:pt x="628650" y="457200"/>
                  </a:lnTo>
                  <a:lnTo>
                    <a:pt x="628650" y="342900"/>
                  </a:lnTo>
                  <a:lnTo>
                    <a:pt x="0" y="342900"/>
                  </a:lnTo>
                  <a:lnTo>
                    <a:pt x="0" y="1143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81200" y="3124200"/>
              <a:ext cx="5181600" cy="685800"/>
            </a:xfrm>
            <a:custGeom>
              <a:avLst/>
              <a:gdLst/>
              <a:ahLst/>
              <a:cxnLst/>
              <a:rect l="l" t="t" r="r" b="b"/>
              <a:pathLst>
                <a:path w="5181600" h="685800">
                  <a:moveTo>
                    <a:pt x="5181600" y="685800"/>
                  </a:moveTo>
                  <a:lnTo>
                    <a:pt x="5181600" y="0"/>
                  </a:lnTo>
                </a:path>
                <a:path w="5181600" h="685800">
                  <a:moveTo>
                    <a:pt x="5181600" y="0"/>
                  </a:moveTo>
                  <a:lnTo>
                    <a:pt x="0" y="0"/>
                  </a:lnTo>
                </a:path>
              </a:pathLst>
            </a:custGeom>
            <a:ln w="571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895475" y="3200400"/>
              <a:ext cx="171450" cy="609600"/>
            </a:xfrm>
            <a:custGeom>
              <a:avLst/>
              <a:gdLst/>
              <a:ahLst/>
              <a:cxnLst/>
              <a:rect l="l" t="t" r="r" b="b"/>
              <a:pathLst>
                <a:path w="171450" h="609600">
                  <a:moveTo>
                    <a:pt x="57150" y="438150"/>
                  </a:moveTo>
                  <a:lnTo>
                    <a:pt x="0" y="438150"/>
                  </a:lnTo>
                  <a:lnTo>
                    <a:pt x="85725" y="609600"/>
                  </a:lnTo>
                  <a:lnTo>
                    <a:pt x="157162" y="466725"/>
                  </a:lnTo>
                  <a:lnTo>
                    <a:pt x="57150" y="466725"/>
                  </a:lnTo>
                  <a:lnTo>
                    <a:pt x="57150" y="438150"/>
                  </a:lnTo>
                  <a:close/>
                </a:path>
                <a:path w="171450" h="609600">
                  <a:moveTo>
                    <a:pt x="114300" y="0"/>
                  </a:moveTo>
                  <a:lnTo>
                    <a:pt x="57150" y="0"/>
                  </a:lnTo>
                  <a:lnTo>
                    <a:pt x="57150" y="466725"/>
                  </a:lnTo>
                  <a:lnTo>
                    <a:pt x="114300" y="466725"/>
                  </a:lnTo>
                  <a:lnTo>
                    <a:pt x="114300" y="0"/>
                  </a:lnTo>
                  <a:close/>
                </a:path>
                <a:path w="171450" h="609600">
                  <a:moveTo>
                    <a:pt x="171450" y="438150"/>
                  </a:moveTo>
                  <a:lnTo>
                    <a:pt x="114300" y="438150"/>
                  </a:lnTo>
                  <a:lnTo>
                    <a:pt x="114300" y="466725"/>
                  </a:lnTo>
                  <a:lnTo>
                    <a:pt x="157162" y="466725"/>
                  </a:lnTo>
                  <a:lnTo>
                    <a:pt x="171450" y="4381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77170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136" y="150752"/>
            <a:ext cx="10532282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b="1" spc="-120" dirty="0">
                <a:latin typeface="Trebuchet MS"/>
                <a:cs typeface="Trebuchet MS"/>
              </a:rPr>
              <a:t>H</a:t>
            </a:r>
            <a:r>
              <a:rPr b="1" spc="-225" dirty="0">
                <a:latin typeface="Trebuchet MS"/>
                <a:cs typeface="Trebuchet MS"/>
              </a:rPr>
              <a:t>U</a:t>
            </a:r>
            <a:r>
              <a:rPr b="1" spc="-80" dirty="0">
                <a:latin typeface="Trebuchet MS"/>
                <a:cs typeface="Trebuchet MS"/>
              </a:rPr>
              <a:t>BU</a:t>
            </a:r>
            <a:r>
              <a:rPr b="1" spc="-95" dirty="0">
                <a:latin typeface="Trebuchet MS"/>
                <a:cs typeface="Trebuchet MS"/>
              </a:rPr>
              <a:t>N</a:t>
            </a:r>
            <a:r>
              <a:rPr b="1" spc="-70" dirty="0">
                <a:latin typeface="Trebuchet MS"/>
                <a:cs typeface="Trebuchet MS"/>
              </a:rPr>
              <a:t>G</a:t>
            </a:r>
            <a:r>
              <a:rPr b="1" spc="-170" dirty="0">
                <a:latin typeface="Trebuchet MS"/>
                <a:cs typeface="Trebuchet MS"/>
              </a:rPr>
              <a:t>AN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-385" dirty="0">
                <a:latin typeface="Trebuchet MS"/>
                <a:cs typeface="Trebuchet MS"/>
              </a:rPr>
              <a:t>V</a:t>
            </a:r>
            <a:r>
              <a:rPr b="1" spc="-155" dirty="0">
                <a:latin typeface="Trebuchet MS"/>
                <a:cs typeface="Trebuchet MS"/>
              </a:rPr>
              <a:t>A</a:t>
            </a:r>
            <a:r>
              <a:rPr b="1" spc="-130" dirty="0">
                <a:latin typeface="Trebuchet MS"/>
                <a:cs typeface="Trebuchet MS"/>
              </a:rPr>
              <a:t>R</a:t>
            </a:r>
            <a:r>
              <a:rPr b="1" spc="-85" dirty="0">
                <a:latin typeface="Trebuchet MS"/>
                <a:cs typeface="Trebuchet MS"/>
              </a:rPr>
              <a:t>I</a:t>
            </a:r>
            <a:r>
              <a:rPr b="1" spc="-120" dirty="0">
                <a:latin typeface="Trebuchet MS"/>
                <a:cs typeface="Trebuchet MS"/>
              </a:rPr>
              <a:t>AB</a:t>
            </a:r>
            <a:r>
              <a:rPr b="1" spc="-125" dirty="0">
                <a:latin typeface="Trebuchet MS"/>
                <a:cs typeface="Trebuchet MS"/>
              </a:rPr>
              <a:t>E</a:t>
            </a:r>
            <a:r>
              <a:rPr b="1" spc="-200" dirty="0">
                <a:latin typeface="Trebuchet MS"/>
                <a:cs typeface="Trebuchet MS"/>
              </a:rPr>
              <a:t>L</a:t>
            </a:r>
            <a:r>
              <a:rPr b="1" spc="-210" dirty="0">
                <a:latin typeface="Trebuchet MS"/>
                <a:cs typeface="Trebuchet MS"/>
              </a:rPr>
              <a:t> </a:t>
            </a:r>
            <a:r>
              <a:rPr b="1" spc="20" dirty="0">
                <a:latin typeface="Trebuchet MS"/>
                <a:cs typeface="Trebuchet MS"/>
              </a:rPr>
              <a:t>D</a:t>
            </a:r>
            <a:r>
              <a:rPr b="1" spc="60" dirty="0">
                <a:latin typeface="Trebuchet MS"/>
                <a:cs typeface="Trebuchet MS"/>
              </a:rPr>
              <a:t>E</a:t>
            </a:r>
            <a:r>
              <a:rPr b="1" spc="90" dirty="0">
                <a:latin typeface="Trebuchet MS"/>
                <a:cs typeface="Trebuchet MS"/>
              </a:rPr>
              <a:t>M</a:t>
            </a:r>
            <a:r>
              <a:rPr b="1" spc="-140" dirty="0">
                <a:latin typeface="Trebuchet MS"/>
                <a:cs typeface="Trebuchet MS"/>
              </a:rPr>
              <a:t>OGRAFI  </a:t>
            </a:r>
            <a:r>
              <a:rPr b="1" spc="25" dirty="0">
                <a:latin typeface="Trebuchet MS"/>
                <a:cs typeface="Trebuchet MS"/>
              </a:rPr>
              <a:t>D</a:t>
            </a:r>
            <a:r>
              <a:rPr b="1" spc="-45" dirty="0">
                <a:latin typeface="Trebuchet MS"/>
                <a:cs typeface="Trebuchet MS"/>
              </a:rPr>
              <a:t>EN</a:t>
            </a:r>
            <a:r>
              <a:rPr b="1" spc="-70" dirty="0">
                <a:latin typeface="Trebuchet MS"/>
                <a:cs typeface="Trebuchet MS"/>
              </a:rPr>
              <a:t>G</a:t>
            </a:r>
            <a:r>
              <a:rPr b="1" spc="-175" dirty="0">
                <a:latin typeface="Trebuchet MS"/>
                <a:cs typeface="Trebuchet MS"/>
              </a:rPr>
              <a:t>AN</a:t>
            </a:r>
            <a:r>
              <a:rPr b="1" spc="-225" dirty="0">
                <a:latin typeface="Trebuchet MS"/>
                <a:cs typeface="Trebuchet MS"/>
              </a:rPr>
              <a:t> </a:t>
            </a:r>
            <a:r>
              <a:rPr b="1" spc="-85" dirty="0">
                <a:latin typeface="Trebuchet MS"/>
                <a:cs typeface="Trebuchet MS"/>
              </a:rPr>
              <a:t>P</a:t>
            </a:r>
            <a:r>
              <a:rPr b="1" spc="-65" dirty="0">
                <a:latin typeface="Trebuchet MS"/>
                <a:cs typeface="Trebuchet MS"/>
              </a:rPr>
              <a:t>E</a:t>
            </a:r>
            <a:r>
              <a:rPr b="1" spc="130" dirty="0">
                <a:latin typeface="Trebuchet MS"/>
                <a:cs typeface="Trebuchet MS"/>
              </a:rPr>
              <a:t>M</a:t>
            </a:r>
            <a:r>
              <a:rPr b="1" spc="114" dirty="0">
                <a:latin typeface="Trebuchet MS"/>
                <a:cs typeface="Trebuchet MS"/>
              </a:rPr>
              <a:t>B</a:t>
            </a:r>
            <a:r>
              <a:rPr b="1" spc="-310" dirty="0">
                <a:latin typeface="Trebuchet MS"/>
                <a:cs typeface="Trebuchet MS"/>
              </a:rPr>
              <a:t>A</a:t>
            </a:r>
            <a:r>
              <a:rPr b="1" spc="-120" dirty="0">
                <a:latin typeface="Trebuchet MS"/>
                <a:cs typeface="Trebuchet MS"/>
              </a:rPr>
              <a:t>NG</a:t>
            </a:r>
            <a:r>
              <a:rPr b="1" spc="-130" dirty="0">
                <a:latin typeface="Trebuchet MS"/>
                <a:cs typeface="Trebuchet MS"/>
              </a:rPr>
              <a:t>UNAN</a:t>
            </a:r>
            <a:r>
              <a:rPr b="1" spc="-225" dirty="0">
                <a:latin typeface="Trebuchet MS"/>
                <a:cs typeface="Trebuchet MS"/>
              </a:rPr>
              <a:t> </a:t>
            </a:r>
            <a:r>
              <a:rPr b="1" spc="-15" dirty="0">
                <a:latin typeface="Trebuchet MS"/>
                <a:cs typeface="Trebuchet MS"/>
              </a:rPr>
              <a:t>E</a:t>
            </a:r>
            <a:r>
              <a:rPr b="1" spc="-114" dirty="0">
                <a:latin typeface="Trebuchet MS"/>
                <a:cs typeface="Trebuchet MS"/>
              </a:rPr>
              <a:t>K</a:t>
            </a:r>
            <a:r>
              <a:rPr b="1" spc="-135" dirty="0">
                <a:latin typeface="Trebuchet MS"/>
                <a:cs typeface="Trebuchet MS"/>
              </a:rPr>
              <a:t>O</a:t>
            </a:r>
            <a:r>
              <a:rPr b="1" spc="-120" dirty="0">
                <a:latin typeface="Trebuchet MS"/>
                <a:cs typeface="Trebuchet MS"/>
              </a:rPr>
              <a:t>N</a:t>
            </a:r>
            <a:r>
              <a:rPr b="1" spc="-40" dirty="0">
                <a:latin typeface="Trebuchet MS"/>
                <a:cs typeface="Trebuchet MS"/>
              </a:rPr>
              <a:t>OMI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898650" y="2127250"/>
            <a:ext cx="1384300" cy="927100"/>
            <a:chOff x="374650" y="2127250"/>
            <a:chExt cx="1384300" cy="927100"/>
          </a:xfrm>
        </p:grpSpPr>
        <p:sp>
          <p:nvSpPr>
            <p:cNvPr id="4" name="object 4"/>
            <p:cNvSpPr/>
            <p:nvPr/>
          </p:nvSpPr>
          <p:spPr>
            <a:xfrm>
              <a:off x="381000" y="2133600"/>
              <a:ext cx="1371600" cy="914400"/>
            </a:xfrm>
            <a:custGeom>
              <a:avLst/>
              <a:gdLst/>
              <a:ahLst/>
              <a:cxnLst/>
              <a:rect l="l" t="t" r="r" b="b"/>
              <a:pathLst>
                <a:path w="1371600" h="914400">
                  <a:moveTo>
                    <a:pt x="137160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1371600" y="914400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0901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" y="2133600"/>
              <a:ext cx="1371600" cy="914400"/>
            </a:xfrm>
            <a:custGeom>
              <a:avLst/>
              <a:gdLst/>
              <a:ahLst/>
              <a:cxnLst/>
              <a:rect l="l" t="t" r="r" b="b"/>
              <a:pathLst>
                <a:path w="1371600" h="914400">
                  <a:moveTo>
                    <a:pt x="0" y="914400"/>
                  </a:moveTo>
                  <a:lnTo>
                    <a:pt x="1371600" y="914400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911350" y="2139950"/>
            <a:ext cx="1358900" cy="313690"/>
          </a:xfrm>
          <a:prstGeom prst="rect">
            <a:avLst/>
          </a:prstGeom>
          <a:solidFill>
            <a:srgbClr val="090174"/>
          </a:solidFill>
        </p:spPr>
        <p:txBody>
          <a:bodyPr vert="horz" wrap="square" lIns="0" tIns="38100" rIns="0" bIns="0" rtlCol="0">
            <a:spAutoFit/>
          </a:bodyPr>
          <a:lstStyle/>
          <a:p>
            <a:pPr marL="143510">
              <a:spcBef>
                <a:spcPts val="300"/>
              </a:spcBef>
            </a:pP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Kelahiran</a:t>
            </a:r>
            <a:endParaRPr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1350" y="2453275"/>
            <a:ext cx="1358900" cy="259430"/>
          </a:xfrm>
          <a:prstGeom prst="rect">
            <a:avLst/>
          </a:prstGeom>
          <a:solidFill>
            <a:srgbClr val="090174"/>
          </a:solidFill>
        </p:spPr>
        <p:txBody>
          <a:bodyPr vert="horz" wrap="square" lIns="0" tIns="0" rIns="0" bIns="0" rtlCol="0">
            <a:spAutoFit/>
          </a:bodyPr>
          <a:lstStyle/>
          <a:p>
            <a:pPr marL="137160">
              <a:lnSpc>
                <a:spcPts val="2155"/>
              </a:lnSpc>
            </a:pP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endParaRPr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11350" y="2727595"/>
            <a:ext cx="1358900" cy="259430"/>
          </a:xfrm>
          <a:prstGeom prst="rect">
            <a:avLst/>
          </a:prstGeom>
          <a:solidFill>
            <a:srgbClr val="090174"/>
          </a:solidFill>
        </p:spPr>
        <p:txBody>
          <a:bodyPr vert="horz" wrap="square" lIns="0" tIns="0" rIns="0" bIns="0" rtlCol="0">
            <a:spAutoFit/>
          </a:bodyPr>
          <a:lstStyle/>
          <a:p>
            <a:pPr marL="257810">
              <a:lnSpc>
                <a:spcPts val="2155"/>
              </a:lnSpc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migrasi</a:t>
            </a:r>
            <a:endParaRPr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05200" y="2133600"/>
            <a:ext cx="1066800" cy="706604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212090" rIns="0" bIns="0" rtlCol="0">
            <a:spAutoFit/>
          </a:bodyPr>
          <a:lstStyle/>
          <a:p>
            <a:pPr marL="31115" marR="24130" indent="25400">
              <a:spcBef>
                <a:spcPts val="1670"/>
              </a:spcBef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Dinamika </a:t>
            </a:r>
            <a:r>
              <a:rPr sz="1600" spc="-5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pendudu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00600" y="2133601"/>
            <a:ext cx="1143000" cy="875881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1115" marR="21590" algn="ctr">
              <a:spcBef>
                <a:spcPts val="350"/>
              </a:spcBef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pc="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nam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ka  </a:t>
            </a:r>
            <a:r>
              <a:rPr spc="-40" dirty="0">
                <a:solidFill>
                  <a:srgbClr val="FFFFFF"/>
                </a:solidFill>
                <a:latin typeface="Verdana"/>
                <a:cs typeface="Verdana"/>
              </a:rPr>
              <a:t>Tenaga </a:t>
            </a:r>
            <a:r>
              <a:rPr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kerja</a:t>
            </a:r>
            <a:endParaRPr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72200" y="2133601"/>
            <a:ext cx="1143000" cy="875881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8575" marR="17145" indent="-1270" algn="ctr">
              <a:spcBef>
                <a:spcPts val="350"/>
              </a:spcBef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pc="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nam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ka  Angkatan 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kerja</a:t>
            </a:r>
            <a:endParaRPr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613650" y="2127250"/>
            <a:ext cx="1155700" cy="927100"/>
            <a:chOff x="6089650" y="2127250"/>
            <a:chExt cx="1155700" cy="927100"/>
          </a:xfrm>
        </p:grpSpPr>
        <p:sp>
          <p:nvSpPr>
            <p:cNvPr id="13" name="object 13"/>
            <p:cNvSpPr/>
            <p:nvPr/>
          </p:nvSpPr>
          <p:spPr>
            <a:xfrm>
              <a:off x="6096000" y="2133600"/>
              <a:ext cx="1143000" cy="914400"/>
            </a:xfrm>
            <a:custGeom>
              <a:avLst/>
              <a:gdLst/>
              <a:ahLst/>
              <a:cxnLst/>
              <a:rect l="l" t="t" r="r" b="b"/>
              <a:pathLst>
                <a:path w="1143000" h="914400">
                  <a:moveTo>
                    <a:pt x="114300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1143000" y="914400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0901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96000" y="2133600"/>
              <a:ext cx="1143000" cy="914400"/>
            </a:xfrm>
            <a:custGeom>
              <a:avLst/>
              <a:gdLst/>
              <a:ahLst/>
              <a:cxnLst/>
              <a:rect l="l" t="t" r="r" b="b"/>
              <a:pathLst>
                <a:path w="1143000" h="914400">
                  <a:moveTo>
                    <a:pt x="0" y="914400"/>
                  </a:moveTo>
                  <a:lnTo>
                    <a:pt x="1143000" y="914400"/>
                  </a:lnTo>
                  <a:lnTo>
                    <a:pt x="1143000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626350" y="2139950"/>
            <a:ext cx="1130300" cy="313690"/>
          </a:xfrm>
          <a:prstGeom prst="rect">
            <a:avLst/>
          </a:prstGeom>
          <a:solidFill>
            <a:srgbClr val="090174"/>
          </a:solidFill>
        </p:spPr>
        <p:txBody>
          <a:bodyPr vert="horz" wrap="square" lIns="0" tIns="38100" rIns="0" bIns="0" rtlCol="0">
            <a:spAutoFit/>
          </a:bodyPr>
          <a:lstStyle/>
          <a:p>
            <a:pPr marL="159385">
              <a:spcBef>
                <a:spcPts val="300"/>
              </a:spcBef>
            </a:pPr>
            <a:r>
              <a:rPr spc="-40" dirty="0">
                <a:solidFill>
                  <a:srgbClr val="FFFFFF"/>
                </a:solidFill>
                <a:latin typeface="Verdana"/>
                <a:cs typeface="Verdana"/>
              </a:rPr>
              <a:t>Tenaga</a:t>
            </a:r>
            <a:endParaRPr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26350" y="2453275"/>
            <a:ext cx="1130300" cy="259430"/>
          </a:xfrm>
          <a:prstGeom prst="rect">
            <a:avLst/>
          </a:prstGeom>
          <a:solidFill>
            <a:srgbClr val="090174"/>
          </a:solidFill>
        </p:spPr>
        <p:txBody>
          <a:bodyPr vert="horz" wrap="square" lIns="0" tIns="0" rIns="0" bIns="0" rtlCol="0">
            <a:spAutoFit/>
          </a:bodyPr>
          <a:lstStyle/>
          <a:p>
            <a:pPr marL="264795">
              <a:lnSpc>
                <a:spcPts val="2155"/>
              </a:lnSpc>
            </a:pPr>
            <a:r>
              <a:rPr spc="-15" dirty="0">
                <a:solidFill>
                  <a:srgbClr val="FFFFFF"/>
                </a:solidFill>
                <a:latin typeface="Verdana"/>
                <a:cs typeface="Verdana"/>
              </a:rPr>
              <a:t>Kerja</a:t>
            </a:r>
            <a:endParaRPr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26350" y="2727595"/>
            <a:ext cx="1130300" cy="259430"/>
          </a:xfrm>
          <a:prstGeom prst="rect">
            <a:avLst/>
          </a:prstGeom>
          <a:solidFill>
            <a:srgbClr val="090174"/>
          </a:solidFill>
        </p:spPr>
        <p:txBody>
          <a:bodyPr vert="horz" wrap="square" lIns="0" tIns="0" rIns="0" bIns="0" rtlCol="0">
            <a:spAutoFit/>
          </a:bodyPr>
          <a:lstStyle/>
          <a:p>
            <a:pPr marL="48260">
              <a:lnSpc>
                <a:spcPts val="2155"/>
              </a:lnSpc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produktif</a:t>
            </a:r>
            <a:endParaRPr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67800" y="2133601"/>
            <a:ext cx="1371600" cy="829073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89535" rIns="0" bIns="0" rtlCol="0">
            <a:spAutoFit/>
          </a:bodyPr>
          <a:lstStyle/>
          <a:p>
            <a:pPr marL="91440">
              <a:spcBef>
                <a:spcPts val="705"/>
              </a:spcBef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Pendapatan</a:t>
            </a:r>
            <a:endParaRPr sz="1600">
              <a:latin typeface="Verdana"/>
              <a:cs typeface="Verdana"/>
            </a:endParaRPr>
          </a:p>
          <a:p>
            <a:pPr marL="266700" marR="195580" indent="-62865">
              <a:spcBef>
                <a:spcPts val="5"/>
              </a:spcBef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/produ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ksi  nasional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91600" y="4114801"/>
            <a:ext cx="1447800" cy="1068241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82550" rIns="0" bIns="0" rtlCol="0">
            <a:spAutoFit/>
          </a:bodyPr>
          <a:lstStyle/>
          <a:p>
            <a:pPr marL="68580" marR="56515" indent="-3175" algn="ctr">
              <a:spcBef>
                <a:spcPts val="650"/>
              </a:spcBef>
            </a:pP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Dana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utk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Investas</a:t>
            </a:r>
            <a:r>
              <a:rPr sz="16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dlm </a:t>
            </a:r>
            <a:r>
              <a:rPr sz="1600" spc="-5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Modal </a:t>
            </a: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manusia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62800" y="4114800"/>
            <a:ext cx="1447800" cy="991938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159385" rIns="0" bIns="0" rtlCol="0">
            <a:spAutoFit/>
          </a:bodyPr>
          <a:lstStyle/>
          <a:p>
            <a:pPr marL="318135" marR="308610" indent="-79375" algn="ctr">
              <a:spcBef>
                <a:spcPts val="1255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Mutu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20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a 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kerja</a:t>
            </a:r>
            <a:endParaRPr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498850" y="4032250"/>
            <a:ext cx="2374900" cy="1308100"/>
            <a:chOff x="1974850" y="4032250"/>
            <a:chExt cx="2374900" cy="1308100"/>
          </a:xfrm>
        </p:grpSpPr>
        <p:sp>
          <p:nvSpPr>
            <p:cNvPr id="22" name="object 22"/>
            <p:cNvSpPr/>
            <p:nvPr/>
          </p:nvSpPr>
          <p:spPr>
            <a:xfrm>
              <a:off x="1981200" y="4038600"/>
              <a:ext cx="2362200" cy="1295400"/>
            </a:xfrm>
            <a:custGeom>
              <a:avLst/>
              <a:gdLst/>
              <a:ahLst/>
              <a:cxnLst/>
              <a:rect l="l" t="t" r="r" b="b"/>
              <a:pathLst>
                <a:path w="2362200" h="1295400">
                  <a:moveTo>
                    <a:pt x="2362200" y="0"/>
                  </a:moveTo>
                  <a:lnTo>
                    <a:pt x="0" y="0"/>
                  </a:lnTo>
                  <a:lnTo>
                    <a:pt x="0" y="1295400"/>
                  </a:lnTo>
                  <a:lnTo>
                    <a:pt x="2362200" y="1295400"/>
                  </a:lnTo>
                  <a:lnTo>
                    <a:pt x="2362200" y="0"/>
                  </a:lnTo>
                  <a:close/>
                </a:path>
              </a:pathLst>
            </a:custGeom>
            <a:solidFill>
              <a:srgbClr val="0901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81200" y="4038600"/>
              <a:ext cx="2362200" cy="1295400"/>
            </a:xfrm>
            <a:custGeom>
              <a:avLst/>
              <a:gdLst/>
              <a:ahLst/>
              <a:cxnLst/>
              <a:rect l="l" t="t" r="r" b="b"/>
              <a:pathLst>
                <a:path w="2362200" h="1295400">
                  <a:moveTo>
                    <a:pt x="0" y="1295400"/>
                  </a:moveTo>
                  <a:lnTo>
                    <a:pt x="2362200" y="1295400"/>
                  </a:lnTo>
                  <a:lnTo>
                    <a:pt x="2362200" y="0"/>
                  </a:lnTo>
                  <a:lnTo>
                    <a:pt x="0" y="0"/>
                  </a:lnTo>
                  <a:lnTo>
                    <a:pt x="0" y="12954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526917" y="3987166"/>
            <a:ext cx="232156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465" marR="287655" indent="-79375" algn="ctr">
              <a:spcBef>
                <a:spcPts val="100"/>
              </a:spcBef>
            </a:pP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Kebutuhan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30" dirty="0">
                <a:solidFill>
                  <a:srgbClr val="FFFFFF"/>
                </a:solidFill>
                <a:latin typeface="Verdana"/>
                <a:cs typeface="Verdana"/>
              </a:rPr>
              <a:t>Terhadap</a:t>
            </a:r>
            <a:r>
              <a:rPr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mutu </a:t>
            </a:r>
            <a:r>
              <a:rPr spc="-6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Modal</a:t>
            </a:r>
            <a:r>
              <a:rPr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manusia</a:t>
            </a:r>
            <a:endParaRPr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Kesehatan,</a:t>
            </a:r>
            <a:r>
              <a:rPr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pendidi-</a:t>
            </a:r>
            <a:endParaRPr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kan,</a:t>
            </a:r>
            <a:r>
              <a:rPr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keamanan</a:t>
            </a:r>
            <a:endParaRPr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33800" y="5791200"/>
            <a:ext cx="1981200" cy="622606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algn="ctr">
              <a:spcBef>
                <a:spcPts val="535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Harga</a:t>
            </a:r>
            <a:r>
              <a:rPr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mutu</a:t>
            </a:r>
            <a:endParaRPr>
              <a:latin typeface="Verdana"/>
              <a:cs typeface="Verdana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Modal</a:t>
            </a:r>
            <a:r>
              <a:rPr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manusia</a:t>
            </a:r>
            <a:endParaRPr>
              <a:latin typeface="Verdana"/>
              <a:cs typeface="Verdana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2533650"/>
            <a:ext cx="228600" cy="11430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43600" y="2533650"/>
            <a:ext cx="228600" cy="114300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91400" y="2533650"/>
            <a:ext cx="228600" cy="114300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39200" y="2533650"/>
            <a:ext cx="228600" cy="114300"/>
          </a:xfrm>
          <a:prstGeom prst="rect">
            <a:avLst/>
          </a:prstGeom>
        </p:spPr>
      </p:pic>
      <p:sp>
        <p:nvSpPr>
          <p:cNvPr id="30" name="object 30"/>
          <p:cNvSpPr/>
          <p:nvPr/>
        </p:nvSpPr>
        <p:spPr>
          <a:xfrm>
            <a:off x="8610600" y="4667250"/>
            <a:ext cx="381000" cy="114300"/>
          </a:xfrm>
          <a:custGeom>
            <a:avLst/>
            <a:gdLst/>
            <a:ahLst/>
            <a:cxnLst/>
            <a:rect l="l" t="t" r="r" b="b"/>
            <a:pathLst>
              <a:path w="381000" h="114300">
                <a:moveTo>
                  <a:pt x="114300" y="0"/>
                </a:moveTo>
                <a:lnTo>
                  <a:pt x="0" y="57150"/>
                </a:lnTo>
                <a:lnTo>
                  <a:pt x="114300" y="114300"/>
                </a:lnTo>
                <a:lnTo>
                  <a:pt x="114300" y="76200"/>
                </a:lnTo>
                <a:lnTo>
                  <a:pt x="95250" y="76200"/>
                </a:lnTo>
                <a:lnTo>
                  <a:pt x="95250" y="38100"/>
                </a:lnTo>
                <a:lnTo>
                  <a:pt x="114300" y="38100"/>
                </a:lnTo>
                <a:lnTo>
                  <a:pt x="114300" y="0"/>
                </a:lnTo>
                <a:close/>
              </a:path>
              <a:path w="381000" h="114300">
                <a:moveTo>
                  <a:pt x="114300" y="38100"/>
                </a:moveTo>
                <a:lnTo>
                  <a:pt x="95250" y="38100"/>
                </a:lnTo>
                <a:lnTo>
                  <a:pt x="95250" y="76200"/>
                </a:lnTo>
                <a:lnTo>
                  <a:pt x="114300" y="76200"/>
                </a:lnTo>
                <a:lnTo>
                  <a:pt x="114300" y="38100"/>
                </a:lnTo>
                <a:close/>
              </a:path>
              <a:path w="381000" h="114300">
                <a:moveTo>
                  <a:pt x="381000" y="38100"/>
                </a:moveTo>
                <a:lnTo>
                  <a:pt x="114300" y="38100"/>
                </a:lnTo>
                <a:lnTo>
                  <a:pt x="114300" y="76200"/>
                </a:lnTo>
                <a:lnTo>
                  <a:pt x="381000" y="76200"/>
                </a:lnTo>
                <a:lnTo>
                  <a:pt x="38100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67400" y="4667250"/>
            <a:ext cx="1295400" cy="114300"/>
          </a:xfrm>
          <a:custGeom>
            <a:avLst/>
            <a:gdLst/>
            <a:ahLst/>
            <a:cxnLst/>
            <a:rect l="l" t="t" r="r" b="b"/>
            <a:pathLst>
              <a:path w="1295400" h="114300">
                <a:moveTo>
                  <a:pt x="1181100" y="0"/>
                </a:moveTo>
                <a:lnTo>
                  <a:pt x="1181100" y="114300"/>
                </a:lnTo>
                <a:lnTo>
                  <a:pt x="1257300" y="76200"/>
                </a:lnTo>
                <a:lnTo>
                  <a:pt x="1200150" y="76200"/>
                </a:lnTo>
                <a:lnTo>
                  <a:pt x="1200150" y="38100"/>
                </a:lnTo>
                <a:lnTo>
                  <a:pt x="1257300" y="38100"/>
                </a:lnTo>
                <a:lnTo>
                  <a:pt x="1181100" y="0"/>
                </a:lnTo>
                <a:close/>
              </a:path>
              <a:path w="1295400" h="114300">
                <a:moveTo>
                  <a:pt x="1181100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1181100" y="76200"/>
                </a:lnTo>
                <a:lnTo>
                  <a:pt x="1181100" y="38100"/>
                </a:lnTo>
                <a:close/>
              </a:path>
              <a:path w="1295400" h="114300">
                <a:moveTo>
                  <a:pt x="1257300" y="38100"/>
                </a:moveTo>
                <a:lnTo>
                  <a:pt x="1200150" y="38100"/>
                </a:lnTo>
                <a:lnTo>
                  <a:pt x="1200150" y="76200"/>
                </a:lnTo>
                <a:lnTo>
                  <a:pt x="1257300" y="76200"/>
                </a:lnTo>
                <a:lnTo>
                  <a:pt x="1295400" y="57150"/>
                </a:lnTo>
                <a:lnTo>
                  <a:pt x="125730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20050" y="3124200"/>
            <a:ext cx="114300" cy="990600"/>
          </a:xfrm>
          <a:custGeom>
            <a:avLst/>
            <a:gdLst/>
            <a:ahLst/>
            <a:cxnLst/>
            <a:rect l="l" t="t" r="r" b="b"/>
            <a:pathLst>
              <a:path w="114300" h="990600">
                <a:moveTo>
                  <a:pt x="76200" y="95250"/>
                </a:moveTo>
                <a:lnTo>
                  <a:pt x="38100" y="95250"/>
                </a:lnTo>
                <a:lnTo>
                  <a:pt x="38100" y="990600"/>
                </a:lnTo>
                <a:lnTo>
                  <a:pt x="76200" y="990600"/>
                </a:lnTo>
                <a:lnTo>
                  <a:pt x="76200" y="95250"/>
                </a:lnTo>
                <a:close/>
              </a:path>
              <a:path w="114300" h="990600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104775" y="95250"/>
                </a:lnTo>
                <a:lnTo>
                  <a:pt x="57150" y="0"/>
                </a:lnTo>
                <a:close/>
              </a:path>
              <a:path w="114300" h="990600">
                <a:moveTo>
                  <a:pt x="104775" y="95250"/>
                </a:move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75" y="95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5715000" y="5257800"/>
            <a:ext cx="2024380" cy="933450"/>
            <a:chOff x="4191000" y="5257800"/>
            <a:chExt cx="2024380" cy="933450"/>
          </a:xfrm>
        </p:grpSpPr>
        <p:sp>
          <p:nvSpPr>
            <p:cNvPr id="34" name="object 34"/>
            <p:cNvSpPr/>
            <p:nvPr/>
          </p:nvSpPr>
          <p:spPr>
            <a:xfrm>
              <a:off x="4191000" y="6172200"/>
              <a:ext cx="1981200" cy="0"/>
            </a:xfrm>
            <a:custGeom>
              <a:avLst/>
              <a:gdLst/>
              <a:ahLst/>
              <a:cxnLst/>
              <a:rect l="l" t="t" r="r" b="b"/>
              <a:pathLst>
                <a:path w="1981200">
                  <a:moveTo>
                    <a:pt x="0" y="0"/>
                  </a:moveTo>
                  <a:lnTo>
                    <a:pt x="19812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29273" y="5257800"/>
              <a:ext cx="85725" cy="914400"/>
            </a:xfrm>
            <a:custGeom>
              <a:avLst/>
              <a:gdLst/>
              <a:ahLst/>
              <a:cxnLst/>
              <a:rect l="l" t="t" r="r" b="b"/>
              <a:pathLst>
                <a:path w="85725" h="914400">
                  <a:moveTo>
                    <a:pt x="57150" y="71374"/>
                  </a:moveTo>
                  <a:lnTo>
                    <a:pt x="28575" y="71374"/>
                  </a:lnTo>
                  <a:lnTo>
                    <a:pt x="28575" y="914400"/>
                  </a:lnTo>
                  <a:lnTo>
                    <a:pt x="57150" y="914400"/>
                  </a:lnTo>
                  <a:lnTo>
                    <a:pt x="57150" y="71374"/>
                  </a:lnTo>
                  <a:close/>
                </a:path>
                <a:path w="85725" h="914400">
                  <a:moveTo>
                    <a:pt x="42925" y="0"/>
                  </a:moveTo>
                  <a:lnTo>
                    <a:pt x="0" y="85725"/>
                  </a:lnTo>
                  <a:lnTo>
                    <a:pt x="28575" y="85725"/>
                  </a:lnTo>
                  <a:lnTo>
                    <a:pt x="28575" y="71374"/>
                  </a:lnTo>
                  <a:lnTo>
                    <a:pt x="78560" y="71374"/>
                  </a:lnTo>
                  <a:lnTo>
                    <a:pt x="42925" y="0"/>
                  </a:lnTo>
                  <a:close/>
                </a:path>
                <a:path w="85725" h="914400">
                  <a:moveTo>
                    <a:pt x="78560" y="71374"/>
                  </a:moveTo>
                  <a:lnTo>
                    <a:pt x="57150" y="71374"/>
                  </a:lnTo>
                  <a:lnTo>
                    <a:pt x="57150" y="85725"/>
                  </a:lnTo>
                  <a:lnTo>
                    <a:pt x="85725" y="85725"/>
                  </a:lnTo>
                  <a:lnTo>
                    <a:pt x="78560" y="7137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1733550" y="1733550"/>
            <a:ext cx="8077200" cy="4495800"/>
            <a:chOff x="209550" y="1733550"/>
            <a:chExt cx="8077200" cy="4495800"/>
          </a:xfrm>
        </p:grpSpPr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52600" y="2533650"/>
              <a:ext cx="228600" cy="11430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28600" y="1752600"/>
              <a:ext cx="8001000" cy="4419600"/>
            </a:xfrm>
            <a:custGeom>
              <a:avLst/>
              <a:gdLst/>
              <a:ahLst/>
              <a:cxnLst/>
              <a:rect l="l" t="t" r="r" b="b"/>
              <a:pathLst>
                <a:path w="8001000" h="4419600">
                  <a:moveTo>
                    <a:pt x="8001000" y="381000"/>
                  </a:moveTo>
                  <a:lnTo>
                    <a:pt x="8001000" y="0"/>
                  </a:lnTo>
                </a:path>
                <a:path w="8001000" h="4419600">
                  <a:moveTo>
                    <a:pt x="8001000" y="0"/>
                  </a:moveTo>
                  <a:lnTo>
                    <a:pt x="0" y="0"/>
                  </a:lnTo>
                </a:path>
                <a:path w="8001000" h="4419600">
                  <a:moveTo>
                    <a:pt x="0" y="0"/>
                  </a:moveTo>
                  <a:lnTo>
                    <a:pt x="0" y="441960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28600" y="1752599"/>
              <a:ext cx="8058150" cy="4476750"/>
            </a:xfrm>
            <a:custGeom>
              <a:avLst/>
              <a:gdLst/>
              <a:ahLst/>
              <a:cxnLst/>
              <a:rect l="l" t="t" r="r" b="b"/>
              <a:pathLst>
                <a:path w="8058150" h="4476750">
                  <a:moveTo>
                    <a:pt x="895350" y="266700"/>
                  </a:moveTo>
                  <a:lnTo>
                    <a:pt x="857250" y="266700"/>
                  </a:lnTo>
                  <a:lnTo>
                    <a:pt x="857250" y="0"/>
                  </a:lnTo>
                  <a:lnTo>
                    <a:pt x="819150" y="0"/>
                  </a:lnTo>
                  <a:lnTo>
                    <a:pt x="819150" y="266700"/>
                  </a:lnTo>
                  <a:lnTo>
                    <a:pt x="781050" y="266700"/>
                  </a:lnTo>
                  <a:lnTo>
                    <a:pt x="838200" y="381000"/>
                  </a:lnTo>
                  <a:lnTo>
                    <a:pt x="885825" y="285750"/>
                  </a:lnTo>
                  <a:lnTo>
                    <a:pt x="895350" y="266700"/>
                  </a:lnTo>
                  <a:close/>
                </a:path>
                <a:path w="8058150" h="4476750">
                  <a:moveTo>
                    <a:pt x="1905000" y="4419600"/>
                  </a:moveTo>
                  <a:lnTo>
                    <a:pt x="1866900" y="4400550"/>
                  </a:lnTo>
                  <a:lnTo>
                    <a:pt x="1790700" y="4362450"/>
                  </a:lnTo>
                  <a:lnTo>
                    <a:pt x="1790700" y="4400550"/>
                  </a:lnTo>
                  <a:lnTo>
                    <a:pt x="0" y="4400550"/>
                  </a:lnTo>
                  <a:lnTo>
                    <a:pt x="0" y="4438650"/>
                  </a:lnTo>
                  <a:lnTo>
                    <a:pt x="1790700" y="4438650"/>
                  </a:lnTo>
                  <a:lnTo>
                    <a:pt x="1790700" y="4476750"/>
                  </a:lnTo>
                  <a:lnTo>
                    <a:pt x="1866900" y="4438650"/>
                  </a:lnTo>
                  <a:lnTo>
                    <a:pt x="1905000" y="4419600"/>
                  </a:lnTo>
                  <a:close/>
                </a:path>
                <a:path w="8058150" h="4476750">
                  <a:moveTo>
                    <a:pt x="2266950" y="2095500"/>
                  </a:moveTo>
                  <a:lnTo>
                    <a:pt x="2228850" y="2095500"/>
                  </a:lnTo>
                  <a:lnTo>
                    <a:pt x="2228850" y="1295400"/>
                  </a:lnTo>
                  <a:lnTo>
                    <a:pt x="2190750" y="1295400"/>
                  </a:lnTo>
                  <a:lnTo>
                    <a:pt x="2190750" y="2095500"/>
                  </a:lnTo>
                  <a:lnTo>
                    <a:pt x="2152650" y="2095500"/>
                  </a:lnTo>
                  <a:lnTo>
                    <a:pt x="2209800" y="2209800"/>
                  </a:lnTo>
                  <a:lnTo>
                    <a:pt x="2257425" y="2114550"/>
                  </a:lnTo>
                  <a:lnTo>
                    <a:pt x="2266950" y="2095500"/>
                  </a:lnTo>
                  <a:close/>
                </a:path>
                <a:path w="8058150" h="4476750">
                  <a:moveTo>
                    <a:pt x="8058150" y="2171700"/>
                  </a:moveTo>
                  <a:lnTo>
                    <a:pt x="8020050" y="2171700"/>
                  </a:lnTo>
                  <a:lnTo>
                    <a:pt x="8020050" y="1295400"/>
                  </a:lnTo>
                  <a:lnTo>
                    <a:pt x="7981950" y="1295400"/>
                  </a:lnTo>
                  <a:lnTo>
                    <a:pt x="7981950" y="2171700"/>
                  </a:lnTo>
                  <a:lnTo>
                    <a:pt x="7943850" y="2171700"/>
                  </a:lnTo>
                  <a:lnTo>
                    <a:pt x="8001000" y="2286000"/>
                  </a:lnTo>
                  <a:lnTo>
                    <a:pt x="8048625" y="2190750"/>
                  </a:lnTo>
                  <a:lnTo>
                    <a:pt x="8058150" y="2171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27475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7540" y="848614"/>
            <a:ext cx="7990840" cy="52142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0" marR="815975" indent="-337185">
              <a:spcBef>
                <a:spcPts val="100"/>
              </a:spcBef>
              <a:buChar char="•"/>
              <a:tabLst>
                <a:tab pos="370205" algn="l"/>
                <a:tab pos="37084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angka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kelahiran,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perpindahan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penduduk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berdampak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langsung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pada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dinamika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kependudukan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yaitu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jumlah,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pertumbuhan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komposisi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penduduk.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5"/>
              </a:spcBef>
              <a:buClr>
                <a:srgbClr val="FFFFFF"/>
              </a:buClr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264160" marR="692785" indent="-251460"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dinamika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kependudukan</a:t>
            </a:r>
            <a:r>
              <a:rPr sz="2400" spc="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dinamika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tenaga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(jumlah,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pertumbuhan,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komposisi)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karena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tenaga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adalah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bagian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dari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penduduk.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10"/>
              </a:spcBef>
              <a:buClr>
                <a:srgbClr val="FFFFFF"/>
              </a:buClr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286385" marR="5080" indent="-286385">
              <a:buChar char="•"/>
              <a:tabLst>
                <a:tab pos="286385" algn="l"/>
                <a:tab pos="287020" algn="l"/>
                <a:tab pos="576326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dinamika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tenaga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akan	mempengaruhi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dinamika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angkatan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yaitu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mereka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benar-benar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berpotensi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untuk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bekerja,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benar-benar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memasuku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pasar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kerja.</a:t>
            </a:r>
            <a:endParaRPr sz="24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282713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7540" y="482549"/>
            <a:ext cx="8295640" cy="558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0" marR="5080" indent="-337185">
              <a:spcBef>
                <a:spcPts val="100"/>
              </a:spcBef>
              <a:buChar char="•"/>
              <a:tabLst>
                <a:tab pos="370205" algn="l"/>
                <a:tab pos="37084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jumlah, pertumbuhan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komposisi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penduduk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kebutuhan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penduduk</a:t>
            </a:r>
            <a:r>
              <a:rPr sz="2400" spc="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terhadap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modal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manusia,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 dicerminkan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oleh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kesehatan,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pendidikan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keamanan.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10"/>
              </a:spcBef>
              <a:buClr>
                <a:srgbClr val="FFFFFF"/>
              </a:buClr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370205" marR="497840" indent="-370205">
              <a:buChar char="•"/>
              <a:tabLst>
                <a:tab pos="370205" algn="l"/>
                <a:tab pos="37084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kebutuhan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terhadap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 modal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manusia,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bersama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dengan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harga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untuk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memperoleh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suatu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modal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manusia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dengan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 tersedia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untuk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investasi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dlm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mutu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modal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manusia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menentukan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mutu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tenaga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kerja.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5"/>
              </a:spcBef>
              <a:buClr>
                <a:srgbClr val="FFFFFF"/>
              </a:buClr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264160" marR="84455" indent="-251460">
              <a:buChar char="•"/>
              <a:tabLst>
                <a:tab pos="286385" algn="l"/>
                <a:tab pos="287020" algn="l"/>
                <a:tab pos="555117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tenaga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bersama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dengan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jumlah,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komposisi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(tdk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termasuk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mutu)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pertumbuhan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angkatan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menentukan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“productive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employment”	(tenaga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 yang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produktif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atau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menghasilkan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secara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ekonomi).</a:t>
            </a:r>
            <a:endParaRPr sz="24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001989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7540" y="1283589"/>
            <a:ext cx="8262620" cy="4475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0" marR="475615" indent="-337185">
              <a:spcBef>
                <a:spcPts val="100"/>
              </a:spcBef>
              <a:buChar char="•"/>
              <a:tabLst>
                <a:tab pos="370205" algn="l"/>
                <a:tab pos="37084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productive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employment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menentukan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jumlah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pendapatan/produksi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nasional.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5"/>
              </a:spcBef>
              <a:buClr>
                <a:srgbClr val="FFFFFF"/>
              </a:buClr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349250" marR="573405" indent="-337185">
              <a:buChar char="•"/>
              <a:tabLst>
                <a:tab pos="370205" algn="l"/>
                <a:tab pos="37084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pendapatan/produksi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nasional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akan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angka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kelahiran,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perpindahan.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10"/>
              </a:spcBef>
              <a:buClr>
                <a:srgbClr val="FFFFFF"/>
              </a:buClr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264160" marR="5080" indent="-251460"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pihak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lain,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pendapatan/produksi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nasional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juga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penerimaan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pemerintah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tingkat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tabungan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nasional.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pada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gilirannya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sosial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alokasikan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untuk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investasi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modal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manusia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(kesehatan,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pendidikan</a:t>
            </a:r>
            <a:r>
              <a:rPr sz="2400" spc="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dll)</a:t>
            </a:r>
            <a:endParaRPr sz="24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66788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219" y="513410"/>
            <a:ext cx="690753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SUMBE</a:t>
            </a:r>
            <a:r>
              <a:rPr sz="4000" spc="-5" dirty="0"/>
              <a:t>R</a:t>
            </a:r>
            <a:r>
              <a:rPr sz="4000" spc="-25" dirty="0"/>
              <a:t> </a:t>
            </a:r>
            <a:r>
              <a:rPr sz="4000" spc="-130" dirty="0"/>
              <a:t>D</a:t>
            </a:r>
            <a:r>
              <a:rPr sz="4000" spc="-560" dirty="0"/>
              <a:t>A</a:t>
            </a:r>
            <a:r>
              <a:rPr sz="4000" spc="-235" dirty="0"/>
              <a:t>T</a:t>
            </a:r>
            <a:r>
              <a:rPr sz="4000" spc="-275" dirty="0"/>
              <a:t>A</a:t>
            </a:r>
            <a:r>
              <a:rPr sz="4000" spc="10" dirty="0"/>
              <a:t> </a:t>
            </a:r>
            <a:r>
              <a:rPr sz="4000" spc="-25" dirty="0"/>
              <a:t>KE</a:t>
            </a:r>
            <a:r>
              <a:rPr sz="4000" spc="-40" dirty="0"/>
              <a:t>P</a:t>
            </a:r>
            <a:r>
              <a:rPr sz="4000" spc="10" dirty="0"/>
              <a:t>EN</a:t>
            </a:r>
            <a:r>
              <a:rPr sz="4000" spc="-5" dirty="0"/>
              <a:t>D</a:t>
            </a:r>
            <a:r>
              <a:rPr sz="4000" spc="-35" dirty="0"/>
              <a:t>UDUK</a:t>
            </a:r>
            <a:r>
              <a:rPr sz="4000" spc="-55" dirty="0"/>
              <a:t>A</a:t>
            </a:r>
            <a:r>
              <a:rPr sz="4000" spc="25" dirty="0"/>
              <a:t>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096517" y="1624329"/>
            <a:ext cx="7097395" cy="3952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4970" marR="186055" indent="-382905">
              <a:spcBef>
                <a:spcPts val="95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Sumber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primer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yaitu: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segala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catatan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asli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atau terbitan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resmi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atau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tidak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diterbitkan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dari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badan-badan</a:t>
            </a:r>
            <a:r>
              <a:rPr sz="28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resmi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pemerintah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baik dalam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bentuk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angka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maupun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grafik/gambar.</a:t>
            </a:r>
            <a:endParaRPr sz="2800">
              <a:latin typeface="Arial MT"/>
              <a:cs typeface="Arial MT"/>
            </a:endParaRPr>
          </a:p>
          <a:p>
            <a:pPr marL="394970" marR="5080" indent="-382905">
              <a:spcBef>
                <a:spcPts val="675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Sumber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data sekunder yaitu: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data yang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telah diolah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8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disajikan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baik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8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buku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teks, laporan penelitian, karya tulus,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terbitan-terbitan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periodik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dll</a:t>
            </a:r>
            <a:endParaRPr sz="28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045536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1341" y="772415"/>
            <a:ext cx="8124825" cy="29982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930" marR="5080" indent="-201930">
              <a:spcBef>
                <a:spcPts val="100"/>
              </a:spcBef>
              <a:buChar char="•"/>
              <a:tabLst>
                <a:tab pos="20193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pendapatan/produksi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nasional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juga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permintaan</a:t>
            </a:r>
            <a:r>
              <a:rPr sz="24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terhadap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modal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manusia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serta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harga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modal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manusia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tersebut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seterusnya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mutu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tenaga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Arial MT"/>
              <a:buChar char="•"/>
            </a:pPr>
            <a:endParaRPr sz="2700">
              <a:latin typeface="Arial MT"/>
              <a:cs typeface="Arial MT"/>
            </a:endParaRPr>
          </a:p>
          <a:p>
            <a:pPr>
              <a:spcBef>
                <a:spcPts val="10"/>
              </a:spcBef>
              <a:buClr>
                <a:srgbClr val="FFFFFF"/>
              </a:buClr>
              <a:buFont typeface="Arial MT"/>
              <a:buChar char="•"/>
            </a:pPr>
            <a:endParaRPr sz="2300">
              <a:latin typeface="Arial MT"/>
              <a:cs typeface="Arial MT"/>
            </a:endParaRPr>
          </a:p>
          <a:p>
            <a:pPr marL="264160" marR="33655" indent="-251460"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mutu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tenaga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kerja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akan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mempengaruhi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dalam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kelahiran,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perpindahan.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91690" y="4909567"/>
            <a:ext cx="8001634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Dari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sudut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ekonomi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dapat dibagi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menjadi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kelompok</a:t>
            </a:r>
            <a:r>
              <a:rPr sz="24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yaitu:</a:t>
            </a:r>
            <a:endParaRPr sz="2400">
              <a:latin typeface="Verdana"/>
              <a:cs typeface="Verdana"/>
            </a:endParaRPr>
          </a:p>
          <a:p>
            <a:pPr marL="462280" indent="-449580">
              <a:buAutoNum type="arabicPeriod"/>
              <a:tabLst>
                <a:tab pos="462280" algn="l"/>
              </a:tabLst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Economically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active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population.</a:t>
            </a:r>
            <a:endParaRPr sz="2400">
              <a:latin typeface="Verdana"/>
              <a:cs typeface="Verdana"/>
            </a:endParaRPr>
          </a:p>
          <a:p>
            <a:pPr marL="462280" indent="-449580">
              <a:buAutoNum type="arabicPeriod"/>
              <a:tabLst>
                <a:tab pos="462280" algn="l"/>
              </a:tabLst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Economically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inactive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population.</a:t>
            </a:r>
            <a:endParaRPr sz="24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96687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6517" y="1625853"/>
            <a:ext cx="7171055" cy="387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5080" indent="-382905">
              <a:spcBef>
                <a:spcPts val="100"/>
              </a:spcBef>
              <a:tabLst>
                <a:tab pos="394970" algn="l"/>
              </a:tabLst>
            </a:pPr>
            <a:r>
              <a:rPr sz="1900" spc="-160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Economically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active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population</a:t>
            </a:r>
            <a:r>
              <a:rPr sz="24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yaitu: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para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pekerja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memproduksi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barang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jasa (secara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ekonomi)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mereka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sedang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aktif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mencari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nafkah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(istilah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ini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dipakai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oleh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PBB)</a:t>
            </a:r>
            <a:endParaRPr sz="2400">
              <a:latin typeface="Arial MT"/>
              <a:cs typeface="Arial MT"/>
            </a:endParaRPr>
          </a:p>
          <a:p>
            <a:pPr>
              <a:spcBef>
                <a:spcPts val="10"/>
              </a:spcBef>
            </a:pPr>
            <a:endParaRPr sz="3500">
              <a:latin typeface="Arial MT"/>
              <a:cs typeface="Arial MT"/>
            </a:endParaRPr>
          </a:p>
          <a:p>
            <a:pPr marL="394970" marR="327025" indent="-382905">
              <a:tabLst>
                <a:tab pos="394970" algn="l"/>
              </a:tabLst>
            </a:pPr>
            <a:r>
              <a:rPr sz="1900" spc="-160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Economically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inactive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population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yaitu:bagi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mereka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bukan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pekerja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atau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sedang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tidak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mencari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pekerjaan,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dimana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mereka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ini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hanya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mengkonsumsi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tidak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memproduksi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sesuatu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barang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jasa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dilihat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dari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pengertian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ekonomi</a:t>
            </a:r>
            <a:endParaRPr sz="24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457915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6515" y="1625854"/>
            <a:ext cx="9458175" cy="32771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Angka kematian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masih tinggi</a:t>
            </a:r>
            <a:endParaRPr sz="2200" dirty="0">
              <a:latin typeface="Arial MT"/>
              <a:cs typeface="Arial MT"/>
            </a:endParaRPr>
          </a:p>
          <a:p>
            <a:pPr>
              <a:spcBef>
                <a:spcPts val="20"/>
              </a:spcBef>
            </a:pPr>
            <a:endParaRPr sz="3200" dirty="0">
              <a:latin typeface="Arial MT"/>
              <a:cs typeface="Arial MT"/>
            </a:endParaRPr>
          </a:p>
          <a:p>
            <a:pPr marL="396875" marR="5080" indent="-384810">
              <a:tabLst>
                <a:tab pos="396875" algn="l"/>
                <a:tab pos="4823460" algn="l"/>
              </a:tabLst>
            </a:pPr>
            <a:r>
              <a:rPr sz="1750" spc="-15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Angka</a:t>
            </a:r>
            <a:r>
              <a:rPr sz="2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masih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tinggi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di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sebagian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besar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negara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dunia (70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%) pada</a:t>
            </a:r>
            <a:r>
              <a:rPr sz="22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th 2001.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30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% di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negara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maju,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83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%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negara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 err="1">
                <a:solidFill>
                  <a:srgbClr val="FFFFFF"/>
                </a:solidFill>
                <a:latin typeface="Arial MT"/>
                <a:cs typeface="Arial MT"/>
              </a:rPr>
              <a:t>berkembang</a:t>
            </a:r>
            <a:r>
              <a:rPr lang="en-US" sz="2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dan 100 % negara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kurang berkembang</a:t>
            </a:r>
            <a:r>
              <a:rPr sz="22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masih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mengalami</a:t>
            </a:r>
            <a:r>
              <a:rPr sz="22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angka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kematian </a:t>
            </a:r>
            <a:r>
              <a:rPr sz="2200" spc="-5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yang tinggiIMR,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 MT"/>
                <a:cs typeface="Arial MT"/>
              </a:rPr>
              <a:t>MMR</a:t>
            </a:r>
            <a:r>
              <a:rPr sz="22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kematian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anak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&lt;5 th)</a:t>
            </a:r>
            <a:endParaRPr sz="2200" dirty="0">
              <a:latin typeface="Arial MT"/>
              <a:cs typeface="Arial MT"/>
            </a:endParaRPr>
          </a:p>
          <a:p>
            <a:pPr marL="396875" marR="344170" indent="-384810">
              <a:spcBef>
                <a:spcPts val="530"/>
              </a:spcBef>
              <a:tabLst>
                <a:tab pos="396875" algn="l"/>
                <a:tab pos="1172210" algn="l"/>
              </a:tabLst>
            </a:pPr>
            <a:r>
              <a:rPr sz="1750" spc="-15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Angka harapan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hidup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juga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demikian.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Periode</a:t>
            </a:r>
            <a:r>
              <a:rPr sz="22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2000- 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2005	rata-rata</a:t>
            </a:r>
            <a:r>
              <a:rPr sz="22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angka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harapan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hidup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negara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maju </a:t>
            </a:r>
            <a:r>
              <a:rPr sz="2200" spc="-6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diperkirakan 76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th,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64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tahun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negara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berkembang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51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th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2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negara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kurang</a:t>
            </a: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berkembang</a:t>
            </a:r>
            <a:endParaRPr sz="22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532467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9EDB0-9113-5C87-C450-28DA3C9CB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A07EB-F36A-CB8D-E303-26E6FB6AA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251"/>
            <a:ext cx="10515600" cy="4351338"/>
          </a:xfrm>
        </p:spPr>
        <p:txBody>
          <a:bodyPr/>
          <a:lstStyle/>
          <a:p>
            <a:r>
              <a:rPr lang="en-US" b="0" i="0" dirty="0" err="1">
                <a:effectLst/>
                <a:latin typeface="-apple-system"/>
              </a:rPr>
              <a:t>Kematian</a:t>
            </a:r>
            <a:r>
              <a:rPr lang="en-US" b="0" i="0" dirty="0">
                <a:effectLst/>
                <a:latin typeface="-apple-system"/>
              </a:rPr>
              <a:t> yang </a:t>
            </a:r>
            <a:r>
              <a:rPr lang="en-US" b="0" i="0" dirty="0" err="1">
                <a:effectLst/>
                <a:latin typeface="-apple-system"/>
              </a:rPr>
              <a:t>terjadi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dalam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rahim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 - </a:t>
            </a:r>
            <a:r>
              <a:rPr lang="en-US" b="0" i="0" dirty="0" err="1">
                <a:effectLst/>
                <a:latin typeface="-apple-system"/>
              </a:rPr>
              <a:t>Abostus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   </a:t>
            </a:r>
            <a:r>
              <a:rPr lang="en-US" b="0" i="0" dirty="0" err="1">
                <a:effectLst/>
                <a:latin typeface="-apple-system"/>
              </a:rPr>
              <a:t>kematian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janin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menjelang</a:t>
            </a:r>
            <a:r>
              <a:rPr lang="en-US" b="0" i="0" dirty="0">
                <a:effectLst/>
                <a:latin typeface="-apple-system"/>
              </a:rPr>
              <a:t> dan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   </a:t>
            </a:r>
            <a:r>
              <a:rPr lang="en-US" b="0" i="0" dirty="0" err="1">
                <a:effectLst/>
                <a:latin typeface="-apple-system"/>
              </a:rPr>
              <a:t>sampai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umur</a:t>
            </a:r>
            <a:r>
              <a:rPr lang="en-US" b="0" i="0" dirty="0">
                <a:effectLst/>
                <a:latin typeface="-apple-system"/>
              </a:rPr>
              <a:t> 16 </a:t>
            </a:r>
            <a:r>
              <a:rPr lang="en-US" b="0" i="0" dirty="0" err="1">
                <a:effectLst/>
                <a:latin typeface="-apple-system"/>
              </a:rPr>
              <a:t>minggu</a:t>
            </a:r>
            <a:r>
              <a:rPr lang="en-US" b="0" i="0" dirty="0">
                <a:effectLst/>
                <a:latin typeface="-apple-system"/>
              </a:rPr>
              <a:t>.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 - </a:t>
            </a:r>
            <a:r>
              <a:rPr lang="en-US" b="0" i="0" dirty="0" err="1">
                <a:effectLst/>
                <a:latin typeface="-apple-system"/>
              </a:rPr>
              <a:t>Immatur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   </a:t>
            </a:r>
            <a:r>
              <a:rPr lang="en-US" b="0" i="0" dirty="0" err="1">
                <a:effectLst/>
                <a:latin typeface="-apple-system"/>
              </a:rPr>
              <a:t>kematian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janin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antara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umur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kandungan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   di </a:t>
            </a:r>
            <a:r>
              <a:rPr lang="en-US" b="0" i="0" dirty="0" err="1">
                <a:effectLst/>
                <a:latin typeface="-apple-system"/>
              </a:rPr>
              <a:t>atas</a:t>
            </a:r>
            <a:r>
              <a:rPr lang="en-US" b="0" i="0" dirty="0">
                <a:effectLst/>
                <a:latin typeface="-apple-system"/>
              </a:rPr>
              <a:t> 16-28 </a:t>
            </a:r>
            <a:r>
              <a:rPr lang="en-US" b="0" i="0" dirty="0" err="1">
                <a:effectLst/>
                <a:latin typeface="-apple-system"/>
              </a:rPr>
              <a:t>minggu</a:t>
            </a:r>
            <a:r>
              <a:rPr lang="en-US" b="0" i="0" dirty="0">
                <a:effectLst/>
                <a:latin typeface="-apple-system"/>
              </a:rPr>
              <a:t>.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 - </a:t>
            </a:r>
            <a:r>
              <a:rPr lang="en-US" b="0" i="0" dirty="0" err="1">
                <a:effectLst/>
                <a:latin typeface="-apple-system"/>
              </a:rPr>
              <a:t>Prematur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   </a:t>
            </a:r>
            <a:r>
              <a:rPr lang="en-US" b="0" i="0" dirty="0" err="1">
                <a:effectLst/>
                <a:latin typeface="-apple-system"/>
              </a:rPr>
              <a:t>kematian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janin</a:t>
            </a:r>
            <a:r>
              <a:rPr lang="en-US" b="0" i="0" dirty="0">
                <a:effectLst/>
                <a:latin typeface="-apple-system"/>
              </a:rPr>
              <a:t> di </a:t>
            </a:r>
            <a:r>
              <a:rPr lang="en-US" b="0" i="0" dirty="0" err="1">
                <a:effectLst/>
                <a:latin typeface="-apple-system"/>
              </a:rPr>
              <a:t>dalam</a:t>
            </a:r>
            <a:r>
              <a:rPr lang="en-US" b="0" i="0" dirty="0">
                <a:effectLst/>
                <a:latin typeface="-apple-system"/>
              </a:rPr>
              <a:t> </a:t>
            </a:r>
            <a:r>
              <a:rPr lang="en-US" b="0" i="0" dirty="0" err="1">
                <a:effectLst/>
                <a:latin typeface="-apple-system"/>
              </a:rPr>
              <a:t>kandungan</a:t>
            </a:r>
            <a:br>
              <a:rPr lang="en-US" dirty="0"/>
            </a:br>
            <a:r>
              <a:rPr lang="en-US" b="0" i="0" dirty="0">
                <a:effectLst/>
                <a:latin typeface="-apple-system"/>
              </a:rPr>
              <a:t>       </a:t>
            </a:r>
            <a:r>
              <a:rPr lang="en-US" b="0" i="0" dirty="0" err="1">
                <a:effectLst/>
                <a:latin typeface="-apple-system"/>
              </a:rPr>
              <a:t>umur</a:t>
            </a:r>
            <a:r>
              <a:rPr lang="en-US" b="0" i="0" dirty="0">
                <a:effectLst/>
                <a:latin typeface="-apple-system"/>
              </a:rPr>
              <a:t> di </a:t>
            </a:r>
            <a:r>
              <a:rPr lang="en-US" b="0" i="0" dirty="0" err="1">
                <a:effectLst/>
                <a:latin typeface="-apple-system"/>
              </a:rPr>
              <a:t>atas</a:t>
            </a:r>
            <a:r>
              <a:rPr lang="en-US" b="0" i="0" dirty="0">
                <a:effectLst/>
                <a:latin typeface="-apple-system"/>
              </a:rPr>
              <a:t> 28 </a:t>
            </a:r>
            <a:r>
              <a:rPr lang="en-US" b="0" i="0" dirty="0" err="1">
                <a:effectLst/>
                <a:latin typeface="-apple-system"/>
              </a:rPr>
              <a:t>minggu</a:t>
            </a:r>
            <a:r>
              <a:rPr lang="en-US" b="0" i="0" dirty="0">
                <a:effectLst/>
                <a:latin typeface="-apple-system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98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A8232-1909-35BA-F172-CAF7647E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B3E4F-2264-39B3-4CEC-47F83D5ED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Kematian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Rahim:</a:t>
            </a:r>
          </a:p>
          <a:p>
            <a:pPr marL="514350" indent="-514350">
              <a:buAutoNum type="arabicPeriod"/>
            </a:pPr>
            <a:r>
              <a:rPr lang="en-US" dirty="0"/>
              <a:t>Lahir </a:t>
            </a:r>
            <a:r>
              <a:rPr lang="en-US" dirty="0" err="1"/>
              <a:t>mati</a:t>
            </a:r>
            <a:r>
              <a:rPr lang="en-US" dirty="0"/>
              <a:t> (still birth),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masanya</a:t>
            </a:r>
            <a:r>
              <a:rPr lang="en-US" dirty="0"/>
              <a:t> pada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tanda-tanda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. </a:t>
            </a:r>
          </a:p>
          <a:p>
            <a:pPr marL="514350" indent="-514350">
              <a:buAutoNum type="arabicPeriod"/>
            </a:pP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(neo natal death)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berumur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(28 </a:t>
            </a:r>
            <a:r>
              <a:rPr lang="en-US" dirty="0" err="1"/>
              <a:t>hari</a:t>
            </a:r>
            <a:r>
              <a:rPr lang="en-US" dirty="0"/>
              <a:t>). </a:t>
            </a:r>
          </a:p>
          <a:p>
            <a:pPr marL="514350" indent="-514350">
              <a:buAutoNum type="arabicPeriod"/>
            </a:pP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lepas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(post neo-natal death),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berumur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. 4.</a:t>
            </a:r>
          </a:p>
          <a:p>
            <a:pPr marL="514350" indent="-514350">
              <a:buAutoNum type="arabicPeriod"/>
            </a:pP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(infant mortality rate)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berumur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5082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687F-3B39-C9C9-AA1C-037022E04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pendorong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(</a:t>
            </a:r>
            <a:r>
              <a:rPr lang="en-US" dirty="0" err="1"/>
              <a:t>promortalitas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ED1CD-FC79-88C9-012A-8F39DFBA7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wabah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demam</a:t>
            </a:r>
            <a:r>
              <a:rPr lang="en-US" dirty="0"/>
              <a:t> </a:t>
            </a:r>
            <a:r>
              <a:rPr lang="en-US" dirty="0" err="1"/>
              <a:t>berdarah</a:t>
            </a:r>
            <a:r>
              <a:rPr lang="en-US" dirty="0"/>
              <a:t>, flu </a:t>
            </a:r>
            <a:r>
              <a:rPr lang="en-US" dirty="0" err="1"/>
              <a:t>burung</a:t>
            </a:r>
            <a:r>
              <a:rPr lang="en-US" dirty="0"/>
              <a:t> dan </a:t>
            </a:r>
            <a:r>
              <a:rPr lang="en-US" dirty="0" err="1"/>
              <a:t>sebagainya</a:t>
            </a:r>
            <a:r>
              <a:rPr lang="en-US" dirty="0"/>
              <a:t>. </a:t>
            </a:r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, tsunami, </a:t>
            </a:r>
            <a:r>
              <a:rPr lang="en-US" dirty="0" err="1"/>
              <a:t>banjir</a:t>
            </a:r>
            <a:r>
              <a:rPr lang="en-US" dirty="0"/>
              <a:t> dan </a:t>
            </a:r>
            <a:r>
              <a:rPr lang="en-US" dirty="0" err="1"/>
              <a:t>sebagainya</a:t>
            </a:r>
            <a:r>
              <a:rPr lang="en-US" dirty="0"/>
              <a:t>. </a:t>
            </a:r>
          </a:p>
          <a:p>
            <a:r>
              <a:rPr lang="en-US" dirty="0"/>
              <a:t>Kesehatan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. </a:t>
            </a:r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peperangan</a:t>
            </a:r>
            <a:r>
              <a:rPr lang="en-US" dirty="0"/>
              <a:t>, </a:t>
            </a:r>
            <a:r>
              <a:rPr lang="en-US" dirty="0" err="1"/>
              <a:t>kecelakaan</a:t>
            </a:r>
            <a:r>
              <a:rPr lang="en-US" dirty="0"/>
              <a:t>, dan </a:t>
            </a:r>
            <a:r>
              <a:rPr lang="en-US" dirty="0" err="1"/>
              <a:t>sebagainya</a:t>
            </a:r>
            <a:r>
              <a:rPr lang="en-US" dirty="0"/>
              <a:t>. </a:t>
            </a:r>
          </a:p>
          <a:p>
            <a:r>
              <a:rPr lang="en-US" dirty="0"/>
              <a:t>Tingkat </a:t>
            </a:r>
            <a:r>
              <a:rPr lang="en-US" dirty="0" err="1"/>
              <a:t>pencemaran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8221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4E6B8-599A-8CF0-1816-F117B0E0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penghambat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(</a:t>
            </a:r>
            <a:r>
              <a:rPr lang="en-US" dirty="0" err="1"/>
              <a:t>antimortalitas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3BC8F-90D0-14E5-F23C-8E7D1CFD2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Tingkat </a:t>
            </a:r>
            <a:r>
              <a:rPr lang="en-US" dirty="0" err="1"/>
              <a:t>kesehatan</a:t>
            </a:r>
            <a:r>
              <a:rPr lang="en-US" dirty="0"/>
              <a:t> dan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 </a:t>
            </a:r>
          </a:p>
          <a:p>
            <a:r>
              <a:rPr lang="en-US" dirty="0"/>
              <a:t>Negara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peperangan</a:t>
            </a:r>
            <a:r>
              <a:rPr lang="en-US" dirty="0"/>
              <a:t>. </a:t>
            </a:r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iptek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diobati</a:t>
            </a:r>
            <a:r>
              <a:rPr lang="en-US" dirty="0"/>
              <a:t>. </a:t>
            </a:r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agama yang </a:t>
            </a:r>
            <a:r>
              <a:rPr lang="en-US" dirty="0" err="1"/>
              <a:t>kuat</a:t>
            </a:r>
            <a:r>
              <a:rPr lang="en-US" dirty="0"/>
              <a:t> oleh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bunuh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membunuh</a:t>
            </a:r>
            <a:r>
              <a:rPr lang="en-US" dirty="0"/>
              <a:t> orang lain,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agama </a:t>
            </a:r>
            <a:r>
              <a:rPr lang="en-US" dirty="0" err="1"/>
              <a:t>melarang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7676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220" y="150752"/>
            <a:ext cx="6132253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MORTALITAS</a:t>
            </a:r>
          </a:p>
          <a:p>
            <a:pPr marL="12700">
              <a:lnSpc>
                <a:spcPct val="100000"/>
              </a:lnSpc>
            </a:pPr>
            <a:r>
              <a:rPr spc="-60" dirty="0"/>
              <a:t>(kematian)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7916" y="1624330"/>
            <a:ext cx="8297545" cy="3664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4970" marR="415925" indent="-382905">
              <a:spcBef>
                <a:spcPts val="95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Mortalitas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atau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kematian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merupakan</a:t>
            </a:r>
            <a:r>
              <a:rPr sz="28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salah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satu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diantara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komponen</a:t>
            </a:r>
            <a:r>
              <a:rPr sz="28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demografis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yang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mempengaruhi</a:t>
            </a:r>
            <a:r>
              <a:rPr sz="28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perubahan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penduduk.</a:t>
            </a:r>
            <a:endParaRPr sz="2800">
              <a:latin typeface="Arial MT"/>
              <a:cs typeface="Arial MT"/>
            </a:endParaRPr>
          </a:p>
          <a:p>
            <a:pPr>
              <a:spcBef>
                <a:spcPts val="50"/>
              </a:spcBef>
            </a:pPr>
            <a:endParaRPr sz="4050">
              <a:latin typeface="Arial MT"/>
              <a:cs typeface="Arial MT"/>
            </a:endParaRPr>
          </a:p>
          <a:p>
            <a:pPr marL="394970" marR="5080" indent="-382905">
              <a:tabLst>
                <a:tab pos="394970" algn="l"/>
              </a:tabLst>
            </a:pPr>
            <a:r>
              <a:rPr sz="2250" spc="-210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Definisi mati</a:t>
            </a:r>
            <a:r>
              <a:rPr sz="28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menurut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PBB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WHO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adalah:</a:t>
            </a:r>
            <a:r>
              <a:rPr sz="2800" spc="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Arial"/>
                <a:cs typeface="Arial"/>
              </a:rPr>
              <a:t>Mati </a:t>
            </a:r>
            <a:r>
              <a:rPr sz="2800" b="1" i="1" spc="-7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adalah keadaan</a:t>
            </a:r>
            <a:r>
              <a:rPr sz="2800" b="1" i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menghilangnya</a:t>
            </a:r>
            <a:r>
              <a:rPr sz="2800" b="1" i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semua</a:t>
            </a:r>
            <a:r>
              <a:rPr sz="280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FFFFFF"/>
                </a:solidFill>
                <a:latin typeface="Arial"/>
                <a:cs typeface="Arial"/>
              </a:rPr>
              <a:t>tanda- </a:t>
            </a:r>
            <a:r>
              <a:rPr sz="28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tanda</a:t>
            </a:r>
            <a:r>
              <a:rPr sz="2800" b="1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kehidupan</a:t>
            </a:r>
            <a:r>
              <a:rPr sz="2800" b="1" i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secara</a:t>
            </a:r>
            <a:r>
              <a:rPr sz="28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permanen,</a:t>
            </a:r>
            <a:r>
              <a:rPr sz="280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yang</a:t>
            </a:r>
            <a:r>
              <a:rPr sz="2800" b="1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bisa </a:t>
            </a:r>
            <a:r>
              <a:rPr sz="2800" b="1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terjadi</a:t>
            </a:r>
            <a:r>
              <a:rPr sz="2800" b="1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setiap</a:t>
            </a:r>
            <a:r>
              <a:rPr sz="2800" b="1" i="1" dirty="0">
                <a:solidFill>
                  <a:srgbClr val="FFFFFF"/>
                </a:solidFill>
                <a:latin typeface="Arial"/>
                <a:cs typeface="Arial"/>
              </a:rPr>
              <a:t> saat</a:t>
            </a:r>
            <a:r>
              <a:rPr sz="2800" b="1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FFFFFF"/>
                </a:solidFill>
                <a:latin typeface="Arial"/>
                <a:cs typeface="Arial"/>
              </a:rPr>
              <a:t>setelah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kelahiran</a:t>
            </a:r>
            <a:r>
              <a:rPr sz="28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Arial"/>
                <a:cs typeface="Arial"/>
              </a:rPr>
              <a:t>hidup.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219" y="513410"/>
            <a:ext cx="417957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5" dirty="0"/>
              <a:t>KONSEP</a:t>
            </a:r>
            <a:r>
              <a:rPr sz="4000" spc="-65" dirty="0"/>
              <a:t> </a:t>
            </a:r>
            <a:r>
              <a:rPr sz="4000" spc="-95" dirty="0"/>
              <a:t>KEMATIAN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272690" y="1892553"/>
            <a:ext cx="1743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Lahir</a:t>
            </a:r>
            <a:r>
              <a:rPr sz="24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9103" y="1936827"/>
            <a:ext cx="9112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07526" y="1936827"/>
            <a:ext cx="670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Mati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60850" y="1898650"/>
            <a:ext cx="698500" cy="469900"/>
            <a:chOff x="2736850" y="1898650"/>
            <a:chExt cx="698500" cy="469900"/>
          </a:xfrm>
        </p:grpSpPr>
        <p:sp>
          <p:nvSpPr>
            <p:cNvPr id="7" name="object 7"/>
            <p:cNvSpPr/>
            <p:nvPr/>
          </p:nvSpPr>
          <p:spPr>
            <a:xfrm>
              <a:off x="2743200" y="1904999"/>
              <a:ext cx="685800" cy="457200"/>
            </a:xfrm>
            <a:custGeom>
              <a:avLst/>
              <a:gdLst/>
              <a:ahLst/>
              <a:cxnLst/>
              <a:rect l="l" t="t" r="r" b="b"/>
              <a:pathLst>
                <a:path w="685800" h="457200">
                  <a:moveTo>
                    <a:pt x="21424" y="114300"/>
                  </a:moveTo>
                  <a:lnTo>
                    <a:pt x="0" y="114300"/>
                  </a:lnTo>
                  <a:lnTo>
                    <a:pt x="0" y="342900"/>
                  </a:lnTo>
                  <a:lnTo>
                    <a:pt x="21424" y="342900"/>
                  </a:lnTo>
                  <a:lnTo>
                    <a:pt x="21424" y="114300"/>
                  </a:lnTo>
                  <a:close/>
                </a:path>
                <a:path w="685800" h="457200">
                  <a:moveTo>
                    <a:pt x="85661" y="114300"/>
                  </a:moveTo>
                  <a:lnTo>
                    <a:pt x="42799" y="114300"/>
                  </a:lnTo>
                  <a:lnTo>
                    <a:pt x="42799" y="342900"/>
                  </a:lnTo>
                  <a:lnTo>
                    <a:pt x="85661" y="342900"/>
                  </a:lnTo>
                  <a:lnTo>
                    <a:pt x="85661" y="114300"/>
                  </a:lnTo>
                  <a:close/>
                </a:path>
                <a:path w="685800" h="457200">
                  <a:moveTo>
                    <a:pt x="685800" y="228600"/>
                  </a:moveTo>
                  <a:lnTo>
                    <a:pt x="514350" y="0"/>
                  </a:lnTo>
                  <a:lnTo>
                    <a:pt x="514350" y="114300"/>
                  </a:lnTo>
                  <a:lnTo>
                    <a:pt x="107188" y="114300"/>
                  </a:lnTo>
                  <a:lnTo>
                    <a:pt x="107188" y="342900"/>
                  </a:lnTo>
                  <a:lnTo>
                    <a:pt x="514350" y="342900"/>
                  </a:lnTo>
                  <a:lnTo>
                    <a:pt x="514350" y="457200"/>
                  </a:lnTo>
                  <a:lnTo>
                    <a:pt x="685800" y="2286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3200" y="1905000"/>
              <a:ext cx="685800" cy="457200"/>
            </a:xfrm>
            <a:custGeom>
              <a:avLst/>
              <a:gdLst/>
              <a:ahLst/>
              <a:cxnLst/>
              <a:rect l="l" t="t" r="r" b="b"/>
              <a:pathLst>
                <a:path w="685800" h="457200">
                  <a:moveTo>
                    <a:pt x="514350" y="0"/>
                  </a:moveTo>
                  <a:lnTo>
                    <a:pt x="514350" y="114300"/>
                  </a:lnTo>
                  <a:lnTo>
                    <a:pt x="107187" y="114300"/>
                  </a:lnTo>
                  <a:lnTo>
                    <a:pt x="107187" y="342900"/>
                  </a:lnTo>
                  <a:lnTo>
                    <a:pt x="514350" y="342900"/>
                  </a:lnTo>
                  <a:lnTo>
                    <a:pt x="514350" y="457200"/>
                  </a:lnTo>
                  <a:lnTo>
                    <a:pt x="685800" y="228600"/>
                  </a:lnTo>
                  <a:lnTo>
                    <a:pt x="514350" y="0"/>
                  </a:lnTo>
                  <a:close/>
                </a:path>
                <a:path w="685800" h="457200">
                  <a:moveTo>
                    <a:pt x="42799" y="342900"/>
                  </a:moveTo>
                  <a:lnTo>
                    <a:pt x="85661" y="342900"/>
                  </a:lnTo>
                  <a:lnTo>
                    <a:pt x="85661" y="114300"/>
                  </a:lnTo>
                  <a:lnTo>
                    <a:pt x="42799" y="114300"/>
                  </a:lnTo>
                  <a:lnTo>
                    <a:pt x="42799" y="342900"/>
                  </a:lnTo>
                  <a:close/>
                </a:path>
                <a:path w="685800" h="457200">
                  <a:moveTo>
                    <a:pt x="0" y="342900"/>
                  </a:moveTo>
                  <a:lnTo>
                    <a:pt x="21431" y="342900"/>
                  </a:lnTo>
                  <a:lnTo>
                    <a:pt x="21431" y="114300"/>
                  </a:lnTo>
                  <a:lnTo>
                    <a:pt x="0" y="114300"/>
                  </a:lnTo>
                  <a:lnTo>
                    <a:pt x="0" y="342900"/>
                  </a:lnTo>
                  <a:close/>
                </a:path>
              </a:pathLst>
            </a:custGeom>
            <a:ln w="127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7385050" y="1898650"/>
            <a:ext cx="698500" cy="469900"/>
            <a:chOff x="5861050" y="1898650"/>
            <a:chExt cx="698500" cy="469900"/>
          </a:xfrm>
        </p:grpSpPr>
        <p:sp>
          <p:nvSpPr>
            <p:cNvPr id="10" name="object 10"/>
            <p:cNvSpPr/>
            <p:nvPr/>
          </p:nvSpPr>
          <p:spPr>
            <a:xfrm>
              <a:off x="5867400" y="1904999"/>
              <a:ext cx="685800" cy="457200"/>
            </a:xfrm>
            <a:custGeom>
              <a:avLst/>
              <a:gdLst/>
              <a:ahLst/>
              <a:cxnLst/>
              <a:rect l="l" t="t" r="r" b="b"/>
              <a:pathLst>
                <a:path w="685800" h="457200">
                  <a:moveTo>
                    <a:pt x="21424" y="114300"/>
                  </a:moveTo>
                  <a:lnTo>
                    <a:pt x="0" y="114300"/>
                  </a:lnTo>
                  <a:lnTo>
                    <a:pt x="0" y="342900"/>
                  </a:lnTo>
                  <a:lnTo>
                    <a:pt x="21424" y="342900"/>
                  </a:lnTo>
                  <a:lnTo>
                    <a:pt x="21424" y="114300"/>
                  </a:lnTo>
                  <a:close/>
                </a:path>
                <a:path w="685800" h="457200">
                  <a:moveTo>
                    <a:pt x="85661" y="114300"/>
                  </a:moveTo>
                  <a:lnTo>
                    <a:pt x="42799" y="114300"/>
                  </a:lnTo>
                  <a:lnTo>
                    <a:pt x="42799" y="342900"/>
                  </a:lnTo>
                  <a:lnTo>
                    <a:pt x="85661" y="342900"/>
                  </a:lnTo>
                  <a:lnTo>
                    <a:pt x="85661" y="114300"/>
                  </a:lnTo>
                  <a:close/>
                </a:path>
                <a:path w="685800" h="457200">
                  <a:moveTo>
                    <a:pt x="685800" y="228600"/>
                  </a:moveTo>
                  <a:lnTo>
                    <a:pt x="514350" y="0"/>
                  </a:lnTo>
                  <a:lnTo>
                    <a:pt x="514350" y="114300"/>
                  </a:lnTo>
                  <a:lnTo>
                    <a:pt x="107188" y="114300"/>
                  </a:lnTo>
                  <a:lnTo>
                    <a:pt x="107188" y="342900"/>
                  </a:lnTo>
                  <a:lnTo>
                    <a:pt x="514350" y="342900"/>
                  </a:lnTo>
                  <a:lnTo>
                    <a:pt x="514350" y="457200"/>
                  </a:lnTo>
                  <a:lnTo>
                    <a:pt x="685800" y="2286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67400" y="1905000"/>
              <a:ext cx="685800" cy="457200"/>
            </a:xfrm>
            <a:custGeom>
              <a:avLst/>
              <a:gdLst/>
              <a:ahLst/>
              <a:cxnLst/>
              <a:rect l="l" t="t" r="r" b="b"/>
              <a:pathLst>
                <a:path w="685800" h="457200">
                  <a:moveTo>
                    <a:pt x="514350" y="0"/>
                  </a:moveTo>
                  <a:lnTo>
                    <a:pt x="514350" y="114300"/>
                  </a:lnTo>
                  <a:lnTo>
                    <a:pt x="107187" y="114300"/>
                  </a:lnTo>
                  <a:lnTo>
                    <a:pt x="107187" y="342900"/>
                  </a:lnTo>
                  <a:lnTo>
                    <a:pt x="514350" y="342900"/>
                  </a:lnTo>
                  <a:lnTo>
                    <a:pt x="514350" y="457200"/>
                  </a:lnTo>
                  <a:lnTo>
                    <a:pt x="685800" y="228600"/>
                  </a:lnTo>
                  <a:lnTo>
                    <a:pt x="514350" y="0"/>
                  </a:lnTo>
                  <a:close/>
                </a:path>
                <a:path w="685800" h="457200">
                  <a:moveTo>
                    <a:pt x="42799" y="342900"/>
                  </a:moveTo>
                  <a:lnTo>
                    <a:pt x="85661" y="342900"/>
                  </a:lnTo>
                  <a:lnTo>
                    <a:pt x="85661" y="114300"/>
                  </a:lnTo>
                  <a:lnTo>
                    <a:pt x="42799" y="114300"/>
                  </a:lnTo>
                  <a:lnTo>
                    <a:pt x="42799" y="342900"/>
                  </a:lnTo>
                  <a:close/>
                </a:path>
                <a:path w="685800" h="457200">
                  <a:moveTo>
                    <a:pt x="0" y="342900"/>
                  </a:moveTo>
                  <a:lnTo>
                    <a:pt x="21431" y="342900"/>
                  </a:lnTo>
                  <a:lnTo>
                    <a:pt x="21431" y="114300"/>
                  </a:lnTo>
                  <a:lnTo>
                    <a:pt x="0" y="114300"/>
                  </a:lnTo>
                  <a:lnTo>
                    <a:pt x="0" y="342900"/>
                  </a:lnTo>
                  <a:close/>
                </a:path>
              </a:pathLst>
            </a:custGeom>
            <a:ln w="127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196491" y="2985007"/>
            <a:ext cx="7800975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Ada</a:t>
            </a:r>
            <a:r>
              <a:rPr sz="28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8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konsep</a:t>
            </a:r>
            <a:r>
              <a:rPr sz="28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keadaan</a:t>
            </a:r>
            <a:r>
              <a:rPr sz="28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vital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8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“mutually </a:t>
            </a:r>
            <a:r>
              <a:rPr sz="2800" spc="-96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exclusive”</a:t>
            </a:r>
            <a:r>
              <a:rPr sz="28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Verdana"/>
                <a:cs typeface="Verdana"/>
              </a:rPr>
              <a:t>artinya</a:t>
            </a:r>
            <a:r>
              <a:rPr sz="2800" spc="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keadaan</a:t>
            </a:r>
            <a:r>
              <a:rPr sz="28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8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satu</a:t>
            </a:r>
            <a:r>
              <a:rPr sz="28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tidak </a:t>
            </a:r>
            <a:r>
              <a:rPr sz="2800" spc="-96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mungkin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terjadi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bersamaan</a:t>
            </a:r>
            <a:r>
              <a:rPr sz="28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dengan</a:t>
            </a:r>
            <a:r>
              <a:rPr sz="28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salah </a:t>
            </a:r>
            <a:r>
              <a:rPr sz="28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satu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 keadaan</a:t>
            </a:r>
            <a:r>
              <a:rPr sz="28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Verdana"/>
                <a:cs typeface="Verdana"/>
              </a:rPr>
              <a:t>lainnya.</a:t>
            </a:r>
            <a:endParaRPr sz="2800">
              <a:latin typeface="Verdana"/>
              <a:cs typeface="Verdana"/>
            </a:endParaRPr>
          </a:p>
          <a:p>
            <a:pPr>
              <a:spcBef>
                <a:spcPts val="20"/>
              </a:spcBef>
            </a:pPr>
            <a:endParaRPr sz="2750">
              <a:latin typeface="Verdana"/>
              <a:cs typeface="Verdana"/>
            </a:endParaRPr>
          </a:p>
          <a:p>
            <a:pPr marL="489584" indent="-477520">
              <a:buAutoNum type="arabicPeriod"/>
              <a:tabLst>
                <a:tab pos="490220" algn="l"/>
              </a:tabLst>
            </a:pP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Lahir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r>
              <a:rPr sz="28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(live birth)</a:t>
            </a:r>
            <a:endParaRPr sz="2800">
              <a:latin typeface="Verdana"/>
              <a:cs typeface="Verdana"/>
            </a:endParaRPr>
          </a:p>
          <a:p>
            <a:pPr marL="489584" indent="-477520">
              <a:buAutoNum type="arabicPeriod"/>
              <a:tabLst>
                <a:tab pos="490220" algn="l"/>
              </a:tabLst>
            </a:pP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Mati</a:t>
            </a:r>
            <a:r>
              <a:rPr sz="28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(death)</a:t>
            </a:r>
            <a:endParaRPr sz="2800">
              <a:latin typeface="Verdana"/>
              <a:cs typeface="Verdana"/>
            </a:endParaRPr>
          </a:p>
          <a:p>
            <a:pPr marL="489584" indent="-477520">
              <a:buAutoNum type="arabicPeriod"/>
              <a:tabLst>
                <a:tab pos="490220" algn="l"/>
              </a:tabLst>
            </a:pP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Lahir</a:t>
            </a:r>
            <a:r>
              <a:rPr sz="28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mati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(fetal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death)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9941" y="623774"/>
            <a:ext cx="8118475" cy="5513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59460" algn="just">
              <a:spcBef>
                <a:spcPts val="105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Lahir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mati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(fetal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death)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adalah: peristiwa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menghilangnya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tanda-tanda kehidupan dari hasil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konsepsi sebelum hasil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konsepsi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tersebut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keluar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dari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rahim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ibunya.</a:t>
            </a:r>
            <a:endParaRPr sz="2000"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sz="1950">
              <a:latin typeface="Verdana"/>
              <a:cs typeface="Verdana"/>
            </a:endParaRPr>
          </a:p>
          <a:p>
            <a:pPr marL="12700"/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Tingkat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kematian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saling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berbeda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antara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Kelompok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endParaRPr sz="2000">
              <a:latin typeface="Verdana"/>
              <a:cs typeface="Verdana"/>
            </a:endParaRPr>
          </a:p>
          <a:p>
            <a:pPr marL="12700">
              <a:tabLst>
                <a:tab pos="625348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satu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dengan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lainnya.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Tingkat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kematian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laki-laki	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&gt;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wanita.</a:t>
            </a:r>
            <a:endParaRPr sz="2000"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sz="1950">
              <a:latin typeface="Verdana"/>
              <a:cs typeface="Verdana"/>
            </a:endParaRPr>
          </a:p>
          <a:p>
            <a:pPr marL="12700" marR="41910"/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Tingkat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kematian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dipengaruhi oleh: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faktor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sosial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ekonomi,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pekerjaan,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tempet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tinggal,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pendidikan,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umur,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jenis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kelamin</a:t>
            </a:r>
            <a:r>
              <a:rPr sz="20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dll.</a:t>
            </a:r>
            <a:endParaRPr sz="2000">
              <a:latin typeface="Verdana"/>
              <a:cs typeface="Verdana"/>
            </a:endParaRPr>
          </a:p>
          <a:p>
            <a:pPr>
              <a:spcBef>
                <a:spcPts val="35"/>
              </a:spcBef>
            </a:pPr>
            <a:endParaRPr sz="1950">
              <a:latin typeface="Verdana"/>
              <a:cs typeface="Verdana"/>
            </a:endParaRPr>
          </a:p>
          <a:p>
            <a:pPr marL="12700" marR="112395"/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Konsep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“person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years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live”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(tahun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orang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hidup): menentukan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jumlah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orang-orang yang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betul-betul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mempunyai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resiko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untuk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mengalami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periode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tertentu.</a:t>
            </a:r>
            <a:endParaRPr sz="2000"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sz="1950">
              <a:latin typeface="Verdana"/>
              <a:cs typeface="Verdana"/>
            </a:endParaRPr>
          </a:p>
          <a:p>
            <a:pPr marL="12700" marR="5080"/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Morbiditas adalah keadaan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yang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menyimpang dari keadaan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sehat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normal.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Sehat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menurut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WHO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adalah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keadaan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sehat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fisik, mental dan sosial dan bukan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hanya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semata-mata bebas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dari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penyakit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915" y="88177"/>
            <a:ext cx="7527290" cy="1121461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latin typeface="Verdana"/>
                <a:cs typeface="Verdana"/>
              </a:rPr>
              <a:t>Sumber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data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kependudukan</a:t>
            </a:r>
            <a:r>
              <a:rPr sz="2800" spc="18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b</a:t>
            </a:r>
            <a:r>
              <a:rPr sz="2800" spc="-10" dirty="0">
                <a:latin typeface="Verdana"/>
                <a:cs typeface="Verdana"/>
              </a:rPr>
              <a:t>erasal</a:t>
            </a:r>
            <a:r>
              <a:rPr sz="2800" spc="1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dari: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7915" y="1308049"/>
            <a:ext cx="821182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tabLst>
                <a:tab pos="5698490" algn="l"/>
              </a:tabLst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1.</a:t>
            </a:r>
            <a:r>
              <a:rPr sz="2400" spc="-5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Sensus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(PBB):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adalah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keseluruha	proses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pengumpulan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(collecting),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menghimpun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dan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menyusun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(compilling)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dan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menerbitkan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data-data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demografi,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ekonomi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sosial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yg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menyangkut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semua</a:t>
            </a:r>
            <a:r>
              <a:rPr sz="2400" b="1" i="1" u="heavy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orang</a:t>
            </a:r>
            <a:r>
              <a:rPr sz="2400" b="1" i="1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waktu</a:t>
            </a:r>
            <a:r>
              <a:rPr sz="2400" b="1" i="1" u="heavy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tertentu</a:t>
            </a:r>
            <a:r>
              <a:rPr sz="2400" b="1" i="1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suatu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negara</a:t>
            </a:r>
            <a:r>
              <a:rPr sz="2400" b="1" i="1" u="heavy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atau</a:t>
            </a:r>
            <a:r>
              <a:rPr sz="2400" b="1" i="1" u="heavy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suatu</a:t>
            </a:r>
            <a:r>
              <a:rPr sz="2400" b="1" i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wilayah</a:t>
            </a:r>
            <a:r>
              <a:rPr sz="2400" b="1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tertentu.</a:t>
            </a:r>
            <a:endParaRPr sz="240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355600" marR="930910"/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Sensus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biasanya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secara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periodik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setiap 10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th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dengan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cara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yg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standar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secara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internasional.</a:t>
            </a:r>
            <a:endParaRPr sz="240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355600" marR="361315" indent="-21590"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Sensus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Indonesia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sudah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dilakukan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sebanyak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kali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1930,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1961,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1971,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1980,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1990</a:t>
            </a:r>
            <a:endParaRPr sz="2400">
              <a:latin typeface="Verdana"/>
              <a:cs typeface="Verdana"/>
            </a:endParaRPr>
          </a:p>
          <a:p>
            <a:pPr marL="355600"/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dan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2000)</a:t>
            </a:r>
            <a:endParaRPr sz="24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177647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219" y="513410"/>
            <a:ext cx="422402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0" dirty="0"/>
              <a:t>UKURAN</a:t>
            </a:r>
            <a:r>
              <a:rPr sz="4000" spc="-55" dirty="0"/>
              <a:t> </a:t>
            </a:r>
            <a:r>
              <a:rPr sz="4000" spc="-100" dirty="0"/>
              <a:t>KEMATIAN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755141" y="1320801"/>
            <a:ext cx="818705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Ukuran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adalah: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suatu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angka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atua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indeks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dipakai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sebagai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dasar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untuk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menentukan tinggi </a:t>
            </a:r>
            <a:r>
              <a:rPr sz="2400" spc="-8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rendahnya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tingkat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suatu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enduduk.</a:t>
            </a:r>
            <a:endParaRPr sz="240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/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Ukuran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dasar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5141" y="3515995"/>
            <a:ext cx="77577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1959" marR="5080" indent="-429895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1.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Angka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Kasar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(Crude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Death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Rate):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Jumlah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tertentu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1000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4194" y="4613529"/>
            <a:ext cx="30124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CDR</a:t>
            </a: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-----</a:t>
            </a: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1000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76704" y="6076899"/>
            <a:ext cx="795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20700" algn="l"/>
              </a:tabLst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P	=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jumlak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pertengahan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itu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8575" y="4375784"/>
            <a:ext cx="260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55141" y="4687028"/>
            <a:ext cx="6931025" cy="1415415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106045" algn="ctr">
              <a:spcBef>
                <a:spcPts val="125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endParaRPr sz="2400">
              <a:latin typeface="Verdana"/>
              <a:cs typeface="Verdana"/>
            </a:endParaRPr>
          </a:p>
          <a:p>
            <a:pPr marL="12700">
              <a:spcBef>
                <a:spcPts val="115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CDR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angka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 kasar</a:t>
            </a:r>
            <a:endParaRPr sz="2400">
              <a:latin typeface="Verdana"/>
              <a:cs typeface="Verdana"/>
            </a:endParaRPr>
          </a:p>
          <a:p>
            <a:pPr marL="334010">
              <a:tabLst>
                <a:tab pos="784860" algn="l"/>
              </a:tabLst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	=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jumlah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 pada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 tertentu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20290" y="847726"/>
            <a:ext cx="802767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1959" marR="5080" indent="-429895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2.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Age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Specific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Death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Rate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(ASDR)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atau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angka 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menurut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kelompok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umur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tertentu: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jumlah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kelompok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umur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tertentu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(i)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per 1000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berumur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50058" y="2311146"/>
            <a:ext cx="847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sama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29073" y="2546730"/>
            <a:ext cx="344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7591" y="3042666"/>
            <a:ext cx="808672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9800">
              <a:spcBef>
                <a:spcPts val="100"/>
              </a:spcBef>
              <a:tabLst>
                <a:tab pos="3749675" algn="l"/>
              </a:tabLst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ASDR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--</a:t>
            </a:r>
            <a:r>
              <a:rPr sz="3600" spc="-457" baseline="20833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3600" spc="-457" baseline="20833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--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k	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(1000)</a:t>
            </a:r>
            <a:endParaRPr sz="240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sz="4700">
              <a:latin typeface="Verdana"/>
              <a:cs typeface="Verdana"/>
            </a:endParaRPr>
          </a:p>
          <a:p>
            <a:pPr marL="25400" marR="17780"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Contoh: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ASDR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umur 20-24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negara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1971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adalah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‰.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Artinya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;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negara </a:t>
            </a:r>
            <a:r>
              <a:rPr sz="2400" spc="-8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th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1971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terdapat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8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dari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berumur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20-24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th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1000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berumur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20-24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9844" y="444500"/>
            <a:ext cx="6572884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Verdana"/>
                <a:cs typeface="Verdana"/>
              </a:rPr>
              <a:t>PERHITUNGAN</a:t>
            </a:r>
            <a:r>
              <a:rPr sz="2400" b="1" spc="1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ASDR,</a:t>
            </a:r>
            <a:r>
              <a:rPr sz="2400" b="1" spc="-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NEGARA </a:t>
            </a:r>
            <a:r>
              <a:rPr sz="2400" b="1" dirty="0">
                <a:latin typeface="Verdana"/>
                <a:cs typeface="Verdana"/>
              </a:rPr>
              <a:t>A</a:t>
            </a:r>
            <a:r>
              <a:rPr sz="2400" b="1" spc="-20" dirty="0">
                <a:latin typeface="Verdana"/>
                <a:cs typeface="Verdana"/>
              </a:rPr>
              <a:t> </a:t>
            </a:r>
            <a:r>
              <a:rPr sz="2400" b="1" dirty="0">
                <a:latin typeface="Verdana"/>
                <a:cs typeface="Verdana"/>
              </a:rPr>
              <a:t>1970</a:t>
            </a:r>
            <a:endParaRPr sz="2400">
              <a:latin typeface="Verdana"/>
              <a:cs typeface="Verdan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14512" y="1052512"/>
          <a:ext cx="8458200" cy="53339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0001">
                <a:tc>
                  <a:txBody>
                    <a:bodyPr/>
                    <a:lstStyle/>
                    <a:p>
                      <a:pPr marL="408305" marR="398145" indent="32448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UMUR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PE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K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952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122555" marR="146050" indent="14986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PENDUDUK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TENGAH</a:t>
                      </a:r>
                      <a:r>
                        <a:rPr sz="1800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TAHUN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10209" marR="493395" indent="1714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JUMLAH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KEM</a:t>
                      </a:r>
                      <a:r>
                        <a:rPr sz="1800" spc="-10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4259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ASDR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tiap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1000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PDDK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424">
                <a:tc>
                  <a:txBody>
                    <a:bodyPr/>
                    <a:lstStyle/>
                    <a:p>
                      <a:pPr marL="21209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400">
                        <a:latin typeface="Verdana"/>
                        <a:cs typeface="Verdana"/>
                      </a:endParaRPr>
                    </a:p>
                  </a:txBody>
                  <a:tcPr marL="0" marR="0" marT="11874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</a:t>
                      </a:r>
                      <a:endParaRPr sz="2400">
                        <a:latin typeface="Verdana"/>
                        <a:cs typeface="Verdana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3</a:t>
                      </a:r>
                      <a:endParaRPr sz="2400">
                        <a:latin typeface="Verdana"/>
                        <a:cs typeface="Verdana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2400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=(3:2)x1000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850">
                <a:tc>
                  <a:txBody>
                    <a:bodyPr/>
                    <a:lstStyle/>
                    <a:p>
                      <a:pPr marL="591185">
                        <a:lnSpc>
                          <a:spcPts val="2065"/>
                        </a:lnSpc>
                        <a:spcBef>
                          <a:spcPts val="37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r>
                        <a:rPr sz="1800" spc="-4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76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2065"/>
                        </a:lnSpc>
                        <a:spcBef>
                          <a:spcPts val="3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75.037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560070">
                        <a:lnSpc>
                          <a:spcPts val="2065"/>
                        </a:lnSpc>
                        <a:spcBef>
                          <a:spcPts val="3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1543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A3A3A"/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75374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20.56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1.86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1.40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2.23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3.70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3.91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5.45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77978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10.85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77978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20.36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77978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52.19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61849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136.45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</a:t>
                      </a:r>
                      <a:r>
                        <a:rPr sz="1800" spc="-4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9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79.727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R="222250"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148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93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10-14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74.061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R="156845"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104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2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15-19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68.683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R="176530" algn="ctr">
                        <a:lnSpc>
                          <a:spcPts val="2060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153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8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20-24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60.575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224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25-34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105.723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206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413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35-44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101.192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551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57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45-54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5656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90.346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980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95">
                <a:tc>
                  <a:txBody>
                    <a:bodyPr/>
                    <a:lstStyle/>
                    <a:p>
                      <a:pPr marL="591185">
                        <a:lnSpc>
                          <a:spcPts val="2065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55-64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55930">
                        <a:lnSpc>
                          <a:spcPts val="2065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72.478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2065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1476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288">
                <a:tc>
                  <a:txBody>
                    <a:bodyPr/>
                    <a:lstStyle/>
                    <a:p>
                      <a:pPr marL="59118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65-74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56565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46.614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2433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1209">
                <a:tc>
                  <a:txBody>
                    <a:bodyPr/>
                    <a:lstStyle/>
                    <a:p>
                      <a:pPr marL="591185">
                        <a:lnSpc>
                          <a:spcPts val="2155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75+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ts val="2155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22.396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ts val="2155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3056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399415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796.832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2298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 marL="454659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11.080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2298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3A3A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6491" y="520701"/>
            <a:ext cx="7780655" cy="2220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441959" marR="5080" indent="-42989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/>
                <a:cs typeface="Verdana"/>
              </a:rPr>
              <a:t>3.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Angka </a:t>
            </a:r>
            <a:r>
              <a:rPr sz="2400" spc="-10" dirty="0">
                <a:latin typeface="Verdana"/>
                <a:cs typeface="Verdana"/>
              </a:rPr>
              <a:t>Kematian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Bayi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atau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Infant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Mortality</a:t>
            </a:r>
            <a:r>
              <a:rPr sz="2400" spc="2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Rate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(IMR)</a:t>
            </a:r>
            <a:r>
              <a:rPr sz="2400" dirty="0">
                <a:latin typeface="Verdana"/>
                <a:cs typeface="Verdana"/>
              </a:rPr>
              <a:t> adalah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spc="-5" dirty="0">
                <a:latin typeface="Verdana"/>
                <a:cs typeface="Verdana"/>
              </a:rPr>
              <a:t> jumlah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kematian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bayi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berumur 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dibawah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tahun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selama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tahun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per </a:t>
            </a:r>
            <a:r>
              <a:rPr sz="2400" dirty="0">
                <a:latin typeface="Verdana"/>
                <a:cs typeface="Verdana"/>
              </a:rPr>
              <a:t>1000 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kelahiran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hidup.</a:t>
            </a:r>
            <a:endParaRPr sz="2400">
              <a:latin typeface="Verdana"/>
              <a:cs typeface="Verdana"/>
            </a:endParaRPr>
          </a:p>
          <a:p>
            <a:pPr marL="441959" marR="347345">
              <a:lnSpc>
                <a:spcPct val="100000"/>
              </a:lnSpc>
            </a:pPr>
            <a:r>
              <a:rPr sz="2400" dirty="0">
                <a:latin typeface="Verdana"/>
                <a:cs typeface="Verdana"/>
              </a:rPr>
              <a:t>Angka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ini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sangat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sensitif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terhadap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perubahan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tingkat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kesehatan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dan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kesejahteraan.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71090" y="3081351"/>
            <a:ext cx="43916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  <a:tabLst>
                <a:tab pos="1550670" algn="l"/>
              </a:tabLst>
            </a:pP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um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s:	IMR =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86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3600" spc="-1492" baseline="27777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spc="-105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3600" spc="-2032" baseline="27777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--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00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4100" y="3308681"/>
            <a:ext cx="2349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3741" y="3813176"/>
            <a:ext cx="8308975" cy="2845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5425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IMR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angka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bayi</a:t>
            </a:r>
            <a:endParaRPr sz="2400">
              <a:latin typeface="Verdana"/>
              <a:cs typeface="Verdana"/>
            </a:endParaRPr>
          </a:p>
          <a:p>
            <a:pPr marL="440055"/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jumlah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bayi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selama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endParaRPr sz="2400">
              <a:latin typeface="Verdana"/>
              <a:cs typeface="Verdana"/>
            </a:endParaRPr>
          </a:p>
          <a:p>
            <a:pPr marL="546735">
              <a:tabLst>
                <a:tab pos="972185" algn="l"/>
              </a:tabLst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B	=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jumlah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kelahiran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hidup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dalam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endParaRPr sz="2400">
              <a:latin typeface="Verdana"/>
              <a:cs typeface="Verdana"/>
            </a:endParaRPr>
          </a:p>
          <a:p>
            <a:pPr marL="1303020"/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sama</a:t>
            </a:r>
            <a:endParaRPr sz="2400">
              <a:latin typeface="Verdana"/>
              <a:cs typeface="Verdana"/>
            </a:endParaRPr>
          </a:p>
          <a:p>
            <a:pPr marL="73025" marR="5080" indent="-60960">
              <a:lnSpc>
                <a:spcPct val="194600"/>
              </a:lnSpc>
              <a:spcBef>
                <a:spcPts val="114"/>
              </a:spcBef>
              <a:tabLst>
                <a:tab pos="1861820" algn="l"/>
              </a:tabLst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Angka</a:t>
            </a: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kematian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bayi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r>
              <a:rPr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Indonesia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1980</a:t>
            </a:r>
            <a:r>
              <a:rPr spc="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adalah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98</a:t>
            </a:r>
            <a:r>
              <a:rPr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per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1000 </a:t>
            </a:r>
            <a:r>
              <a:rPr spc="-6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Artinya</a:t>
            </a:r>
            <a:r>
              <a:rPr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r>
              <a:rPr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Pada	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1980</a:t>
            </a:r>
            <a:r>
              <a:rPr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terjadi</a:t>
            </a:r>
            <a:r>
              <a:rPr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 bayi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berumur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kurang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 dari</a:t>
            </a:r>
            <a:endParaRPr>
              <a:latin typeface="Verdana"/>
              <a:cs typeface="Verdana"/>
            </a:endParaRPr>
          </a:p>
          <a:p>
            <a:pPr marL="1124585">
              <a:tabLst>
                <a:tab pos="2172335" algn="l"/>
              </a:tabLst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tahun	setiap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1000</a:t>
            </a:r>
            <a:r>
              <a:rPr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kelahiran</a:t>
            </a:r>
            <a:r>
              <a:rPr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pada tahun tersebut.</a:t>
            </a:r>
            <a:endParaRPr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340" y="488645"/>
            <a:ext cx="8333740" cy="258699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441959" marR="5080" indent="-42989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/>
                <a:cs typeface="Verdana"/>
              </a:rPr>
              <a:t>4.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Angka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kematian</a:t>
            </a:r>
            <a:r>
              <a:rPr sz="2400" dirty="0">
                <a:latin typeface="Verdana"/>
                <a:cs typeface="Verdana"/>
              </a:rPr>
              <a:t> ibu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atau Maternal </a:t>
            </a:r>
            <a:r>
              <a:rPr sz="2400" spc="-5" dirty="0">
                <a:latin typeface="Verdana"/>
                <a:cs typeface="Verdana"/>
              </a:rPr>
              <a:t>Mortality</a:t>
            </a:r>
            <a:r>
              <a:rPr sz="2400" spc="2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Rate 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(MMR)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adalaha; </a:t>
            </a:r>
            <a:r>
              <a:rPr sz="2400" spc="-20" dirty="0">
                <a:latin typeface="Verdana"/>
                <a:cs typeface="Verdana"/>
              </a:rPr>
              <a:t>banyaknya</a:t>
            </a:r>
            <a:r>
              <a:rPr sz="2400" spc="2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wanita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yang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meninggal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pada </a:t>
            </a:r>
            <a:r>
              <a:rPr sz="2400" dirty="0">
                <a:latin typeface="Verdana"/>
                <a:cs typeface="Verdana"/>
              </a:rPr>
              <a:t>masa </a:t>
            </a:r>
            <a:r>
              <a:rPr sz="2400" spc="-5" dirty="0">
                <a:latin typeface="Verdana"/>
                <a:cs typeface="Verdana"/>
              </a:rPr>
              <a:t>kehamilan, persalinan </a:t>
            </a:r>
            <a:r>
              <a:rPr sz="2400" dirty="0">
                <a:latin typeface="Verdana"/>
                <a:cs typeface="Verdana"/>
              </a:rPr>
              <a:t>atau masa </a:t>
            </a:r>
            <a:r>
              <a:rPr sz="2400" spc="-5" dirty="0">
                <a:latin typeface="Verdana"/>
                <a:cs typeface="Verdana"/>
              </a:rPr>
              <a:t>nifas </a:t>
            </a:r>
            <a:r>
              <a:rPr sz="2400" dirty="0">
                <a:latin typeface="Verdana"/>
                <a:cs typeface="Verdana"/>
              </a:rPr>
              <a:t> selama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 </a:t>
            </a:r>
            <a:r>
              <a:rPr sz="2400" spc="-5" dirty="0">
                <a:latin typeface="Verdana"/>
                <a:cs typeface="Verdana"/>
              </a:rPr>
              <a:t>tahun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per </a:t>
            </a:r>
            <a:r>
              <a:rPr sz="2400" dirty="0">
                <a:latin typeface="Verdana"/>
                <a:cs typeface="Verdana"/>
              </a:rPr>
              <a:t>100.000</a:t>
            </a:r>
            <a:r>
              <a:rPr sz="2400" spc="-10" dirty="0">
                <a:latin typeface="Verdana"/>
                <a:cs typeface="Verdana"/>
              </a:rPr>
              <a:t> kelahiran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hidup</a:t>
            </a:r>
            <a:r>
              <a:rPr sz="2400" spc="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pada 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tahun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yang</a:t>
            </a:r>
            <a:r>
              <a:rPr sz="2400" spc="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sama.</a:t>
            </a:r>
            <a:endParaRPr sz="2400">
              <a:latin typeface="Verdana"/>
              <a:cs typeface="Verdana"/>
            </a:endParaRPr>
          </a:p>
          <a:p>
            <a:pPr marL="429895" marR="923925" indent="12065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latin typeface="Verdana"/>
                <a:cs typeface="Verdana"/>
              </a:rPr>
              <a:t>Kematian </a:t>
            </a:r>
            <a:r>
              <a:rPr sz="2400" b="1" i="1" spc="-5" dirty="0">
                <a:latin typeface="Verdana"/>
                <a:cs typeface="Verdana"/>
              </a:rPr>
              <a:t>ini pada umumnya disebabkan </a:t>
            </a:r>
            <a:r>
              <a:rPr sz="2400" b="1" i="1" spc="-810" dirty="0">
                <a:latin typeface="Verdana"/>
                <a:cs typeface="Verdana"/>
              </a:rPr>
              <a:t> </a:t>
            </a:r>
            <a:r>
              <a:rPr sz="2400" b="1" i="1" spc="-5" dirty="0">
                <a:latin typeface="Verdana"/>
                <a:cs typeface="Verdana"/>
              </a:rPr>
              <a:t>komplikasi</a:t>
            </a:r>
            <a:r>
              <a:rPr sz="2400" b="1" i="1" spc="5" dirty="0">
                <a:latin typeface="Verdana"/>
                <a:cs typeface="Verdana"/>
              </a:rPr>
              <a:t> </a:t>
            </a:r>
            <a:r>
              <a:rPr sz="2400" b="1" i="1" dirty="0">
                <a:latin typeface="Verdana"/>
                <a:cs typeface="Verdana"/>
              </a:rPr>
              <a:t>kehamilan</a:t>
            </a:r>
            <a:r>
              <a:rPr sz="2400" b="1" i="1" spc="20" dirty="0">
                <a:latin typeface="Verdana"/>
                <a:cs typeface="Verdana"/>
              </a:rPr>
              <a:t> </a:t>
            </a:r>
            <a:r>
              <a:rPr sz="2400" b="1" i="1" dirty="0">
                <a:latin typeface="Verdana"/>
                <a:cs typeface="Verdana"/>
              </a:rPr>
              <a:t>atau</a:t>
            </a:r>
            <a:r>
              <a:rPr sz="2400" b="1" i="1" spc="-20" dirty="0">
                <a:latin typeface="Verdana"/>
                <a:cs typeface="Verdana"/>
              </a:rPr>
              <a:t> </a:t>
            </a:r>
            <a:r>
              <a:rPr sz="2400" b="1" i="1" spc="-5" dirty="0">
                <a:latin typeface="Verdana"/>
                <a:cs typeface="Verdana"/>
              </a:rPr>
              <a:t>persalinan</a:t>
            </a:r>
            <a:r>
              <a:rPr sz="2400" spc="-5" dirty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46195" y="3231008"/>
            <a:ext cx="17037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ibu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1341" y="3415360"/>
            <a:ext cx="6504305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40"/>
              </a:lnSpc>
              <a:spcBef>
                <a:spcPts val="100"/>
              </a:spcBef>
              <a:tabLst>
                <a:tab pos="2251710" algn="l"/>
              </a:tabLst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Rumus: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MMR	=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----------------</a:t>
            </a: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100.000</a:t>
            </a:r>
            <a:endParaRPr sz="2400">
              <a:latin typeface="Verdana"/>
              <a:cs typeface="Verdana"/>
            </a:endParaRPr>
          </a:p>
          <a:p>
            <a:pPr marL="2587625">
              <a:lnSpc>
                <a:spcPts val="2060"/>
              </a:lnSpc>
            </a:pP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Kelahiran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4091" y="4685538"/>
            <a:ext cx="8333105" cy="200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166995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Contoh: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Di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Indonesia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pada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1997	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terdapat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MMR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sebesar</a:t>
            </a:r>
            <a:endParaRPr sz="2000">
              <a:latin typeface="Verdana"/>
              <a:cs typeface="Verdana"/>
            </a:endParaRPr>
          </a:p>
          <a:p>
            <a:pPr marL="1166495"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334</a:t>
            </a:r>
            <a:endParaRPr sz="2000">
              <a:latin typeface="Verdana"/>
              <a:cs typeface="Verdana"/>
            </a:endParaRPr>
          </a:p>
          <a:p>
            <a:pPr>
              <a:spcBef>
                <a:spcPts val="15"/>
              </a:spcBef>
            </a:pPr>
            <a:endParaRPr sz="2950">
              <a:latin typeface="Verdana"/>
              <a:cs typeface="Verdana"/>
            </a:endParaRPr>
          </a:p>
          <a:p>
            <a:pPr marL="1166495" marR="5080" indent="-1154430"/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Artinya: Pada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tahun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1997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di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Indonesia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terjadi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334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kematian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ibu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karena komplikasi kehamilan/persalinan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setiap 100.000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kelahiran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hidup.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2691" y="520700"/>
            <a:ext cx="7910195" cy="112268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442595" marR="5080" indent="-43053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/>
                <a:cs typeface="Verdana"/>
              </a:rPr>
              <a:t>5.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Angka </a:t>
            </a:r>
            <a:r>
              <a:rPr sz="2400" spc="-5" dirty="0">
                <a:latin typeface="Verdana"/>
                <a:cs typeface="Verdana"/>
              </a:rPr>
              <a:t>kematian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Neonatal: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yaitu</a:t>
            </a:r>
            <a:r>
              <a:rPr sz="2400" spc="2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banyaknya 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kematian</a:t>
            </a:r>
            <a:r>
              <a:rPr sz="2400" spc="2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bayi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dibawah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 </a:t>
            </a:r>
            <a:r>
              <a:rPr sz="2400" spc="-5" dirty="0">
                <a:latin typeface="Verdana"/>
                <a:cs typeface="Verdana"/>
              </a:rPr>
              <a:t>bulan</a:t>
            </a:r>
            <a:r>
              <a:rPr sz="2400" dirty="0">
                <a:latin typeface="Verdana"/>
                <a:cs typeface="Verdana"/>
              </a:rPr>
              <a:t> atau </a:t>
            </a:r>
            <a:r>
              <a:rPr sz="2400" spc="-10" dirty="0">
                <a:latin typeface="Verdana"/>
                <a:cs typeface="Verdana"/>
              </a:rPr>
              <a:t>dibawah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28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hari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selama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tahun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per </a:t>
            </a:r>
            <a:r>
              <a:rPr sz="2400" dirty="0">
                <a:latin typeface="Verdana"/>
                <a:cs typeface="Verdana"/>
              </a:rPr>
              <a:t>1000</a:t>
            </a:r>
            <a:r>
              <a:rPr sz="2400" spc="-10" dirty="0">
                <a:latin typeface="Verdana"/>
                <a:cs typeface="Verdana"/>
              </a:rPr>
              <a:t> kelahiran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hidup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2691" y="1983994"/>
            <a:ext cx="74402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2595" marR="5080" indent="-43053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6.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Angka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menurut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penyebab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yaitu: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jumlah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kematian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disebabkan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oleh suatu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penyebab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tertentu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100.000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penduduk.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2690" y="3813175"/>
            <a:ext cx="1215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us: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6944" y="3613784"/>
            <a:ext cx="41973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Dc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6378" y="3813175"/>
            <a:ext cx="2524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------</a:t>
            </a:r>
            <a:r>
              <a:rPr sz="24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100.000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48890" y="5196967"/>
            <a:ext cx="771017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2630" marR="296545" indent="-710565"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Dc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jumlah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disebabkan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karena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penyebab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tertentu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dalam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endParaRPr sz="2000">
              <a:latin typeface="Verdana"/>
              <a:cs typeface="Verdana"/>
            </a:endParaRPr>
          </a:p>
          <a:p>
            <a:pPr marL="189230"/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Jumlah penduduk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pada pertengahan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sama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1691" y="260097"/>
            <a:ext cx="8406765" cy="6350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5770" marR="5080" indent="-41783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6. Angka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Harapan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Hidup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rata-rata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saat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umur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tertentu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adalah: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rata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rata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usia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akan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dijalani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oleh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setiap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atau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sekelompok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penduduk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setelah mencapai umur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tertentu (setelah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mencapai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ulang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pada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umur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tertentu).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Angka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ini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sensitif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dapat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dijadikan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indikator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keadaan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kesehatan.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Ukuran</a:t>
            </a:r>
            <a:r>
              <a:rPr sz="2400" b="1" i="1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harapan</a:t>
            </a:r>
            <a:r>
              <a:rPr sz="2400" b="1" i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r>
              <a:rPr sz="2400" b="1" i="1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 sering</a:t>
            </a:r>
            <a:r>
              <a:rPr sz="2400" b="1" i="1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digunakan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 adalah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 harapan</a:t>
            </a:r>
            <a:r>
              <a:rPr sz="2400" b="1" i="1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r>
              <a:rPr sz="2400" b="1" i="1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waktu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lahir</a:t>
            </a:r>
            <a:r>
              <a:rPr sz="2400" b="1" i="1" spc="5" dirty="0">
                <a:solidFill>
                  <a:srgbClr val="FFFFFF"/>
                </a:solidFill>
                <a:latin typeface="Verdana"/>
                <a:cs typeface="Verdana"/>
              </a:rPr>
              <a:t> (e</a:t>
            </a:r>
            <a:r>
              <a:rPr sz="1400" b="1" i="1" spc="5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2400" b="1" i="1" spc="5" dirty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4250">
              <a:latin typeface="Verdana"/>
              <a:cs typeface="Verdana"/>
            </a:endParaRPr>
          </a:p>
          <a:p>
            <a:pPr marL="12700"/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Contoh:</a:t>
            </a:r>
            <a:endParaRPr sz="2400">
              <a:latin typeface="Verdana"/>
              <a:cs typeface="Verdana"/>
            </a:endParaRPr>
          </a:p>
          <a:p>
            <a:pPr>
              <a:spcBef>
                <a:spcPts val="15"/>
              </a:spcBef>
            </a:pPr>
            <a:endParaRPr sz="2350">
              <a:latin typeface="Verdana"/>
              <a:cs typeface="Verdana"/>
            </a:endParaRPr>
          </a:p>
          <a:p>
            <a:pPr marL="722630" marR="26670" indent="-710565"/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400" spc="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42.9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artinya: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secara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rata-rata seorang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saat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lahir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akan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dapat diharapkan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selama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42.9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tahun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lagi.</a:t>
            </a:r>
            <a:endParaRPr sz="2000">
              <a:latin typeface="Verdana"/>
              <a:cs typeface="Verdana"/>
            </a:endParaRPr>
          </a:p>
          <a:p>
            <a:pPr marL="2222500" marR="60325" indent="-2194560">
              <a:spcBef>
                <a:spcPts val="1445"/>
              </a:spcBef>
              <a:tabLst>
                <a:tab pos="2222500" algn="l"/>
              </a:tabLst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400" spc="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=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51.9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tahun	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Artinya: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apabila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seorang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telah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mencapai ulang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tahunnya yang 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ke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5,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secara rata-rata ia diharap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kan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akan hidup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51.9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tahun lagi (ia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diperkirakan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meninggal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pada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umur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sekitar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56,9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tahun)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C46D9F-AA2E-C07D-0B94-470DD57553B7}"/>
              </a:ext>
            </a:extLst>
          </p:cNvPr>
          <p:cNvSpPr txBox="1"/>
          <p:nvPr/>
        </p:nvSpPr>
        <p:spPr>
          <a:xfrm>
            <a:off x="1496291" y="790092"/>
            <a:ext cx="903593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Harapan </a:t>
            </a:r>
            <a:r>
              <a:rPr lang="en-US" dirty="0" err="1"/>
              <a:t>Hidup</a:t>
            </a:r>
            <a:r>
              <a:rPr lang="en-US" dirty="0"/>
              <a:t> Rata-rata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rata-rata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oleh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pada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ber-dasarkan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pada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Harapan </a:t>
            </a:r>
            <a:r>
              <a:rPr lang="en-US" dirty="0" err="1"/>
              <a:t>Hidup</a:t>
            </a:r>
            <a:r>
              <a:rPr lang="en-US" dirty="0"/>
              <a:t> Rata-rata </a:t>
            </a:r>
            <a:r>
              <a:rPr lang="en-US" dirty="0" err="1"/>
              <a:t>bukanlah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yang </a:t>
            </a:r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hypotetis</a:t>
            </a:r>
            <a:r>
              <a:rPr lang="en-US" dirty="0"/>
              <a:t>. </a:t>
            </a:r>
            <a:r>
              <a:rPr lang="en-US" dirty="0" err="1"/>
              <a:t>Ukuran</a:t>
            </a:r>
            <a:r>
              <a:rPr lang="en-US" dirty="0"/>
              <a:t> ini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di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dan </a:t>
            </a:r>
            <a:r>
              <a:rPr lang="en-US" dirty="0" err="1"/>
              <a:t>perubahan</a:t>
            </a:r>
            <a:r>
              <a:rPr lang="en-US" dirty="0"/>
              <a:t> pada per-</a:t>
            </a:r>
            <a:r>
              <a:rPr lang="en-US" dirty="0" err="1"/>
              <a:t>kembangan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di masa </a:t>
            </a:r>
            <a:r>
              <a:rPr lang="en-US" dirty="0" err="1"/>
              <a:t>mendatang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me-</a:t>
            </a:r>
            <a:r>
              <a:rPr lang="en-US" dirty="0" err="1"/>
              <a:t>ningkat</a:t>
            </a:r>
            <a:r>
              <a:rPr lang="en-US" dirty="0"/>
              <a:t>. </a:t>
            </a:r>
            <a:r>
              <a:rPr lang="en-US" dirty="0" err="1"/>
              <a:t>Umur</a:t>
            </a:r>
            <a:r>
              <a:rPr lang="en-US" dirty="0"/>
              <a:t> Harapan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Ratarata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(Life Expectancy at Birth).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di </a:t>
            </a:r>
            <a:r>
              <a:rPr lang="en-US" dirty="0" err="1"/>
              <a:t>negaranegara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, di mana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di-</a:t>
            </a:r>
            <a:r>
              <a:rPr lang="en-US" dirty="0" err="1"/>
              <a:t>temukan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: </a:t>
            </a:r>
            <a:r>
              <a:rPr lang="en-US" dirty="0" err="1"/>
              <a:t>Afganistan</a:t>
            </a:r>
            <a:r>
              <a:rPr lang="en-US" dirty="0"/>
              <a:t> pada </a:t>
            </a:r>
            <a:r>
              <a:rPr lang="en-US" dirty="0" err="1"/>
              <a:t>tahun</a:t>
            </a:r>
            <a:r>
              <a:rPr lang="en-US" dirty="0"/>
              <a:t> 1979 </a:t>
            </a:r>
            <a:r>
              <a:rPr lang="en-US" dirty="0" err="1"/>
              <a:t>tercatat</a:t>
            </a:r>
            <a:r>
              <a:rPr lang="en-US" dirty="0"/>
              <a:t> Harapan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(Life Expectancy at Birth) </a:t>
            </a:r>
            <a:r>
              <a:rPr lang="en-US" dirty="0" err="1"/>
              <a:t>adalah</a:t>
            </a:r>
            <a:r>
              <a:rPr lang="en-US" dirty="0"/>
              <a:t> 39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Indonesia 50 </a:t>
            </a:r>
            <a:r>
              <a:rPr lang="en-US" dirty="0" err="1"/>
              <a:t>tahun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15392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82B2E1-8E85-D742-7DB6-8A684C218F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3" t="17576" r="21523" b="7516"/>
          <a:stretch/>
        </p:blipFill>
        <p:spPr>
          <a:xfrm>
            <a:off x="216131" y="224444"/>
            <a:ext cx="11795760" cy="645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252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F3DABF-7879-937F-7E22-DCD1CFACF99F}"/>
              </a:ext>
            </a:extLst>
          </p:cNvPr>
          <p:cNvSpPr/>
          <p:nvPr/>
        </p:nvSpPr>
        <p:spPr>
          <a:xfrm>
            <a:off x="2477193" y="2144684"/>
            <a:ext cx="4954385" cy="1512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86219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915" y="88177"/>
            <a:ext cx="7527290" cy="1121461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latin typeface="Verdana"/>
                <a:cs typeface="Verdana"/>
              </a:rPr>
              <a:t>Sumber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data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kependudukan</a:t>
            </a:r>
            <a:r>
              <a:rPr sz="2800" spc="18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b</a:t>
            </a:r>
            <a:r>
              <a:rPr sz="2800" spc="-10" dirty="0">
                <a:latin typeface="Verdana"/>
                <a:cs typeface="Verdana"/>
              </a:rPr>
              <a:t>erasal</a:t>
            </a:r>
            <a:r>
              <a:rPr sz="2800" spc="1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dari: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7916" y="1308049"/>
            <a:ext cx="8110855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525" indent="-342900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2.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Survey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(sampel):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prosesnya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sama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dengan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sensus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tetapi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cakupannya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hanya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sebagian</a:t>
            </a:r>
            <a:r>
              <a:rPr sz="2400" b="1" i="1" u="heavy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penduduk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(sampel).</a:t>
            </a:r>
            <a:endParaRPr sz="240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355600" marR="880110"/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Topiknya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bisa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berganti-ganti.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Waktunya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juga </a:t>
            </a:r>
            <a:r>
              <a:rPr sz="2400" spc="-8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periodik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namun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lebih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pendek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dari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sensus.</a:t>
            </a:r>
            <a:endParaRPr sz="240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141730" marR="5080" indent="-786765"/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mis: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Survey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Sosial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Ekonomi</a:t>
            </a:r>
            <a:r>
              <a:rPr sz="24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Nasional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(Susenas)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Survey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Penduduk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Antar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Sensus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(SUPAS)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 survey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yang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dilakukan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antara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2 sensus 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Survey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Demografi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Kesehatan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Indonesia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(SDKI),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biasanya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setiap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3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tahun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(1994,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1997 </a:t>
            </a:r>
            <a:r>
              <a:rPr sz="2400" spc="-8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dan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2000/2003)</a:t>
            </a:r>
            <a:endParaRPr sz="24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9624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915" y="259767"/>
            <a:ext cx="7525384" cy="1121461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latin typeface="Verdana"/>
                <a:cs typeface="Verdana"/>
              </a:rPr>
              <a:t>Sumber data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kependudukan</a:t>
            </a:r>
            <a:r>
              <a:rPr sz="2800" spc="190" dirty="0">
                <a:latin typeface="Verdana"/>
                <a:cs typeface="Verdana"/>
              </a:rPr>
              <a:t> </a:t>
            </a:r>
            <a:r>
              <a:rPr spc="-15" dirty="0">
                <a:latin typeface="Verdana"/>
                <a:cs typeface="Verdana"/>
              </a:rPr>
              <a:t>b</a:t>
            </a:r>
            <a:r>
              <a:rPr sz="2800" spc="-15" dirty="0">
                <a:latin typeface="Verdana"/>
                <a:cs typeface="Verdana"/>
              </a:rPr>
              <a:t>erasal</a:t>
            </a:r>
            <a:r>
              <a:rPr sz="2800" spc="2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dari: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7915" y="1529842"/>
            <a:ext cx="8223884" cy="430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80"/>
              </a:lnSpc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3.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Registrasi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 merupakan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kumpulan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keterangan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mengenai</a:t>
            </a:r>
            <a:endParaRPr sz="2000">
              <a:latin typeface="Verdana"/>
              <a:cs typeface="Verdana"/>
            </a:endParaRPr>
          </a:p>
          <a:p>
            <a:pPr marL="355600">
              <a:lnSpc>
                <a:spcPts val="2395"/>
              </a:lnSpc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terjadinya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peristiwa-peristiwa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vital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al;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lahir dan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mati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serta</a:t>
            </a:r>
            <a:endParaRPr sz="2000">
              <a:latin typeface="Verdana"/>
              <a:cs typeface="Verdana"/>
            </a:endParaRPr>
          </a:p>
          <a:p>
            <a:pPr marL="355600" marR="514984"/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sgala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kejadian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penting yg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merubah status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sipil seseorang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sejak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dia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lahir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sampai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mati.</a:t>
            </a:r>
            <a:endParaRPr sz="2000"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sz="1950">
              <a:latin typeface="Verdana"/>
              <a:cs typeface="Verdana"/>
            </a:endParaRPr>
          </a:p>
          <a:p>
            <a:pPr marL="355600" marR="5080"/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Kejadian-kejadian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tersebut adalah: </a:t>
            </a:r>
            <a:r>
              <a:rPr sz="2000" b="1" i="1" dirty="0">
                <a:solidFill>
                  <a:srgbClr val="FFFFFF"/>
                </a:solidFill>
                <a:latin typeface="Verdana"/>
                <a:cs typeface="Verdana"/>
              </a:rPr>
              <a:t>perkawinan, </a:t>
            </a:r>
            <a:r>
              <a:rPr sz="2000" b="1" i="1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FFFFFF"/>
                </a:solidFill>
                <a:latin typeface="Verdana"/>
                <a:cs typeface="Verdana"/>
              </a:rPr>
              <a:t>perceraian, </a:t>
            </a:r>
            <a:r>
              <a:rPr sz="2000" b="1" i="1" dirty="0">
                <a:solidFill>
                  <a:srgbClr val="FFFFFF"/>
                </a:solidFill>
                <a:latin typeface="Verdana"/>
                <a:cs typeface="Verdana"/>
              </a:rPr>
              <a:t>pengangkatan anak </a:t>
            </a:r>
            <a:r>
              <a:rPr sz="2000" b="1" i="1" spc="-5" dirty="0">
                <a:solidFill>
                  <a:srgbClr val="FFFFFF"/>
                </a:solidFill>
                <a:latin typeface="Verdana"/>
                <a:cs typeface="Verdana"/>
              </a:rPr>
              <a:t>(adobsi) dan </a:t>
            </a:r>
            <a:r>
              <a:rPr sz="2000" b="1" i="1" dirty="0">
                <a:solidFill>
                  <a:srgbClr val="FFFFFF"/>
                </a:solidFill>
                <a:latin typeface="Verdana"/>
                <a:cs typeface="Verdana"/>
              </a:rPr>
              <a:t> perpindahan (migrasi).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Pencatatan tersebut sering disebut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registrasi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vital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atau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statistik vital.</a:t>
            </a:r>
            <a:endParaRPr sz="2000">
              <a:latin typeface="Verdana"/>
              <a:cs typeface="Verdana"/>
            </a:endParaRPr>
          </a:p>
          <a:p>
            <a:pPr>
              <a:spcBef>
                <a:spcPts val="35"/>
              </a:spcBef>
            </a:pPr>
            <a:endParaRPr sz="1950">
              <a:latin typeface="Verdana"/>
              <a:cs typeface="Verdana"/>
            </a:endParaRPr>
          </a:p>
          <a:p>
            <a:pPr marL="355600" marR="622935"/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Registrasi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berlangsung </a:t>
            </a:r>
            <a:r>
              <a:rPr sz="2000" b="1" i="1" dirty="0">
                <a:solidFill>
                  <a:srgbClr val="FFFFFF"/>
                </a:solidFill>
                <a:latin typeface="Verdana"/>
                <a:cs typeface="Verdana"/>
              </a:rPr>
              <a:t>terus </a:t>
            </a:r>
            <a:r>
              <a:rPr sz="2000" b="1" i="1" spc="-5" dirty="0">
                <a:solidFill>
                  <a:srgbClr val="FFFFFF"/>
                </a:solidFill>
                <a:latin typeface="Verdana"/>
                <a:cs typeface="Verdana"/>
              </a:rPr>
              <a:t>menerus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sehingga 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menggambarkan perubahan yg terus menerus pula.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Dilakukan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oleh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instansi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yang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berbeda-beda dan masalah </a:t>
            </a:r>
            <a:r>
              <a:rPr sz="2000" spc="-6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registrasi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yg</a:t>
            </a:r>
            <a:r>
              <a:rPr sz="20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utama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adalah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Verdana"/>
                <a:cs typeface="Verdana"/>
              </a:rPr>
              <a:t>cakupan</a:t>
            </a:r>
            <a:r>
              <a:rPr sz="2000" b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dan </a:t>
            </a:r>
            <a:r>
              <a:rPr sz="2000" b="1" dirty="0">
                <a:solidFill>
                  <a:srgbClr val="FFFFFF"/>
                </a:solidFill>
                <a:latin typeface="Verdana"/>
                <a:cs typeface="Verdana"/>
              </a:rPr>
              <a:t>ketelitian</a:t>
            </a:r>
            <a:endParaRPr sz="20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6270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219" y="513410"/>
            <a:ext cx="322580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10" dirty="0"/>
              <a:t>EVALUASI</a:t>
            </a:r>
            <a:r>
              <a:rPr sz="4000" spc="-75" dirty="0"/>
              <a:t> </a:t>
            </a:r>
            <a:r>
              <a:rPr sz="4000" spc="-300" dirty="0"/>
              <a:t>DATA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791715" y="1505458"/>
            <a:ext cx="8346440" cy="4298356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94970" marR="5080" indent="-382905">
              <a:lnSpc>
                <a:spcPct val="90000"/>
              </a:lnSpc>
              <a:spcBef>
                <a:spcPts val="430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Yg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dimaksud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evaluasi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adalah: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kegiatan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melakukan penilaian atas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data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yang diperoleh dari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sumber-sumber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tersebut</a:t>
            </a:r>
            <a:endParaRPr sz="2800">
              <a:latin typeface="Arial MT"/>
              <a:cs typeface="Arial MT"/>
            </a:endParaRPr>
          </a:p>
          <a:p>
            <a:pPr>
              <a:spcBef>
                <a:spcPts val="10"/>
              </a:spcBef>
            </a:pPr>
            <a:endParaRPr sz="3500">
              <a:latin typeface="Arial MT"/>
              <a:cs typeface="Arial MT"/>
            </a:endParaRPr>
          </a:p>
          <a:p>
            <a:pPr marL="12700">
              <a:tabLst>
                <a:tab pos="394970" algn="l"/>
              </a:tabLst>
            </a:pPr>
            <a:r>
              <a:rPr sz="2250" spc="-210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Mengapa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perlu di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evaluasi?:</a:t>
            </a:r>
            <a:endParaRPr sz="2800">
              <a:latin typeface="Arial MT"/>
              <a:cs typeface="Arial MT"/>
            </a:endParaRPr>
          </a:p>
          <a:p>
            <a:pPr marL="394970" marR="203200">
              <a:lnSpc>
                <a:spcPct val="90000"/>
              </a:lnSpc>
              <a:spcBef>
                <a:spcPts val="67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Karena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diduga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itu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tidak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terlepas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dari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kesalahanesalahan (error).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Seberapa jauh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terjadi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penyimpangan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tersebut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dari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yang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sesungguhnya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perlu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diketahui oleh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pengguna</a:t>
            </a:r>
            <a:endParaRPr sz="2800">
              <a:latin typeface="Arial MT"/>
              <a:cs typeface="Arial MT"/>
            </a:endParaRPr>
          </a:p>
          <a:p>
            <a:pPr marL="394970">
              <a:spcBef>
                <a:spcPts val="335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data.</a:t>
            </a:r>
            <a:endParaRPr sz="28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102491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44066"/>
            <a:ext cx="10515600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FAKTOR-FAKTOR</a:t>
            </a:r>
            <a:r>
              <a:rPr spc="-40" dirty="0"/>
              <a:t> </a:t>
            </a:r>
            <a:r>
              <a:rPr spc="-114" dirty="0"/>
              <a:t>YANG</a:t>
            </a:r>
            <a:r>
              <a:rPr spc="10" dirty="0"/>
              <a:t> </a:t>
            </a:r>
            <a:r>
              <a:rPr spc="-30" dirty="0"/>
              <a:t>MEMPENGARUHI </a:t>
            </a:r>
            <a:r>
              <a:rPr spc="-785" dirty="0"/>
              <a:t> </a:t>
            </a:r>
            <a:r>
              <a:rPr spc="-25" dirty="0"/>
              <a:t>KETELITIAN</a:t>
            </a:r>
            <a:r>
              <a:rPr spc="-60" dirty="0"/>
              <a:t> </a:t>
            </a:r>
            <a:r>
              <a:rPr spc="-229" dirty="0"/>
              <a:t>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6517" y="1581659"/>
            <a:ext cx="7928609" cy="416496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94970" marR="86360" indent="-382905">
              <a:lnSpc>
                <a:spcPct val="90000"/>
              </a:lnSpc>
              <a:spcBef>
                <a:spcPts val="430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Partisipasi dan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kerjasama</a:t>
            </a:r>
            <a:r>
              <a:rPr sz="28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masyarakat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dalam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memberi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keterangan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jawaban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benar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kepada petugas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sensus,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survey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atau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registrasi.</a:t>
            </a:r>
            <a:endParaRPr sz="2800">
              <a:latin typeface="Arial MT"/>
              <a:cs typeface="Arial MT"/>
            </a:endParaRPr>
          </a:p>
          <a:p>
            <a:pPr marL="394970" marR="42545" indent="-382905">
              <a:lnSpc>
                <a:spcPct val="90000"/>
              </a:lnSpc>
              <a:spcBef>
                <a:spcPts val="670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Kesulitan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geografi: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adanya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tempat-tempat</a:t>
            </a:r>
            <a:r>
              <a:rPr sz="28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yang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sulit dijangkau sehingga banyak daerah yang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tidak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tercakup.</a:t>
            </a:r>
            <a:endParaRPr sz="2800">
              <a:latin typeface="Arial MT"/>
              <a:cs typeface="Arial MT"/>
            </a:endParaRPr>
          </a:p>
          <a:p>
            <a:pPr marL="12700">
              <a:spcBef>
                <a:spcPts val="340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Kinerja</a:t>
            </a:r>
            <a:r>
              <a:rPr sz="28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petugas</a:t>
            </a:r>
            <a:endParaRPr sz="2800">
              <a:latin typeface="Arial MT"/>
              <a:cs typeface="Arial MT"/>
            </a:endParaRPr>
          </a:p>
          <a:p>
            <a:pPr marL="394970" marR="5080" indent="-382905">
              <a:lnSpc>
                <a:spcPts val="3020"/>
              </a:lnSpc>
              <a:spcBef>
                <a:spcPts val="720"/>
              </a:spcBef>
              <a:tabLst>
                <a:tab pos="394970" algn="l"/>
              </a:tabLst>
            </a:pPr>
            <a:r>
              <a:rPr sz="2250" spc="-215" dirty="0">
                <a:solidFill>
                  <a:srgbClr val="6D9FAF"/>
                </a:solidFill>
                <a:latin typeface="Segoe UI Symbol"/>
                <a:cs typeface="Segoe UI Symbol"/>
              </a:rPr>
              <a:t>⦿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Apakah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pelaksanaan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bisa sesuai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dengan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ketentuan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yg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telah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dibuat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apakah</a:t>
            </a:r>
            <a:r>
              <a:rPr sz="28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peralatan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yg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diperlukan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tersedia.</a:t>
            </a:r>
            <a:endParaRPr sz="28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655885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44066"/>
            <a:ext cx="10515600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FAKTOR-FAKTOR</a:t>
            </a:r>
            <a:r>
              <a:rPr spc="-55" dirty="0"/>
              <a:t> </a:t>
            </a:r>
            <a:r>
              <a:rPr spc="-105" dirty="0"/>
              <a:t>YG</a:t>
            </a:r>
            <a:r>
              <a:rPr spc="10" dirty="0"/>
              <a:t> </a:t>
            </a:r>
            <a:r>
              <a:rPr spc="-30" dirty="0"/>
              <a:t>MEMPENGARUHI </a:t>
            </a:r>
            <a:r>
              <a:rPr spc="-785" dirty="0"/>
              <a:t> </a:t>
            </a:r>
            <a:r>
              <a:rPr spc="-105" dirty="0"/>
              <a:t>MORTALITAS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33600" y="2133600"/>
            <a:ext cx="2286000" cy="406522"/>
          </a:xfrm>
          <a:prstGeom prst="rect">
            <a:avLst/>
          </a:prstGeom>
          <a:solidFill>
            <a:srgbClr val="001F5F"/>
          </a:solidFill>
          <a:ln w="12700">
            <a:solidFill>
              <a:srgbClr val="FFFFFF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44450">
              <a:spcBef>
                <a:spcPts val="1010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PENYEBAB</a:t>
            </a:r>
            <a:endParaRPr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3600" y="3429000"/>
            <a:ext cx="2286000" cy="533400"/>
          </a:xfrm>
          <a:custGeom>
            <a:avLst/>
            <a:gdLst/>
            <a:ahLst/>
            <a:cxnLst/>
            <a:rect l="l" t="t" r="r" b="b"/>
            <a:pathLst>
              <a:path w="2286000" h="533400">
                <a:moveTo>
                  <a:pt x="0" y="533400"/>
                </a:moveTo>
                <a:lnTo>
                  <a:pt x="2286000" y="533400"/>
                </a:lnTo>
                <a:lnTo>
                  <a:pt x="22860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57400" y="4572001"/>
            <a:ext cx="2286000" cy="407163"/>
          </a:xfrm>
          <a:prstGeom prst="rect">
            <a:avLst/>
          </a:prstGeom>
          <a:solidFill>
            <a:srgbClr val="001F5F"/>
          </a:solidFill>
          <a:ln w="12700">
            <a:solidFill>
              <a:srgbClr val="FFFFFF"/>
            </a:solidFill>
          </a:ln>
        </p:spPr>
        <p:txBody>
          <a:bodyPr vert="horz" wrap="square" lIns="0" tIns="128905" rIns="0" bIns="0" rtlCol="0">
            <a:spAutoFit/>
          </a:bodyPr>
          <a:lstStyle/>
          <a:p>
            <a:pPr marL="44450">
              <a:spcBef>
                <a:spcPts val="1015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PENYEBAB</a:t>
            </a:r>
            <a:endParaRPr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7400" y="5715001"/>
            <a:ext cx="2286000" cy="407163"/>
          </a:xfrm>
          <a:prstGeom prst="rect">
            <a:avLst/>
          </a:prstGeom>
          <a:solidFill>
            <a:srgbClr val="001F5F"/>
          </a:solidFill>
          <a:ln w="12700">
            <a:solidFill>
              <a:srgbClr val="FFFFFF"/>
            </a:solidFill>
          </a:ln>
        </p:spPr>
        <p:txBody>
          <a:bodyPr vert="horz" wrap="square" lIns="0" tIns="128905" rIns="0" bIns="0" rtlCol="0">
            <a:spAutoFit/>
          </a:bodyPr>
          <a:lstStyle/>
          <a:p>
            <a:pPr marL="201295">
              <a:spcBef>
                <a:spcPts val="1015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RESIKO</a:t>
            </a:r>
            <a:endParaRPr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0" y="2057400"/>
            <a:ext cx="1524000" cy="483466"/>
          </a:xfrm>
          <a:prstGeom prst="rect">
            <a:avLst/>
          </a:prstGeom>
          <a:solidFill>
            <a:srgbClr val="001F5F"/>
          </a:solidFill>
          <a:ln w="12700">
            <a:solidFill>
              <a:srgbClr val="FFFFFF"/>
            </a:solidFill>
          </a:ln>
        </p:spPr>
        <p:txBody>
          <a:bodyPr vert="horz" wrap="square" lIns="0" tIns="204470" rIns="0" bIns="0" rtlCol="0">
            <a:spAutoFit/>
          </a:bodyPr>
          <a:lstStyle/>
          <a:p>
            <a:pPr marL="408305">
              <a:spcBef>
                <a:spcPts val="1610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SAKIT</a:t>
            </a:r>
            <a:endParaRPr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39200" y="3581401"/>
            <a:ext cx="1524000" cy="484107"/>
          </a:xfrm>
          <a:prstGeom prst="rect">
            <a:avLst/>
          </a:prstGeom>
          <a:solidFill>
            <a:srgbClr val="001F5F"/>
          </a:solidFill>
          <a:ln w="12700">
            <a:solidFill>
              <a:srgbClr val="FFFFFF"/>
            </a:solidFill>
          </a:ln>
        </p:spPr>
        <p:txBody>
          <a:bodyPr vert="horz" wrap="square" lIns="0" tIns="205105" rIns="0" bIns="0" rtlCol="0">
            <a:spAutoFit/>
          </a:bodyPr>
          <a:lstStyle/>
          <a:p>
            <a:pPr marL="161290">
              <a:spcBef>
                <a:spcPts val="1615"/>
              </a:spcBef>
            </a:pP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KEMATIAN</a:t>
            </a:r>
            <a:endParaRPr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6001" y="3505263"/>
            <a:ext cx="2084705" cy="3225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45085" rIns="0" bIns="0" rtlCol="0">
            <a:spAutoFit/>
          </a:bodyPr>
          <a:lstStyle/>
          <a:p>
            <a:pPr marL="91440">
              <a:spcBef>
                <a:spcPts val="355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RESIKO</a:t>
            </a:r>
            <a:endParaRPr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05600" y="4724400"/>
            <a:ext cx="2209800" cy="1361270"/>
          </a:xfrm>
          <a:prstGeom prst="rect">
            <a:avLst/>
          </a:prstGeom>
          <a:solidFill>
            <a:srgbClr val="001F5F"/>
          </a:solidFill>
          <a:ln w="12700">
            <a:solidFill>
              <a:srgbClr val="FFFFFF"/>
            </a:solidFill>
          </a:ln>
        </p:spPr>
        <p:txBody>
          <a:bodyPr vert="horz" wrap="square" lIns="0" tIns="250825" rIns="0" bIns="0" rtlCol="0">
            <a:spAutoFit/>
          </a:bodyPr>
          <a:lstStyle/>
          <a:p>
            <a:pPr marL="337820" marR="330200" algn="ctr">
              <a:spcBef>
                <a:spcPts val="1975"/>
              </a:spcBef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KE</a:t>
            </a:r>
            <a:r>
              <a:rPr spc="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ELAK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AAN  KERACUNAN </a:t>
            </a:r>
            <a:r>
              <a:rPr spc="-6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30" dirty="0">
                <a:solidFill>
                  <a:srgbClr val="FFFFFF"/>
                </a:solidFill>
                <a:latin typeface="Verdana"/>
                <a:cs typeface="Verdana"/>
              </a:rPr>
              <a:t>KEJAHATAN </a:t>
            </a: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BENCANA</a:t>
            </a:r>
            <a:endParaRPr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19600" y="4838700"/>
            <a:ext cx="2133600" cy="76200"/>
          </a:xfrm>
          <a:custGeom>
            <a:avLst/>
            <a:gdLst/>
            <a:ahLst/>
            <a:cxnLst/>
            <a:rect l="l" t="t" r="r" b="b"/>
            <a:pathLst>
              <a:path w="2133600" h="76200">
                <a:moveTo>
                  <a:pt x="2057400" y="0"/>
                </a:moveTo>
                <a:lnTo>
                  <a:pt x="2057400" y="76200"/>
                </a:lnTo>
                <a:lnTo>
                  <a:pt x="2120900" y="44450"/>
                </a:lnTo>
                <a:lnTo>
                  <a:pt x="2070100" y="44450"/>
                </a:lnTo>
                <a:lnTo>
                  <a:pt x="2070100" y="31750"/>
                </a:lnTo>
                <a:lnTo>
                  <a:pt x="2120900" y="31750"/>
                </a:lnTo>
                <a:lnTo>
                  <a:pt x="2057400" y="0"/>
                </a:lnTo>
                <a:close/>
              </a:path>
              <a:path w="2133600" h="76200">
                <a:moveTo>
                  <a:pt x="20574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057400" y="44450"/>
                </a:lnTo>
                <a:lnTo>
                  <a:pt x="2057400" y="31750"/>
                </a:lnTo>
                <a:close/>
              </a:path>
              <a:path w="2133600" h="76200">
                <a:moveTo>
                  <a:pt x="2120900" y="31750"/>
                </a:moveTo>
                <a:lnTo>
                  <a:pt x="2070100" y="31750"/>
                </a:lnTo>
                <a:lnTo>
                  <a:pt x="2070100" y="44450"/>
                </a:lnTo>
                <a:lnTo>
                  <a:pt x="2120900" y="44450"/>
                </a:lnTo>
                <a:lnTo>
                  <a:pt x="2133600" y="38100"/>
                </a:lnTo>
                <a:lnTo>
                  <a:pt x="2120900" y="317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4419600" y="2400300"/>
            <a:ext cx="2438400" cy="1339850"/>
            <a:chOff x="2895600" y="2400300"/>
            <a:chExt cx="2438400" cy="1339850"/>
          </a:xfrm>
        </p:grpSpPr>
        <p:sp>
          <p:nvSpPr>
            <p:cNvPr id="13" name="object 13"/>
            <p:cNvSpPr/>
            <p:nvPr/>
          </p:nvSpPr>
          <p:spPr>
            <a:xfrm>
              <a:off x="2895600" y="2400300"/>
              <a:ext cx="2438400" cy="76200"/>
            </a:xfrm>
            <a:custGeom>
              <a:avLst/>
              <a:gdLst/>
              <a:ahLst/>
              <a:cxnLst/>
              <a:rect l="l" t="t" r="r" b="b"/>
              <a:pathLst>
                <a:path w="2438400" h="76200">
                  <a:moveTo>
                    <a:pt x="2362200" y="0"/>
                  </a:moveTo>
                  <a:lnTo>
                    <a:pt x="2362200" y="76200"/>
                  </a:lnTo>
                  <a:lnTo>
                    <a:pt x="2425700" y="44450"/>
                  </a:lnTo>
                  <a:lnTo>
                    <a:pt x="2374900" y="44450"/>
                  </a:lnTo>
                  <a:lnTo>
                    <a:pt x="2374900" y="31750"/>
                  </a:lnTo>
                  <a:lnTo>
                    <a:pt x="2425700" y="31750"/>
                  </a:lnTo>
                  <a:lnTo>
                    <a:pt x="2362200" y="0"/>
                  </a:lnTo>
                  <a:close/>
                </a:path>
                <a:path w="2438400" h="76200">
                  <a:moveTo>
                    <a:pt x="2362200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2362200" y="44450"/>
                  </a:lnTo>
                  <a:lnTo>
                    <a:pt x="2362200" y="31750"/>
                  </a:lnTo>
                  <a:close/>
                </a:path>
                <a:path w="2438400" h="76200">
                  <a:moveTo>
                    <a:pt x="2425700" y="31750"/>
                  </a:moveTo>
                  <a:lnTo>
                    <a:pt x="2374900" y="31750"/>
                  </a:lnTo>
                  <a:lnTo>
                    <a:pt x="2374900" y="44450"/>
                  </a:lnTo>
                  <a:lnTo>
                    <a:pt x="2425700" y="44450"/>
                  </a:lnTo>
                  <a:lnTo>
                    <a:pt x="2438400" y="38100"/>
                  </a:lnTo>
                  <a:lnTo>
                    <a:pt x="2425700" y="317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71800" y="3733800"/>
              <a:ext cx="1219200" cy="0"/>
            </a:xfrm>
            <a:custGeom>
              <a:avLst/>
              <a:gdLst/>
              <a:ahLst/>
              <a:cxnLst/>
              <a:rect l="l" t="t" r="r" b="b"/>
              <a:pathLst>
                <a:path w="1219200">
                  <a:moveTo>
                    <a:pt x="0" y="0"/>
                  </a:moveTo>
                  <a:lnTo>
                    <a:pt x="12192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52900" y="2514600"/>
              <a:ext cx="76200" cy="1219200"/>
            </a:xfrm>
            <a:custGeom>
              <a:avLst/>
              <a:gdLst/>
              <a:ahLst/>
              <a:cxnLst/>
              <a:rect l="l" t="t" r="r" b="b"/>
              <a:pathLst>
                <a:path w="76200" h="1219200">
                  <a:moveTo>
                    <a:pt x="44450" y="63500"/>
                  </a:moveTo>
                  <a:lnTo>
                    <a:pt x="31750" y="63500"/>
                  </a:lnTo>
                  <a:lnTo>
                    <a:pt x="31750" y="1219200"/>
                  </a:lnTo>
                  <a:lnTo>
                    <a:pt x="44450" y="1219200"/>
                  </a:lnTo>
                  <a:lnTo>
                    <a:pt x="44450" y="63500"/>
                  </a:lnTo>
                  <a:close/>
                </a:path>
                <a:path w="76200" h="1219200">
                  <a:moveTo>
                    <a:pt x="38100" y="0"/>
                  </a:moveTo>
                  <a:lnTo>
                    <a:pt x="0" y="76200"/>
                  </a:lnTo>
                  <a:lnTo>
                    <a:pt x="31750" y="76200"/>
                  </a:lnTo>
                  <a:lnTo>
                    <a:pt x="3175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1219200">
                  <a:moveTo>
                    <a:pt x="69850" y="63500"/>
                  </a:moveTo>
                  <a:lnTo>
                    <a:pt x="44450" y="6350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419600" y="5105400"/>
            <a:ext cx="1333500" cy="920750"/>
            <a:chOff x="2895600" y="5105400"/>
            <a:chExt cx="1333500" cy="920750"/>
          </a:xfrm>
        </p:grpSpPr>
        <p:sp>
          <p:nvSpPr>
            <p:cNvPr id="17" name="object 17"/>
            <p:cNvSpPr/>
            <p:nvPr/>
          </p:nvSpPr>
          <p:spPr>
            <a:xfrm>
              <a:off x="2895600" y="6019800"/>
              <a:ext cx="1219200" cy="0"/>
            </a:xfrm>
            <a:custGeom>
              <a:avLst/>
              <a:gdLst/>
              <a:ahLst/>
              <a:cxnLst/>
              <a:rect l="l" t="t" r="r" b="b"/>
              <a:pathLst>
                <a:path w="1219200">
                  <a:moveTo>
                    <a:pt x="0" y="0"/>
                  </a:moveTo>
                  <a:lnTo>
                    <a:pt x="12192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52900" y="5105400"/>
              <a:ext cx="76200" cy="914400"/>
            </a:xfrm>
            <a:custGeom>
              <a:avLst/>
              <a:gdLst/>
              <a:ahLst/>
              <a:cxnLst/>
              <a:rect l="l" t="t" r="r" b="b"/>
              <a:pathLst>
                <a:path w="76200" h="914400">
                  <a:moveTo>
                    <a:pt x="44450" y="63500"/>
                  </a:moveTo>
                  <a:lnTo>
                    <a:pt x="31750" y="63500"/>
                  </a:lnTo>
                  <a:lnTo>
                    <a:pt x="31750" y="914400"/>
                  </a:lnTo>
                  <a:lnTo>
                    <a:pt x="44450" y="914400"/>
                  </a:lnTo>
                  <a:lnTo>
                    <a:pt x="44450" y="63500"/>
                  </a:lnTo>
                  <a:close/>
                </a:path>
                <a:path w="76200" h="914400">
                  <a:moveTo>
                    <a:pt x="38100" y="0"/>
                  </a:moveTo>
                  <a:lnTo>
                    <a:pt x="0" y="76200"/>
                  </a:lnTo>
                  <a:lnTo>
                    <a:pt x="31750" y="76200"/>
                  </a:lnTo>
                  <a:lnTo>
                    <a:pt x="3175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914400">
                  <a:moveTo>
                    <a:pt x="69850" y="63500"/>
                  </a:moveTo>
                  <a:lnTo>
                    <a:pt x="44450" y="6350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/>
          <p:nvPr/>
        </p:nvSpPr>
        <p:spPr>
          <a:xfrm>
            <a:off x="8382000" y="2400299"/>
            <a:ext cx="1104900" cy="1104900"/>
          </a:xfrm>
          <a:custGeom>
            <a:avLst/>
            <a:gdLst/>
            <a:ahLst/>
            <a:cxnLst/>
            <a:rect l="l" t="t" r="r" b="b"/>
            <a:pathLst>
              <a:path w="1104900" h="1104900">
                <a:moveTo>
                  <a:pt x="1104900" y="1028700"/>
                </a:moveTo>
                <a:lnTo>
                  <a:pt x="1073150" y="1028700"/>
                </a:lnTo>
                <a:lnTo>
                  <a:pt x="1073150" y="38100"/>
                </a:lnTo>
                <a:lnTo>
                  <a:pt x="1066800" y="38100"/>
                </a:lnTo>
                <a:lnTo>
                  <a:pt x="1054100" y="31750"/>
                </a:lnTo>
                <a:lnTo>
                  <a:pt x="990600" y="0"/>
                </a:lnTo>
                <a:lnTo>
                  <a:pt x="990600" y="31750"/>
                </a:lnTo>
                <a:lnTo>
                  <a:pt x="0" y="31750"/>
                </a:lnTo>
                <a:lnTo>
                  <a:pt x="0" y="44450"/>
                </a:lnTo>
                <a:lnTo>
                  <a:pt x="990600" y="44450"/>
                </a:lnTo>
                <a:lnTo>
                  <a:pt x="990600" y="76200"/>
                </a:lnTo>
                <a:lnTo>
                  <a:pt x="1054100" y="44450"/>
                </a:lnTo>
                <a:lnTo>
                  <a:pt x="1060450" y="41275"/>
                </a:lnTo>
                <a:lnTo>
                  <a:pt x="1060450" y="1028700"/>
                </a:lnTo>
                <a:lnTo>
                  <a:pt x="1028700" y="1028700"/>
                </a:lnTo>
                <a:lnTo>
                  <a:pt x="1066800" y="1104900"/>
                </a:lnTo>
                <a:lnTo>
                  <a:pt x="1098550" y="1041400"/>
                </a:lnTo>
                <a:lnTo>
                  <a:pt x="1104900" y="1028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67800" y="4343400"/>
            <a:ext cx="571500" cy="1257300"/>
          </a:xfrm>
          <a:custGeom>
            <a:avLst/>
            <a:gdLst/>
            <a:ahLst/>
            <a:cxnLst/>
            <a:rect l="l" t="t" r="r" b="b"/>
            <a:pathLst>
              <a:path w="571500" h="1257300">
                <a:moveTo>
                  <a:pt x="571500" y="76200"/>
                </a:moveTo>
                <a:lnTo>
                  <a:pt x="565150" y="63500"/>
                </a:lnTo>
                <a:lnTo>
                  <a:pt x="533400" y="0"/>
                </a:lnTo>
                <a:lnTo>
                  <a:pt x="495300" y="76200"/>
                </a:lnTo>
                <a:lnTo>
                  <a:pt x="527050" y="76200"/>
                </a:lnTo>
                <a:lnTo>
                  <a:pt x="527050" y="1216025"/>
                </a:lnTo>
                <a:lnTo>
                  <a:pt x="520700" y="1212850"/>
                </a:lnTo>
                <a:lnTo>
                  <a:pt x="457200" y="1181100"/>
                </a:lnTo>
                <a:lnTo>
                  <a:pt x="457200" y="1212850"/>
                </a:lnTo>
                <a:lnTo>
                  <a:pt x="0" y="1212850"/>
                </a:lnTo>
                <a:lnTo>
                  <a:pt x="0" y="1225550"/>
                </a:lnTo>
                <a:lnTo>
                  <a:pt x="457200" y="1225550"/>
                </a:lnTo>
                <a:lnTo>
                  <a:pt x="457200" y="1257300"/>
                </a:lnTo>
                <a:lnTo>
                  <a:pt x="520700" y="1225550"/>
                </a:lnTo>
                <a:lnTo>
                  <a:pt x="533400" y="1219200"/>
                </a:lnTo>
                <a:lnTo>
                  <a:pt x="539750" y="1219200"/>
                </a:lnTo>
                <a:lnTo>
                  <a:pt x="539750" y="76200"/>
                </a:lnTo>
                <a:lnTo>
                  <a:pt x="57150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58100" y="2819400"/>
            <a:ext cx="76200" cy="1828800"/>
          </a:xfrm>
          <a:custGeom>
            <a:avLst/>
            <a:gdLst/>
            <a:ahLst/>
            <a:cxnLst/>
            <a:rect l="l" t="t" r="r" b="b"/>
            <a:pathLst>
              <a:path w="76200" h="1828800">
                <a:moveTo>
                  <a:pt x="44450" y="63500"/>
                </a:moveTo>
                <a:lnTo>
                  <a:pt x="31750" y="63500"/>
                </a:lnTo>
                <a:lnTo>
                  <a:pt x="31750" y="1828800"/>
                </a:lnTo>
                <a:lnTo>
                  <a:pt x="44450" y="1828800"/>
                </a:lnTo>
                <a:lnTo>
                  <a:pt x="44450" y="63500"/>
                </a:lnTo>
                <a:close/>
              </a:path>
              <a:path w="76200" h="18288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8288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651376" y="3918584"/>
            <a:ext cx="1574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Merokok,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pola</a:t>
            </a:r>
            <a:r>
              <a:rPr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dll</a:t>
            </a:r>
            <a:endParaRPr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59300" y="6160719"/>
            <a:ext cx="1563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15" dirty="0">
                <a:solidFill>
                  <a:srgbClr val="FFFFFF"/>
                </a:solidFill>
                <a:latin typeface="Verdana"/>
                <a:cs typeface="Verdana"/>
              </a:rPr>
              <a:t>Pekerjaan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15" dirty="0">
                <a:solidFill>
                  <a:srgbClr val="FFFFFF"/>
                </a:solidFill>
                <a:latin typeface="Verdana"/>
                <a:cs typeface="Verdana"/>
              </a:rPr>
              <a:t>Pola</a:t>
            </a:r>
            <a:r>
              <a:rPr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hidup</a:t>
            </a: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dll</a:t>
            </a:r>
            <a:endParaRPr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7177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220" y="150752"/>
            <a:ext cx="9025082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b="1" spc="-229" dirty="0">
                <a:latin typeface="Trebuchet MS"/>
                <a:cs typeface="Trebuchet MS"/>
              </a:rPr>
              <a:t>FAKTOR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-135" dirty="0">
                <a:latin typeface="Trebuchet MS"/>
                <a:cs typeface="Trebuchet MS"/>
              </a:rPr>
              <a:t>PENENTU</a:t>
            </a:r>
            <a:r>
              <a:rPr b="1" spc="-220" dirty="0">
                <a:latin typeface="Trebuchet MS"/>
                <a:cs typeface="Trebuchet MS"/>
              </a:rPr>
              <a:t> </a:t>
            </a:r>
            <a:r>
              <a:rPr b="1" spc="-150" dirty="0">
                <a:latin typeface="Trebuchet MS"/>
                <a:cs typeface="Trebuchet MS"/>
              </a:rPr>
              <a:t>KEMATIAN</a:t>
            </a:r>
            <a:r>
              <a:rPr b="1" spc="-220" dirty="0">
                <a:latin typeface="Trebuchet MS"/>
                <a:cs typeface="Trebuchet MS"/>
              </a:rPr>
              <a:t> </a:t>
            </a:r>
            <a:r>
              <a:rPr b="1" spc="-225" dirty="0">
                <a:latin typeface="Trebuchet MS"/>
                <a:cs typeface="Trebuchet MS"/>
              </a:rPr>
              <a:t>BAYI</a:t>
            </a:r>
            <a:r>
              <a:rPr b="1" spc="-185" dirty="0">
                <a:latin typeface="Trebuchet MS"/>
                <a:cs typeface="Trebuchet MS"/>
              </a:rPr>
              <a:t> </a:t>
            </a:r>
            <a:r>
              <a:rPr b="1" spc="-125" dirty="0">
                <a:latin typeface="Trebuchet MS"/>
                <a:cs typeface="Trebuchet MS"/>
              </a:rPr>
              <a:t>DAN </a:t>
            </a:r>
            <a:r>
              <a:rPr b="1" spc="-950" dirty="0">
                <a:latin typeface="Trebuchet MS"/>
                <a:cs typeface="Trebuchet MS"/>
              </a:rPr>
              <a:t> </a:t>
            </a:r>
            <a:r>
              <a:rPr b="1" spc="-310" dirty="0">
                <a:latin typeface="Trebuchet MS"/>
                <a:cs typeface="Trebuchet MS"/>
              </a:rPr>
              <a:t>A</a:t>
            </a:r>
            <a:r>
              <a:rPr b="1" spc="-110" dirty="0">
                <a:latin typeface="Trebuchet MS"/>
                <a:cs typeface="Trebuchet MS"/>
              </a:rPr>
              <a:t>NA</a:t>
            </a:r>
            <a:r>
              <a:rPr b="1" spc="-100" dirty="0">
                <a:latin typeface="Trebuchet MS"/>
                <a:cs typeface="Trebuchet MS"/>
              </a:rPr>
              <a:t>K</a:t>
            </a:r>
            <a:r>
              <a:rPr b="1" spc="-200" dirty="0">
                <a:latin typeface="Trebuchet MS"/>
                <a:cs typeface="Trebuchet MS"/>
              </a:rPr>
              <a:t> </a:t>
            </a:r>
            <a:r>
              <a:rPr b="1" spc="-30" dirty="0">
                <a:latin typeface="Trebuchet MS"/>
                <a:cs typeface="Trebuchet MS"/>
              </a:rPr>
              <a:t>D</a:t>
            </a:r>
            <a:r>
              <a:rPr b="1" spc="-310" dirty="0">
                <a:latin typeface="Trebuchet MS"/>
                <a:cs typeface="Trebuchet MS"/>
              </a:rPr>
              <a:t>A</a:t>
            </a:r>
            <a:r>
              <a:rPr b="1" spc="-45" dirty="0">
                <a:latin typeface="Trebuchet MS"/>
                <a:cs typeface="Trebuchet MS"/>
              </a:rPr>
              <a:t>RI</a:t>
            </a:r>
            <a:r>
              <a:rPr b="1" spc="-204" dirty="0">
                <a:latin typeface="Trebuchet MS"/>
                <a:cs typeface="Trebuchet MS"/>
              </a:rPr>
              <a:t> </a:t>
            </a:r>
            <a:r>
              <a:rPr b="1" spc="-15" dirty="0">
                <a:latin typeface="Trebuchet MS"/>
                <a:cs typeface="Trebuchet MS"/>
              </a:rPr>
              <a:t>M</a:t>
            </a:r>
            <a:r>
              <a:rPr b="1" dirty="0">
                <a:latin typeface="Trebuchet MS"/>
                <a:cs typeface="Trebuchet MS"/>
              </a:rPr>
              <a:t>O</a:t>
            </a:r>
            <a:r>
              <a:rPr b="1" spc="190" dirty="0">
                <a:latin typeface="Trebuchet MS"/>
                <a:cs typeface="Trebuchet MS"/>
              </a:rPr>
              <a:t>S</a:t>
            </a:r>
            <a:r>
              <a:rPr b="1" spc="-190" dirty="0">
                <a:latin typeface="Trebuchet MS"/>
                <a:cs typeface="Trebuchet MS"/>
              </a:rPr>
              <a:t>L</a:t>
            </a:r>
            <a:r>
              <a:rPr b="1" spc="-200" dirty="0">
                <a:latin typeface="Trebuchet MS"/>
                <a:cs typeface="Trebuchet MS"/>
              </a:rPr>
              <a:t>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29000" y="1828801"/>
            <a:ext cx="4648200" cy="368049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90170" rIns="0" bIns="0" rtlCol="0">
            <a:spAutoFit/>
          </a:bodyPr>
          <a:lstStyle/>
          <a:p>
            <a:pPr marL="213995">
              <a:spcBef>
                <a:spcPts val="710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r>
              <a:rPr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PENENTU</a:t>
            </a:r>
            <a:r>
              <a:rPr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SOSIAL</a:t>
            </a:r>
            <a:r>
              <a:rPr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EKONOMI</a:t>
            </a:r>
            <a:endParaRPr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5000" y="2895601"/>
            <a:ext cx="1828800" cy="698909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419100">
              <a:spcBef>
                <a:spcPts val="1130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endParaRPr>
              <a:latin typeface="Verdana"/>
              <a:cs typeface="Verdana"/>
            </a:endParaRPr>
          </a:p>
          <a:p>
            <a:pPr marL="297180">
              <a:spcBef>
                <a:spcPts val="5"/>
              </a:spcBef>
            </a:pP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MATERNAL</a:t>
            </a:r>
            <a:endParaRPr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2400" y="2895601"/>
            <a:ext cx="1828800" cy="698909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459740">
              <a:spcBef>
                <a:spcPts val="1130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endParaRPr>
              <a:latin typeface="Verdana"/>
              <a:cs typeface="Verdana"/>
            </a:endParaRPr>
          </a:p>
          <a:p>
            <a:pPr marL="419734">
              <a:spcBef>
                <a:spcPts val="5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NUTRISI</a:t>
            </a:r>
            <a:endParaRPr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6000" y="2895601"/>
            <a:ext cx="1828800" cy="698909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635" algn="ctr">
              <a:spcBef>
                <a:spcPts val="1130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endParaRPr>
              <a:latin typeface="Verdana"/>
              <a:cs typeface="Verdana"/>
            </a:endParaRPr>
          </a:p>
          <a:p>
            <a:pPr marL="1270" algn="ctr">
              <a:spcBef>
                <a:spcPts val="5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LINGKUNGAN</a:t>
            </a:r>
            <a:endParaRPr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29600" y="2895601"/>
            <a:ext cx="1828800" cy="698909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1270" algn="ctr">
              <a:spcBef>
                <a:spcPts val="1130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</a:t>
            </a:r>
            <a:endParaRPr>
              <a:latin typeface="Verdana"/>
              <a:cs typeface="Verdana"/>
            </a:endParaRPr>
          </a:p>
          <a:p>
            <a:pPr marL="1905" algn="ctr">
              <a:spcBef>
                <a:spcPts val="5"/>
              </a:spcBef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KECELAKAAN</a:t>
            </a:r>
            <a:endParaRPr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38600" y="4419601"/>
            <a:ext cx="1676400" cy="368691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marL="459740">
              <a:spcBef>
                <a:spcPts val="715"/>
              </a:spcBef>
            </a:pP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SEHAT</a:t>
            </a:r>
            <a:endParaRPr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38600" y="5257801"/>
            <a:ext cx="1676400" cy="368691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marL="483870">
              <a:spcBef>
                <a:spcPts val="715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SAKIT</a:t>
            </a:r>
            <a:endParaRPr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38600" y="6096000"/>
            <a:ext cx="1676400" cy="369332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91440" rIns="0" bIns="0" rtlCol="0">
            <a:spAutoFit/>
          </a:bodyPr>
          <a:lstStyle/>
          <a:p>
            <a:pPr marL="552450">
              <a:spcBef>
                <a:spcPts val="720"/>
              </a:spcBef>
            </a:pPr>
            <a:r>
              <a:rPr spc="-30" dirty="0">
                <a:solidFill>
                  <a:srgbClr val="FFFFFF"/>
                </a:solidFill>
                <a:latin typeface="Verdana"/>
                <a:cs typeface="Verdana"/>
              </a:rPr>
              <a:t>MATI</a:t>
            </a:r>
            <a:endParaRPr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72400" y="4572000"/>
            <a:ext cx="1981200" cy="1615186"/>
          </a:xfrm>
          <a:prstGeom prst="rect">
            <a:avLst/>
          </a:prstGeom>
          <a:solidFill>
            <a:srgbClr val="090174"/>
          </a:solidFill>
          <a:ln w="12700">
            <a:solidFill>
              <a:srgbClr val="FFFFFF"/>
            </a:solidFill>
          </a:ln>
        </p:spPr>
        <p:txBody>
          <a:bodyPr vert="horz" wrap="square" lIns="0" tIns="227965" rIns="0" bIns="0" rtlCol="0">
            <a:spAutoFit/>
          </a:bodyPr>
          <a:lstStyle/>
          <a:p>
            <a:pPr marL="77470" marR="67945" indent="-80645" algn="ctr">
              <a:spcBef>
                <a:spcPts val="1795"/>
              </a:spcBef>
            </a:pPr>
            <a:r>
              <a:rPr spc="-25" dirty="0">
                <a:solidFill>
                  <a:srgbClr val="FFFFFF"/>
                </a:solidFill>
                <a:latin typeface="Verdana"/>
                <a:cs typeface="Verdana"/>
              </a:rPr>
              <a:t>FAKTOR </a:t>
            </a:r>
            <a:r>
              <a:rPr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PE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GEND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IAN  </a:t>
            </a:r>
            <a:r>
              <a:rPr spc="-15" dirty="0">
                <a:solidFill>
                  <a:srgbClr val="FFFFFF"/>
                </a:solidFill>
                <a:latin typeface="Verdana"/>
                <a:cs typeface="Verdana"/>
              </a:rPr>
              <a:t>PENYAKIT 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SECARA 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 INDIVIDU</a:t>
            </a:r>
            <a:endParaRPr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86300" y="571500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31750" y="228600"/>
                </a:moveTo>
                <a:lnTo>
                  <a:pt x="0" y="228600"/>
                </a:lnTo>
                <a:lnTo>
                  <a:pt x="38100" y="304800"/>
                </a:lnTo>
                <a:lnTo>
                  <a:pt x="69850" y="241300"/>
                </a:lnTo>
                <a:lnTo>
                  <a:pt x="31750" y="241300"/>
                </a:lnTo>
                <a:lnTo>
                  <a:pt x="31750" y="228600"/>
                </a:lnTo>
                <a:close/>
              </a:path>
              <a:path w="76200" h="304800">
                <a:moveTo>
                  <a:pt x="44450" y="0"/>
                </a:moveTo>
                <a:lnTo>
                  <a:pt x="31750" y="0"/>
                </a:lnTo>
                <a:lnTo>
                  <a:pt x="31750" y="241300"/>
                </a:lnTo>
                <a:lnTo>
                  <a:pt x="44450" y="241300"/>
                </a:lnTo>
                <a:lnTo>
                  <a:pt x="44450" y="0"/>
                </a:lnTo>
                <a:close/>
              </a:path>
              <a:path w="76200" h="304800">
                <a:moveTo>
                  <a:pt x="76200" y="228600"/>
                </a:moveTo>
                <a:lnTo>
                  <a:pt x="44450" y="228600"/>
                </a:lnTo>
                <a:lnTo>
                  <a:pt x="44450" y="241300"/>
                </a:lnTo>
                <a:lnTo>
                  <a:pt x="69850" y="241300"/>
                </a:lnTo>
                <a:lnTo>
                  <a:pt x="7620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893823" y="2051050"/>
            <a:ext cx="7475855" cy="3397250"/>
            <a:chOff x="1369822" y="2051050"/>
            <a:chExt cx="7475855" cy="3397250"/>
          </a:xfrm>
        </p:grpSpPr>
        <p:sp>
          <p:nvSpPr>
            <p:cNvPr id="14" name="object 14"/>
            <p:cNvSpPr/>
            <p:nvPr/>
          </p:nvSpPr>
          <p:spPr>
            <a:xfrm>
              <a:off x="6629400" y="2057400"/>
              <a:ext cx="2209800" cy="3352800"/>
            </a:xfrm>
            <a:custGeom>
              <a:avLst/>
              <a:gdLst/>
              <a:ahLst/>
              <a:cxnLst/>
              <a:rect l="l" t="t" r="r" b="b"/>
              <a:pathLst>
                <a:path w="2209800" h="3352800">
                  <a:moveTo>
                    <a:pt x="0" y="0"/>
                  </a:moveTo>
                  <a:lnTo>
                    <a:pt x="2209800" y="0"/>
                  </a:lnTo>
                </a:path>
                <a:path w="2209800" h="3352800">
                  <a:moveTo>
                    <a:pt x="2209800" y="0"/>
                  </a:moveTo>
                  <a:lnTo>
                    <a:pt x="2209800" y="335280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69809" y="2355849"/>
              <a:ext cx="7469505" cy="3092450"/>
            </a:xfrm>
            <a:custGeom>
              <a:avLst/>
              <a:gdLst/>
              <a:ahLst/>
              <a:cxnLst/>
              <a:rect l="l" t="t" r="r" b="b"/>
              <a:pathLst>
                <a:path w="7469505" h="3092450">
                  <a:moveTo>
                    <a:pt x="1830590" y="1987550"/>
                  </a:moveTo>
                  <a:lnTo>
                    <a:pt x="1817979" y="1975866"/>
                  </a:lnTo>
                  <a:lnTo>
                    <a:pt x="1768106" y="1929638"/>
                  </a:lnTo>
                  <a:lnTo>
                    <a:pt x="1759216" y="1960118"/>
                  </a:lnTo>
                  <a:lnTo>
                    <a:pt x="3568" y="1448054"/>
                  </a:lnTo>
                  <a:lnTo>
                    <a:pt x="0" y="1460246"/>
                  </a:lnTo>
                  <a:lnTo>
                    <a:pt x="1755660" y="1972310"/>
                  </a:lnTo>
                  <a:lnTo>
                    <a:pt x="1746770" y="2002790"/>
                  </a:lnTo>
                  <a:lnTo>
                    <a:pt x="1830590" y="1987550"/>
                  </a:lnTo>
                  <a:close/>
                </a:path>
                <a:path w="7469505" h="3092450">
                  <a:moveTo>
                    <a:pt x="1868690" y="2749550"/>
                  </a:moveTo>
                  <a:lnTo>
                    <a:pt x="1836940" y="2749550"/>
                  </a:lnTo>
                  <a:lnTo>
                    <a:pt x="1836940" y="2520950"/>
                  </a:lnTo>
                  <a:lnTo>
                    <a:pt x="1824240" y="2520950"/>
                  </a:lnTo>
                  <a:lnTo>
                    <a:pt x="1824240" y="2749550"/>
                  </a:lnTo>
                  <a:lnTo>
                    <a:pt x="1792490" y="2749550"/>
                  </a:lnTo>
                  <a:lnTo>
                    <a:pt x="1830590" y="2825750"/>
                  </a:lnTo>
                  <a:lnTo>
                    <a:pt x="1862340" y="2762250"/>
                  </a:lnTo>
                  <a:lnTo>
                    <a:pt x="1868690" y="2749550"/>
                  </a:lnTo>
                  <a:close/>
                </a:path>
                <a:path w="7469505" h="3092450">
                  <a:moveTo>
                    <a:pt x="2021090" y="1835150"/>
                  </a:moveTo>
                  <a:lnTo>
                    <a:pt x="1989340" y="1835150"/>
                  </a:lnTo>
                  <a:lnTo>
                    <a:pt x="1989340" y="1377950"/>
                  </a:lnTo>
                  <a:lnTo>
                    <a:pt x="1976640" y="1377950"/>
                  </a:lnTo>
                  <a:lnTo>
                    <a:pt x="1976640" y="1835150"/>
                  </a:lnTo>
                  <a:lnTo>
                    <a:pt x="1944890" y="1835150"/>
                  </a:lnTo>
                  <a:lnTo>
                    <a:pt x="1982990" y="1911350"/>
                  </a:lnTo>
                  <a:lnTo>
                    <a:pt x="2014740" y="1847850"/>
                  </a:lnTo>
                  <a:lnTo>
                    <a:pt x="2021090" y="1835150"/>
                  </a:lnTo>
                  <a:close/>
                </a:path>
                <a:path w="7469505" h="3092450">
                  <a:moveTo>
                    <a:pt x="2097290" y="2597150"/>
                  </a:moveTo>
                  <a:lnTo>
                    <a:pt x="2090940" y="2584450"/>
                  </a:lnTo>
                  <a:lnTo>
                    <a:pt x="2059190" y="2520950"/>
                  </a:lnTo>
                  <a:lnTo>
                    <a:pt x="2021090" y="2597150"/>
                  </a:lnTo>
                  <a:lnTo>
                    <a:pt x="2052840" y="2597150"/>
                  </a:lnTo>
                  <a:lnTo>
                    <a:pt x="2052840" y="2825750"/>
                  </a:lnTo>
                  <a:lnTo>
                    <a:pt x="2065540" y="2825750"/>
                  </a:lnTo>
                  <a:lnTo>
                    <a:pt x="2065540" y="2597150"/>
                  </a:lnTo>
                  <a:lnTo>
                    <a:pt x="2097290" y="2597150"/>
                  </a:lnTo>
                  <a:close/>
                </a:path>
                <a:path w="7469505" h="3092450">
                  <a:moveTo>
                    <a:pt x="3811790" y="539750"/>
                  </a:moveTo>
                  <a:lnTo>
                    <a:pt x="3794417" y="513207"/>
                  </a:lnTo>
                  <a:lnTo>
                    <a:pt x="3765181" y="468503"/>
                  </a:lnTo>
                  <a:lnTo>
                    <a:pt x="3749192" y="495935"/>
                  </a:lnTo>
                  <a:lnTo>
                    <a:pt x="2900565" y="889"/>
                  </a:lnTo>
                  <a:lnTo>
                    <a:pt x="2897390" y="6350"/>
                  </a:lnTo>
                  <a:lnTo>
                    <a:pt x="2896247" y="127"/>
                  </a:lnTo>
                  <a:lnTo>
                    <a:pt x="456641" y="443623"/>
                  </a:lnTo>
                  <a:lnTo>
                    <a:pt x="450989" y="412369"/>
                  </a:lnTo>
                  <a:lnTo>
                    <a:pt x="382790" y="463550"/>
                  </a:lnTo>
                  <a:lnTo>
                    <a:pt x="464578" y="487426"/>
                  </a:lnTo>
                  <a:lnTo>
                    <a:pt x="459333" y="458470"/>
                  </a:lnTo>
                  <a:lnTo>
                    <a:pt x="458914" y="456196"/>
                  </a:lnTo>
                  <a:lnTo>
                    <a:pt x="2872092" y="17386"/>
                  </a:lnTo>
                  <a:lnTo>
                    <a:pt x="2344940" y="412750"/>
                  </a:lnTo>
                  <a:lnTo>
                    <a:pt x="2325890" y="387350"/>
                  </a:lnTo>
                  <a:lnTo>
                    <a:pt x="2287790" y="463550"/>
                  </a:lnTo>
                  <a:lnTo>
                    <a:pt x="2371610" y="448310"/>
                  </a:lnTo>
                  <a:lnTo>
                    <a:pt x="2358275" y="430530"/>
                  </a:lnTo>
                  <a:lnTo>
                    <a:pt x="2352560" y="422910"/>
                  </a:lnTo>
                  <a:lnTo>
                    <a:pt x="2342400" y="430530"/>
                  </a:lnTo>
                  <a:lnTo>
                    <a:pt x="2352548" y="422910"/>
                  </a:lnTo>
                  <a:lnTo>
                    <a:pt x="2897848" y="13944"/>
                  </a:lnTo>
                  <a:lnTo>
                    <a:pt x="3742829" y="506844"/>
                  </a:lnTo>
                  <a:lnTo>
                    <a:pt x="3726827" y="534289"/>
                  </a:lnTo>
                  <a:lnTo>
                    <a:pt x="3811790" y="539750"/>
                  </a:lnTo>
                  <a:close/>
                </a:path>
                <a:path w="7469505" h="3092450">
                  <a:moveTo>
                    <a:pt x="4118241" y="1460246"/>
                  </a:moveTo>
                  <a:lnTo>
                    <a:pt x="4114939" y="1448054"/>
                  </a:lnTo>
                  <a:lnTo>
                    <a:pt x="2207285" y="1961667"/>
                  </a:lnTo>
                  <a:lnTo>
                    <a:pt x="2199017" y="1930908"/>
                  </a:lnTo>
                  <a:lnTo>
                    <a:pt x="2135390" y="1987550"/>
                  </a:lnTo>
                  <a:lnTo>
                    <a:pt x="2218829" y="2004568"/>
                  </a:lnTo>
                  <a:lnTo>
                    <a:pt x="2211451" y="1977136"/>
                  </a:lnTo>
                  <a:lnTo>
                    <a:pt x="2210562" y="1973859"/>
                  </a:lnTo>
                  <a:lnTo>
                    <a:pt x="4118241" y="1460246"/>
                  </a:lnTo>
                  <a:close/>
                </a:path>
                <a:path w="7469505" h="3092450">
                  <a:moveTo>
                    <a:pt x="4802390" y="2667000"/>
                  </a:moveTo>
                  <a:lnTo>
                    <a:pt x="2211590" y="2667000"/>
                  </a:lnTo>
                  <a:lnTo>
                    <a:pt x="2211590" y="2635250"/>
                  </a:lnTo>
                  <a:lnTo>
                    <a:pt x="2135390" y="2673350"/>
                  </a:lnTo>
                  <a:lnTo>
                    <a:pt x="2211590" y="2711450"/>
                  </a:lnTo>
                  <a:lnTo>
                    <a:pt x="2211590" y="2679700"/>
                  </a:lnTo>
                  <a:lnTo>
                    <a:pt x="4802390" y="2679700"/>
                  </a:lnTo>
                  <a:lnTo>
                    <a:pt x="4802390" y="2667000"/>
                  </a:lnTo>
                  <a:close/>
                </a:path>
                <a:path w="7469505" h="3092450">
                  <a:moveTo>
                    <a:pt x="6173990" y="463550"/>
                  </a:moveTo>
                  <a:lnTo>
                    <a:pt x="6170130" y="460883"/>
                  </a:lnTo>
                  <a:lnTo>
                    <a:pt x="6103886" y="415036"/>
                  </a:lnTo>
                  <a:lnTo>
                    <a:pt x="6099429" y="446519"/>
                  </a:lnTo>
                  <a:lnTo>
                    <a:pt x="2974479" y="0"/>
                  </a:lnTo>
                  <a:lnTo>
                    <a:pt x="2972701" y="12573"/>
                  </a:lnTo>
                  <a:lnTo>
                    <a:pt x="6097651" y="459092"/>
                  </a:lnTo>
                  <a:lnTo>
                    <a:pt x="6093218" y="490474"/>
                  </a:lnTo>
                  <a:lnTo>
                    <a:pt x="6173990" y="463550"/>
                  </a:lnTo>
                  <a:close/>
                </a:path>
                <a:path w="7469505" h="3092450">
                  <a:moveTo>
                    <a:pt x="6174879" y="1460373"/>
                  </a:moveTo>
                  <a:lnTo>
                    <a:pt x="6173101" y="1447800"/>
                  </a:lnTo>
                  <a:lnTo>
                    <a:pt x="2514739" y="1970519"/>
                  </a:lnTo>
                  <a:lnTo>
                    <a:pt x="2510294" y="1939036"/>
                  </a:lnTo>
                  <a:lnTo>
                    <a:pt x="2440190" y="1987550"/>
                  </a:lnTo>
                  <a:lnTo>
                    <a:pt x="2520962" y="2014474"/>
                  </a:lnTo>
                  <a:lnTo>
                    <a:pt x="2516771" y="1984883"/>
                  </a:lnTo>
                  <a:lnTo>
                    <a:pt x="2516517" y="1983092"/>
                  </a:lnTo>
                  <a:lnTo>
                    <a:pt x="6174879" y="1460373"/>
                  </a:lnTo>
                  <a:close/>
                </a:path>
                <a:path w="7469505" h="3092450">
                  <a:moveTo>
                    <a:pt x="7469391" y="3048000"/>
                  </a:moveTo>
                  <a:lnTo>
                    <a:pt x="7012191" y="3048000"/>
                  </a:lnTo>
                  <a:lnTo>
                    <a:pt x="7012191" y="3016250"/>
                  </a:lnTo>
                  <a:lnTo>
                    <a:pt x="6935991" y="3054350"/>
                  </a:lnTo>
                  <a:lnTo>
                    <a:pt x="7012191" y="3092450"/>
                  </a:lnTo>
                  <a:lnTo>
                    <a:pt x="7012191" y="3060700"/>
                  </a:lnTo>
                  <a:lnTo>
                    <a:pt x="7469391" y="3060700"/>
                  </a:lnTo>
                  <a:lnTo>
                    <a:pt x="7469391" y="3048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4914900" y="5715000"/>
            <a:ext cx="2781300" cy="304800"/>
          </a:xfrm>
          <a:custGeom>
            <a:avLst/>
            <a:gdLst/>
            <a:ahLst/>
            <a:cxnLst/>
            <a:rect l="l" t="t" r="r" b="b"/>
            <a:pathLst>
              <a:path w="2781300" h="304800">
                <a:moveTo>
                  <a:pt x="2781300" y="222250"/>
                </a:moveTo>
                <a:lnTo>
                  <a:pt x="114300" y="222250"/>
                </a:lnTo>
                <a:lnTo>
                  <a:pt x="114300" y="190500"/>
                </a:lnTo>
                <a:lnTo>
                  <a:pt x="44450" y="225425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lnTo>
                  <a:pt x="38100" y="0"/>
                </a:lnTo>
                <a:lnTo>
                  <a:pt x="0" y="76200"/>
                </a:lnTo>
                <a:lnTo>
                  <a:pt x="31750" y="76200"/>
                </a:lnTo>
                <a:lnTo>
                  <a:pt x="31750" y="304800"/>
                </a:lnTo>
                <a:lnTo>
                  <a:pt x="44450" y="304800"/>
                </a:lnTo>
                <a:lnTo>
                  <a:pt x="44450" y="231775"/>
                </a:lnTo>
                <a:lnTo>
                  <a:pt x="114300" y="266700"/>
                </a:lnTo>
                <a:lnTo>
                  <a:pt x="114300" y="234950"/>
                </a:lnTo>
                <a:lnTo>
                  <a:pt x="2781300" y="234950"/>
                </a:lnTo>
                <a:lnTo>
                  <a:pt x="2781300" y="222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854701" y="4712589"/>
            <a:ext cx="1616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PENCEGAHAN</a:t>
            </a:r>
            <a:endParaRPr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30900" y="5627014"/>
            <a:ext cx="1588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PE</a:t>
            </a:r>
            <a:r>
              <a:rPr spc="-1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pc="-5" dirty="0">
                <a:solidFill>
                  <a:srgbClr val="FFFFFF"/>
                </a:solidFill>
                <a:latin typeface="Verdana"/>
                <a:cs typeface="Verdana"/>
              </a:rPr>
              <a:t>GOB</a:t>
            </a:r>
            <a:r>
              <a:rPr spc="-11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pc="-114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>
                <a:solidFill>
                  <a:srgbClr val="FFFFFF"/>
                </a:solidFill>
                <a:latin typeface="Verdana"/>
                <a:cs typeface="Verdana"/>
              </a:rPr>
              <a:t>AN</a:t>
            </a:r>
            <a:endParaRPr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6838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1413</TotalTime>
  <Words>2706</Words>
  <Application>Microsoft Office PowerPoint</Application>
  <PresentationFormat>Widescreen</PresentationFormat>
  <Paragraphs>324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-apple-system</vt:lpstr>
      <vt:lpstr>Arial</vt:lpstr>
      <vt:lpstr>Arial MT</vt:lpstr>
      <vt:lpstr>Calibri</vt:lpstr>
      <vt:lpstr>Calibri Light</vt:lpstr>
      <vt:lpstr>Segoe UI Symbol</vt:lpstr>
      <vt:lpstr>Times New Roman</vt:lpstr>
      <vt:lpstr>Trebuchet MS</vt:lpstr>
      <vt:lpstr>Verdana</vt:lpstr>
      <vt:lpstr>Office Theme</vt:lpstr>
      <vt:lpstr>Pengukuran Angka kematian menurut umur, sebab dan status social ekonomi</vt:lpstr>
      <vt:lpstr>SUMBER DATA KEPENDUDUKAN</vt:lpstr>
      <vt:lpstr>Sumber data kependudukan berasal dari:</vt:lpstr>
      <vt:lpstr>Sumber data kependudukan berasal dari:</vt:lpstr>
      <vt:lpstr>Sumber data kependudukan berasal dari:</vt:lpstr>
      <vt:lpstr>EVALUASI DATA</vt:lpstr>
      <vt:lpstr>FAKTOR-FAKTOR YANG MEMPENGARUHI  KETELITIAN DATA</vt:lpstr>
      <vt:lpstr>FAKTOR-FAKTOR YG MEMPENGARUHI  MORTALITAS</vt:lpstr>
      <vt:lpstr>FAKTOR PENENTU KEMATIAN BAYI DAN  ANAK DARI MOSLEY</vt:lpstr>
      <vt:lpstr>VARIABEL DALAM FAKTOR PENENTU  KEMATIAN BAYI/ANAK</vt:lpstr>
      <vt:lpstr>MOSLEY MEMBAGI 14 VARIABEL ANTARA  MENJADI 5 KELOMPOK</vt:lpstr>
      <vt:lpstr>PowerPoint Presentation</vt:lpstr>
      <vt:lpstr>FAKTOR – FAKTOR PENYEBAB KEMATIAN  KARENA PENYAKIT</vt:lpstr>
      <vt:lpstr>FAKTOR – FAKTOR PENYEBAB KEMATIAN  KARENA PENYAKIT</vt:lpstr>
      <vt:lpstr>KEPENDUDUKAN DAN PEMBANGUNAN  EKONOMI</vt:lpstr>
      <vt:lpstr>HUBUNGAN VARIABEL DEMOGRAFI  DENGAN PEMBANGUNAN EKONOMI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Faktor pendorong kematian (promortalitas)</vt:lpstr>
      <vt:lpstr>Faktor penghambat kematian (antimortalitas)</vt:lpstr>
      <vt:lpstr>MORTALITAS (kematian)</vt:lpstr>
      <vt:lpstr>KONSEP KEMATIAN</vt:lpstr>
      <vt:lpstr>PowerPoint Presentation</vt:lpstr>
      <vt:lpstr>UKURAN KEMATIAN</vt:lpstr>
      <vt:lpstr>PowerPoint Presentation</vt:lpstr>
      <vt:lpstr>PERHITUNGAN ASDR, NEGARA A 1970</vt:lpstr>
      <vt:lpstr>3. Angka Kematian Bayi atau Infant Mortality Rate  (IMR) adalah : jumlah kematian bayi berumur  dibawah 1 tahun selama 1 tahun per 1000  kelahiran hidup. Angka ini sangat sensitif terhadap perubahan  tingkat kesehatan dan kesejahteraan.</vt:lpstr>
      <vt:lpstr>4. Angka kematian ibu atau Maternal Mortality Rate  (MMR) adalaha; banyaknya wanita yang meninggal  pada masa kehamilan, persalinan atau masa nifas  selama 1 tahun per 100.000 kelahiran hidup pada  tahun yang sama. Kematian ini pada umumnya disebabkan  komplikasi kehamilan atau persalinan.</vt:lpstr>
      <vt:lpstr>5. Angka kematian Neonatal: yaitu banyaknya  kematian bayi dibawah 1 bulan atau dibawah 28  hari selama 1 tahun per 1000 kelahiran hidup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Pengukuran Angka kematian menurut umur, sebab dan status social ekonomi</dc:title>
  <dc:creator>Santy Deasy Siregar</dc:creator>
  <cp:lastModifiedBy>Santy Deasy Siregar</cp:lastModifiedBy>
  <cp:revision>3</cp:revision>
  <dcterms:created xsi:type="dcterms:W3CDTF">2023-05-30T02:20:19Z</dcterms:created>
  <dcterms:modified xsi:type="dcterms:W3CDTF">2023-06-02T14:27:18Z</dcterms:modified>
</cp:coreProperties>
</file>