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313" r:id="rId3"/>
    <p:sldId id="314" r:id="rId4"/>
    <p:sldId id="315" r:id="rId5"/>
    <p:sldId id="300" r:id="rId6"/>
    <p:sldId id="260" r:id="rId7"/>
    <p:sldId id="301" r:id="rId8"/>
    <p:sldId id="285" r:id="rId9"/>
    <p:sldId id="302" r:id="rId10"/>
    <p:sldId id="286" r:id="rId11"/>
    <p:sldId id="303" r:id="rId12"/>
    <p:sldId id="311" r:id="rId13"/>
    <p:sldId id="304" r:id="rId14"/>
    <p:sldId id="262" r:id="rId15"/>
    <p:sldId id="263" r:id="rId16"/>
    <p:sldId id="264" r:id="rId17"/>
    <p:sldId id="305" r:id="rId18"/>
    <p:sldId id="306" r:id="rId19"/>
    <p:sldId id="266" r:id="rId20"/>
    <p:sldId id="267" r:id="rId21"/>
    <p:sldId id="268" r:id="rId22"/>
    <p:sldId id="307" r:id="rId23"/>
    <p:sldId id="308" r:id="rId24"/>
    <p:sldId id="270" r:id="rId25"/>
    <p:sldId id="271" r:id="rId26"/>
    <p:sldId id="272" r:id="rId27"/>
    <p:sldId id="290" r:id="rId28"/>
    <p:sldId id="309" r:id="rId29"/>
    <p:sldId id="274" r:id="rId30"/>
    <p:sldId id="310" r:id="rId31"/>
    <p:sldId id="276" r:id="rId32"/>
    <p:sldId id="280" r:id="rId33"/>
    <p:sldId id="278" r:id="rId34"/>
    <p:sldId id="291" r:id="rId35"/>
    <p:sldId id="282" r:id="rId36"/>
    <p:sldId id="283" r:id="rId37"/>
    <p:sldId id="284" r:id="rId38"/>
    <p:sldId id="312" r:id="rId39"/>
    <p:sldId id="316" r:id="rId40"/>
    <p:sldId id="317" r:id="rId41"/>
    <p:sldId id="318" r:id="rId42"/>
    <p:sldId id="319" r:id="rId43"/>
    <p:sldId id="320" r:id="rId44"/>
    <p:sldId id="299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2B8FF-0181-F3C6-911B-9E56EA31A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C90635-63F6-568A-0E65-066B4D8B76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D799C-2240-0923-1CC7-F7DFB0BF7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3648-442C-452E-86D6-92973F57C885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E5B0B-3B03-BF3D-917D-4DAF66C26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4A8D9-851F-B6C2-BCC3-D7D6F07C2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164A-78D6-4EC1-90F7-CB99D8D79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76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9D830-F27E-5CEE-D4E9-7132648B9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60D13-638A-DCB3-14FC-29A06C68E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30D3C-DEA1-B2CD-F0B3-8FBC298FD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3648-442C-452E-86D6-92973F57C885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C4581-F3A4-2BA4-8160-C13026AD0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BD23E-D30A-26C5-8F3C-6B7550783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164A-78D6-4EC1-90F7-CB99D8D79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564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DB062-3648-CEF2-098B-E8FA01326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5E764-B62E-874B-1B9B-AC2558A61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373B5-1002-19FB-B3DA-BA8E0A106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3648-442C-452E-86D6-92973F57C885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6011F-316B-1B66-7732-E08C06EFA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8FFC7-08C4-522A-27D3-98807CEC9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164A-78D6-4EC1-90F7-CB99D8D79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5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1FB75-D682-A8BB-B513-B1FB8F7BC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DDAF3-BE89-5C47-532E-732909E5F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D2EB63-7093-F9A5-05B2-11899F0A3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E03A45-7602-FBA1-9B4F-54393A003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3648-442C-452E-86D6-92973F57C885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669F7D-0FEC-E386-8885-B377E467A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70F891-6B84-EF59-0618-1C020908F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164A-78D6-4EC1-90F7-CB99D8D79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12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6265A-9267-A4CA-D695-69194120C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B63C30-C31E-D363-D96F-06EEF23BA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ABBB9C-F7A3-3E81-BC00-CB6ADE538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9CF241-7349-74D0-A839-27BC2DF363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B207BC-B6CB-69AC-F674-895BAB46DF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CE7F87-9F23-5F77-C07C-321D7B219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3648-442C-452E-86D6-92973F57C885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6D26C1-1B24-295A-3F11-4829E210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615EE2-28F4-D037-8A7C-587F93288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164A-78D6-4EC1-90F7-CB99D8D79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47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A507B-E141-C037-8541-9C46A5746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165D69-2492-ABB4-DA4C-276ADC0C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3648-442C-452E-86D6-92973F57C885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E1356A-0ECE-7987-1094-EBC519D41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D83CE0-246F-1D4A-7282-397FFA5BB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164A-78D6-4EC1-90F7-CB99D8D79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541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12F46A-6A85-27D3-075D-AFE489B68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3648-442C-452E-86D6-92973F57C885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569F49-F99C-36EE-B600-1AD032F58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E36FC-7CC0-9EC7-C8DF-CCCFB7B7B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164A-78D6-4EC1-90F7-CB99D8D79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029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3B910-2625-F843-27E9-2B2762D4A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B288E-A6B3-BFDE-8DB7-14FD22767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682EE9-4CC9-D516-16C4-C341649EC3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057891-B88A-893C-19A3-D080D0679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3648-442C-452E-86D6-92973F57C885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177C6E-B0E0-2E6B-3803-126526728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B1FF5D-3E4E-6F8C-CC79-B8E9CCFC6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164A-78D6-4EC1-90F7-CB99D8D79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972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98C3F-9B5F-FFF7-91F8-A26C9D95D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7EC0F3-090B-3C4A-A4E0-2DEB90C062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548EF-7D93-DE85-EEB6-059AA149C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28E945-1964-B87E-C34A-814ECAA25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3648-442C-452E-86D6-92973F57C885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B73B97-2C73-663E-83E0-2090AB85B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E697F-2A85-1DD8-41F7-91F75F037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164A-78D6-4EC1-90F7-CB99D8D79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564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93630-49F2-2C36-4B17-447CED787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A569E4-8111-C7D3-5F38-4352C986D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80A0C-D516-4508-FD08-9413E8E9E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3648-442C-452E-86D6-92973F57C885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0A3CB-AC89-DD9C-3129-390E1F278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35250-E74C-E5E9-35B2-C70CDB491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164A-78D6-4EC1-90F7-CB99D8D79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03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0AC5E6-F9AB-B2FC-4822-820C57295F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9D05D7-2423-1C40-CCBE-59AB3E94A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16367-246A-D049-85DE-F4190DB63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3648-442C-452E-86D6-92973F57C885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45086-B0D8-C891-9ED9-7219A2723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6DE30-EF8B-50C2-FC1D-E6925914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9164A-78D6-4EC1-90F7-CB99D8D79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33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D289A0-589B-534A-AD0A-908A8242AB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3BA2A6-64B3-88FC-F449-9A0DE57F55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11E0FF-D1F4-6286-3218-6DB781A52A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14F07-A956-4B69-B453-BEF4766D05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226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B933CA-4ADA-526B-FAD3-DAD139B98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4ABEDC-69D7-2463-2EF4-2D7459E55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56A3E-74BD-3E43-2C50-EA06DE12A2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83648-442C-452E-86D6-92973F57C885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9F714-9505-5914-F588-E8C280256A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62CB2-35DA-01A4-2E7A-6D719C2C5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9164A-78D6-4EC1-90F7-CB99D8D79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liti.com/publications/137722/faktor-faktor-yang-berhubungan-dengan-keikutsertaan-suami-menjadi-akseptor-kb-di" TargetMode="External"/><Relationship Id="rId2" Type="http://schemas.openxmlformats.org/officeDocument/2006/relationships/hyperlink" Target="https://www.google.com/url?sa=t&amp;rct=j&amp;q=&amp;esrc=s&amp;source=web&amp;cd=&amp;ved=2ahUKEwiI3unI_vzrAhXNT30KHeHWCOoQFjACegQIAxAB&amp;url=https%3A%2F%2Fe-journal.unair.ac.id%2FMKP%2Farticle%2Fdownload%2F4116%2F3761&amp;usg=AOvVaw0hAWzqvBuXou4AK-jHgO4u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google.com/url?sa=t&amp;rct=j&amp;q=&amp;esrc=s&amp;source=web&amp;cd=&amp;ved=2ahUKEwiiwI-xhP3rAhWEaCsKHSPGAk0QFjACegQIBhAB&amp;url=https%3A%2F%2Fe-journal.unair.ac.id%2FMKP%2Farticle%2Fdownload%2F4116%2F3761&amp;usg=AOvVaw0hAWzqvBuXou4AK-jHgO4u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ospace.com/article/interview-first-of-its-kind-male-contraceptive-gel-in-phase-2b-clinical-trial/" TargetMode="External"/><Relationship Id="rId3" Type="http://schemas.openxmlformats.org/officeDocument/2006/relationships/hyperlink" Target="https://www.suaramerdeka.com/news/baca/121563/anggaran-habis-stimulan-vasektomi-dihentikan" TargetMode="External"/><Relationship Id="rId7" Type="http://schemas.openxmlformats.org/officeDocument/2006/relationships/hyperlink" Target="https://clinicaltrials.gov/ct2/show/NCT03452111" TargetMode="External"/><Relationship Id="rId2" Type="http://schemas.openxmlformats.org/officeDocument/2006/relationships/hyperlink" Target="https://www.alodokter.com/cari-rumah-sakit/urologi/vasektomi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bacandrology.biomedcentral.com/articles/10.1186/s12610-020-0099-1" TargetMode="External"/><Relationship Id="rId5" Type="http://schemas.openxmlformats.org/officeDocument/2006/relationships/hyperlink" Target="https://industri.kontan.co.id/news/permintaan-pasar-kondom-bisa-makin-melar" TargetMode="External"/><Relationship Id="rId4" Type="http://schemas.openxmlformats.org/officeDocument/2006/relationships/hyperlink" Target="https://bpjs-kesehatan.go.id/bpjs/dmdocuments/346046d60581c07a151229b9b1d9dd34.pdf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E0832775-9607-D1A4-29A5-FAAD20FF2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7A32A9-18F0-0CB3-FA1A-7AAD2D75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249CE41-8C88-4BCA-A4A5-66B7412E6F10}" type="slidenum">
              <a:rPr lang="en-US" altLang="en-US">
                <a:solidFill>
                  <a:srgbClr val="898989"/>
                </a:solidFill>
              </a:rPr>
              <a:pPr eaLnBrk="1" hangingPunct="1"/>
              <a:t>1</a:t>
            </a:fld>
            <a:endParaRPr lang="en-US" altLang="en-US">
              <a:solidFill>
                <a:srgbClr val="898989"/>
              </a:solidFill>
            </a:endParaRP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36805539-6D5E-97E2-BD08-401FB29CE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67039"/>
            <a:ext cx="8153400" cy="9540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 err="1"/>
              <a:t>Pengukuran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Langsung</a:t>
            </a:r>
            <a:r>
              <a:rPr lang="en-US" altLang="en-US" sz="2800" b="1" dirty="0"/>
              <a:t> dan </a:t>
            </a:r>
            <a:r>
              <a:rPr lang="en-US" altLang="en-US" sz="2800" b="1" dirty="0" err="1"/>
              <a:t>Standardisasi</a:t>
            </a:r>
            <a:r>
              <a:rPr lang="en-US" altLang="en-US" sz="2800" b="1" dirty="0"/>
              <a:t> </a:t>
            </a:r>
            <a:br>
              <a:rPr lang="en-US" altLang="en-US" sz="2800" b="1" dirty="0"/>
            </a:br>
            <a:r>
              <a:rPr lang="en-US" altLang="en-US" sz="2800" b="1" dirty="0"/>
              <a:t>    </a:t>
            </a:r>
            <a:r>
              <a:rPr lang="en-US" altLang="en-US" sz="2800" b="1" dirty="0" err="1"/>
              <a:t>Kelahiran</a:t>
            </a:r>
            <a:endParaRPr lang="en-US" altLang="en-US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A6E77-14C2-1D2B-0417-95521FBEB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1135091-D633-334F-D9C1-8773B97E6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542" y="2073879"/>
            <a:ext cx="9638687" cy="22185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6348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Faktor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dari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kelahiran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disebut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faktor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penyebab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utama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terjadinya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pertumbuhan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penduduk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pada dunia ini,</a:t>
            </a:r>
            <a:r>
              <a:rPr kumimoji="0" lang="en-US" altLang="en-US" sz="2000" b="0" i="0" u="none" strike="noStrike" cap="none" normalizeH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karena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masih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tertanamnya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sebuah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ideologi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tertentu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yang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menganjurkan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harus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memiliki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banyak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anak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Apabila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kelahiran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dapat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dipercepat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dengan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teknologi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kesehatan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otomatis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kenaikan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pada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penduduk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pun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semakin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dapat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meningkat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secara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drastis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dikarenakan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bertambahnya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angka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Karla" panose="020B0604020202020204" pitchFamily="2" charset="0"/>
              </a:rPr>
              <a:t>kelahiran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Karla" panose="020B0604020202020204" pitchFamily="2" charset="0"/>
              </a:rPr>
              <a:t>.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45843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7DA75-653A-23A5-004C-7B85B43F7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pendukung</a:t>
            </a:r>
            <a:r>
              <a:rPr lang="en-US" dirty="0"/>
              <a:t> </a:t>
            </a:r>
            <a:r>
              <a:rPr lang="en-US" dirty="0" err="1"/>
              <a:t>kelahiran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ACC324-56D9-6E6A-FE92-C9403A541EF8}"/>
              </a:ext>
            </a:extLst>
          </p:cNvPr>
          <p:cNvSpPr txBox="1"/>
          <p:nvPr/>
        </p:nvSpPr>
        <p:spPr>
          <a:xfrm>
            <a:off x="1213658" y="2413338"/>
            <a:ext cx="79324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Pernikahan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pada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usia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muda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, yang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disebabkan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ada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anggapan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bila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bahwa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terlambat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kawin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mengakibatkan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keluarga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akan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malu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Anak yang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sering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dianggap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sebagai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sebuah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sumber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tenaga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untuk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bisa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membantu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orang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tua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444444"/>
                </a:solidFill>
                <a:latin typeface="Karla" pitchFamily="2" charset="0"/>
              </a:rPr>
              <a:t>A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nggapan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bahwa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banyak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anak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banyak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rejeki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serta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anak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akan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menjadi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kebanggaan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bagi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orang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tua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7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919DE-D9B2-ACED-6659-2405EC8D8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 err="1">
                <a:solidFill>
                  <a:srgbClr val="232323"/>
                </a:solidFill>
                <a:effectLst/>
                <a:latin typeface="Vesper Libre"/>
              </a:rPr>
              <a:t>Faktor</a:t>
            </a:r>
            <a:r>
              <a:rPr lang="en-US" b="0" i="0" dirty="0">
                <a:solidFill>
                  <a:srgbClr val="232323"/>
                </a:solidFill>
                <a:effectLst/>
                <a:latin typeface="Vesper Libre"/>
              </a:rPr>
              <a:t> </a:t>
            </a:r>
            <a:r>
              <a:rPr lang="en-US" b="0" i="0" dirty="0" err="1">
                <a:solidFill>
                  <a:srgbClr val="232323"/>
                </a:solidFill>
                <a:effectLst/>
                <a:latin typeface="Vesper Libre"/>
              </a:rPr>
              <a:t>penghambat</a:t>
            </a:r>
            <a:r>
              <a:rPr lang="en-US" b="0" i="0" dirty="0">
                <a:solidFill>
                  <a:srgbClr val="232323"/>
                </a:solidFill>
                <a:effectLst/>
                <a:latin typeface="Vesper Libre"/>
              </a:rPr>
              <a:t> </a:t>
            </a:r>
            <a:r>
              <a:rPr lang="en-US" b="0" i="0" dirty="0" err="1">
                <a:solidFill>
                  <a:srgbClr val="232323"/>
                </a:solidFill>
                <a:effectLst/>
                <a:latin typeface="Vesper Libre"/>
              </a:rPr>
              <a:t>kelahiran</a:t>
            </a:r>
            <a:r>
              <a:rPr lang="en-US" b="0" i="0" dirty="0">
                <a:solidFill>
                  <a:srgbClr val="232323"/>
                </a:solidFill>
                <a:effectLst/>
                <a:latin typeface="Vesper Libre"/>
              </a:rPr>
              <a:t>(anti </a:t>
            </a:r>
            <a:r>
              <a:rPr lang="en-US" b="0" i="0" dirty="0" err="1">
                <a:solidFill>
                  <a:srgbClr val="232323"/>
                </a:solidFill>
                <a:effectLst/>
                <a:latin typeface="Vesper Libre"/>
              </a:rPr>
              <a:t>natalitas</a:t>
            </a:r>
            <a:r>
              <a:rPr lang="en-US" b="0" i="0" dirty="0">
                <a:solidFill>
                  <a:srgbClr val="232323"/>
                </a:solidFill>
                <a:effectLst/>
                <a:latin typeface="Vesper Libre"/>
              </a:rPr>
              <a:t>)</a:t>
            </a:r>
            <a:br>
              <a:rPr lang="en-US" b="0" i="0" dirty="0">
                <a:solidFill>
                  <a:srgbClr val="232323"/>
                </a:solidFill>
                <a:effectLst/>
                <a:latin typeface="Vesper Libre"/>
              </a:rPr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35C790-0B79-DD7F-D1FD-E02C0DE658AD}"/>
              </a:ext>
            </a:extLst>
          </p:cNvPr>
          <p:cNvSpPr txBox="1"/>
          <p:nvPr/>
        </p:nvSpPr>
        <p:spPr>
          <a:xfrm>
            <a:off x="1221971" y="2136339"/>
            <a:ext cx="79241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program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keluarga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berencana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yang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bisa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mendukung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pembatasan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jumlah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anak</a:t>
            </a:r>
            <a:endParaRPr lang="en-US" dirty="0">
              <a:solidFill>
                <a:srgbClr val="444444"/>
              </a:solidFill>
              <a:latin typeface="Karla" pitchFamily="2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ketentuan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pada batas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usia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menikah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,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untuk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wanita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minimal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berusia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dirty="0">
                <a:solidFill>
                  <a:srgbClr val="444444"/>
                </a:solidFill>
                <a:latin typeface="Karla" pitchFamily="2" charset="0"/>
              </a:rPr>
              <a:t>20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tahun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serta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bagi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laki-laki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yang minimal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berusia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dirty="0">
                <a:solidFill>
                  <a:srgbClr val="444444"/>
                </a:solidFill>
                <a:latin typeface="Karla" pitchFamily="2" charset="0"/>
              </a:rPr>
              <a:t>25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tahun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. 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Adanya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pembatasan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pada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pegawai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negeri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yaitu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hanya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diizinkan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memiliki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2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anak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. 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Penundaan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kawin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hingga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selesai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pendidikan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serta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sampai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diizinkan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unutk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memperoleh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pekerjaan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056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06273C5-A86B-6113-7283-907EB647D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B2DEE-DCAD-4A94-AFC8-AA65AE837316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9938" name="Rectangle 1026">
            <a:extLst>
              <a:ext uri="{FF2B5EF4-FFF2-40B4-BE49-F238E27FC236}">
                <a16:creationId xmlns:a16="http://schemas.microsoft.com/office/drawing/2014/main" id="{A3B5E72E-D8E7-0843-490E-76724F6F20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 dirty="0" err="1"/>
              <a:t>Sumber</a:t>
            </a:r>
            <a:r>
              <a:rPr lang="en-US" altLang="en-US" sz="4800" b="1" dirty="0"/>
              <a:t> Data </a:t>
            </a:r>
            <a:r>
              <a:rPr lang="en-US" altLang="en-US" sz="4800" b="1" dirty="0" err="1"/>
              <a:t>Kelahiran</a:t>
            </a:r>
            <a:endParaRPr lang="en-US" altLang="en-US" sz="4800" b="1" dirty="0"/>
          </a:p>
        </p:txBody>
      </p:sp>
      <p:sp>
        <p:nvSpPr>
          <p:cNvPr id="39939" name="Rectangle 1027">
            <a:extLst>
              <a:ext uri="{FF2B5EF4-FFF2-40B4-BE49-F238E27FC236}">
                <a16:creationId xmlns:a16="http://schemas.microsoft.com/office/drawing/2014/main" id="{41B07AAF-EF29-0D44-A2E9-362EB9F09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4400"/>
              <a:t>Registrasi/Pencatatan rutin</a:t>
            </a:r>
          </a:p>
          <a:p>
            <a:r>
              <a:rPr lang="en-US" altLang="en-US" sz="4400"/>
              <a:t>Sensus </a:t>
            </a:r>
          </a:p>
          <a:p>
            <a:r>
              <a:rPr lang="en-US" altLang="en-US" sz="4400"/>
              <a:t>Survei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8F49B11-4598-D658-1236-EB5628FAB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928-AFD5-4585-9A72-E3552CA30E1F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1EF62800-5FAF-4794-C01F-15D5425078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533400"/>
            <a:ext cx="7543800" cy="1066800"/>
          </a:xfrm>
        </p:spPr>
        <p:txBody>
          <a:bodyPr/>
          <a:lstStyle/>
          <a:p>
            <a:pPr algn="l"/>
            <a:r>
              <a:rPr lang="en-US" altLang="en-US"/>
              <a:t>  </a:t>
            </a:r>
            <a:r>
              <a:rPr lang="en-US" altLang="en-US" sz="4000" b="1"/>
              <a:t>Sumber Data: Registrasi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EDC2574-F2A9-EE85-22A0-DA37FA41B5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520" y="1676400"/>
            <a:ext cx="9784080" cy="4419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altLang="en-US" dirty="0" err="1"/>
              <a:t>Statistik</a:t>
            </a:r>
            <a:r>
              <a:rPr lang="en-US" altLang="en-US" dirty="0"/>
              <a:t> </a:t>
            </a:r>
            <a:r>
              <a:rPr lang="en-US" altLang="en-US" dirty="0" err="1"/>
              <a:t>kelahiran</a:t>
            </a:r>
            <a:r>
              <a:rPr lang="en-US" altLang="en-US" dirty="0"/>
              <a:t> </a:t>
            </a:r>
            <a:r>
              <a:rPr lang="en-US" altLang="en-US" dirty="0" err="1"/>
              <a:t>seperti</a:t>
            </a:r>
            <a:r>
              <a:rPr lang="en-US" altLang="en-US" dirty="0"/>
              <a:t> </a:t>
            </a:r>
            <a:r>
              <a:rPr lang="en-US" altLang="en-US" dirty="0" err="1"/>
              <a:t>akte</a:t>
            </a:r>
            <a:r>
              <a:rPr lang="en-US" altLang="en-US" dirty="0"/>
              <a:t> </a:t>
            </a:r>
            <a:r>
              <a:rPr lang="en-US" altLang="en-US" dirty="0" err="1"/>
              <a:t>kelahiran</a:t>
            </a:r>
            <a:endParaRPr lang="en-US" altLang="en-US" dirty="0"/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altLang="en-US" dirty="0" err="1"/>
              <a:t>Kelemahan</a:t>
            </a:r>
            <a:r>
              <a:rPr lang="en-US" altLang="en-US" dirty="0"/>
              <a:t>: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en-US" dirty="0" err="1"/>
              <a:t>Ketepatan</a:t>
            </a:r>
            <a:r>
              <a:rPr lang="en-US" altLang="en-US" dirty="0"/>
              <a:t> </a:t>
            </a:r>
            <a:r>
              <a:rPr lang="en-US" altLang="en-US" dirty="0" err="1"/>
              <a:t>definisi</a:t>
            </a:r>
            <a:r>
              <a:rPr lang="en-US" altLang="en-US" dirty="0"/>
              <a:t> yang </a:t>
            </a:r>
            <a:r>
              <a:rPr lang="en-US" altLang="en-US" dirty="0" err="1"/>
              <a:t>dipakai</a:t>
            </a:r>
            <a:r>
              <a:rPr lang="en-US" altLang="en-US" dirty="0"/>
              <a:t>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en-US" dirty="0" err="1"/>
              <a:t>Kelengkapan</a:t>
            </a:r>
            <a:r>
              <a:rPr lang="en-US" altLang="en-US" dirty="0"/>
              <a:t> </a:t>
            </a:r>
            <a:r>
              <a:rPr lang="en-US" altLang="en-US" dirty="0" err="1"/>
              <a:t>registrasi</a:t>
            </a:r>
            <a:endParaRPr lang="en-US" altLang="en-US" dirty="0"/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en-US" dirty="0" err="1"/>
              <a:t>Ketepatan</a:t>
            </a:r>
            <a:r>
              <a:rPr lang="en-US" altLang="en-US" dirty="0"/>
              <a:t> </a:t>
            </a:r>
            <a:r>
              <a:rPr lang="en-US" altLang="en-US" dirty="0" err="1"/>
              <a:t>alokasi</a:t>
            </a:r>
            <a:r>
              <a:rPr lang="en-US" altLang="en-US" dirty="0"/>
              <a:t> </a:t>
            </a:r>
            <a:r>
              <a:rPr lang="en-US" altLang="en-US" dirty="0" err="1"/>
              <a:t>tempat</a:t>
            </a:r>
            <a:endParaRPr lang="en-US" altLang="en-US" dirty="0"/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en-US" dirty="0" err="1"/>
              <a:t>Ketepatan</a:t>
            </a:r>
            <a:r>
              <a:rPr lang="en-US" altLang="en-US" dirty="0"/>
              <a:t> </a:t>
            </a:r>
            <a:r>
              <a:rPr lang="en-US" altLang="en-US" dirty="0" err="1"/>
              <a:t>alokasi</a:t>
            </a:r>
            <a:r>
              <a:rPr lang="en-US" altLang="en-US" dirty="0"/>
              <a:t> </a:t>
            </a:r>
            <a:r>
              <a:rPr lang="en-US" altLang="en-US" dirty="0" err="1"/>
              <a:t>waktu</a:t>
            </a:r>
            <a:r>
              <a:rPr lang="en-US" altLang="en-US" dirty="0"/>
              <a:t> 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altLang="en-US" dirty="0" err="1"/>
              <a:t>Penyebab</a:t>
            </a:r>
            <a:r>
              <a:rPr lang="en-US" altLang="en-US" dirty="0"/>
              <a:t>: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en-US" dirty="0" err="1"/>
              <a:t>Penduduk</a:t>
            </a:r>
            <a:r>
              <a:rPr lang="en-US" altLang="en-US" dirty="0"/>
              <a:t> </a:t>
            </a:r>
            <a:r>
              <a:rPr lang="en-US" altLang="en-US" dirty="0" err="1"/>
              <a:t>tidak</a:t>
            </a:r>
            <a:r>
              <a:rPr lang="en-US" altLang="en-US" dirty="0"/>
              <a:t> </a:t>
            </a:r>
            <a:r>
              <a:rPr lang="en-US" altLang="en-US" dirty="0" err="1"/>
              <a:t>tahu</a:t>
            </a:r>
            <a:r>
              <a:rPr lang="en-US" altLang="en-US" dirty="0"/>
              <a:t> 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en-US" dirty="0" err="1"/>
              <a:t>Penduduk</a:t>
            </a:r>
            <a:r>
              <a:rPr lang="en-US" altLang="en-US" dirty="0"/>
              <a:t> </a:t>
            </a:r>
            <a:r>
              <a:rPr lang="en-US" altLang="en-US" dirty="0" err="1"/>
              <a:t>tidak</a:t>
            </a:r>
            <a:r>
              <a:rPr lang="en-US" altLang="en-US" dirty="0"/>
              <a:t> </a:t>
            </a:r>
            <a:r>
              <a:rPr lang="en-US" altLang="en-US" dirty="0" err="1"/>
              <a:t>memahami</a:t>
            </a:r>
            <a:r>
              <a:rPr lang="en-US" altLang="en-US" dirty="0"/>
              <a:t> </a:t>
            </a:r>
            <a:r>
              <a:rPr lang="en-US" altLang="en-US" dirty="0" err="1"/>
              <a:t>pentingya</a:t>
            </a:r>
            <a:r>
              <a:rPr lang="en-US" altLang="en-US" dirty="0"/>
              <a:t> </a:t>
            </a:r>
            <a:r>
              <a:rPr lang="en-US" altLang="en-US" dirty="0" err="1"/>
              <a:t>registrasi</a:t>
            </a:r>
            <a:r>
              <a:rPr lang="en-US" altLang="en-US" dirty="0"/>
              <a:t> </a:t>
            </a:r>
            <a:r>
              <a:rPr lang="en-US" altLang="en-US" dirty="0" err="1"/>
              <a:t>kelahiran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05D140F-1310-661E-49A0-5A7EFC621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3B54D-D468-4624-BE45-1BA8D48A5A03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F61FA039-B266-5084-B667-1CBB7A8D21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457200"/>
            <a:ext cx="7543800" cy="1219200"/>
          </a:xfrm>
        </p:spPr>
        <p:txBody>
          <a:bodyPr/>
          <a:lstStyle/>
          <a:p>
            <a:pPr algn="l"/>
            <a:r>
              <a:rPr lang="en-US" altLang="en-US" sz="4000" b="1"/>
              <a:t>Sumber Data: Sensus 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A359D995-5ADC-0AB5-F672-E5D6A8E60C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5142" y="1828800"/>
            <a:ext cx="9900458" cy="4572000"/>
          </a:xfrm>
        </p:spPr>
        <p:txBody>
          <a:bodyPr/>
          <a:lstStyle/>
          <a:p>
            <a:r>
              <a:rPr lang="en-US" altLang="en-US" b="1" i="1" dirty="0"/>
              <a:t>Data yang </a:t>
            </a:r>
            <a:r>
              <a:rPr lang="en-US" altLang="en-US" b="1" i="1" dirty="0" err="1"/>
              <a:t>tersedia</a:t>
            </a:r>
            <a:r>
              <a:rPr lang="en-US" altLang="en-US" b="1" i="1" dirty="0"/>
              <a:t> :</a:t>
            </a:r>
          </a:p>
          <a:p>
            <a:pPr lvl="1">
              <a:spcBef>
                <a:spcPct val="40000"/>
              </a:spcBef>
            </a:pPr>
            <a:r>
              <a:rPr lang="en-US" altLang="en-US" dirty="0" err="1"/>
              <a:t>Komposisi</a:t>
            </a:r>
            <a:r>
              <a:rPr lang="en-US" altLang="en-US" dirty="0"/>
              <a:t> </a:t>
            </a:r>
            <a:r>
              <a:rPr lang="en-US" altLang="en-US" dirty="0" err="1"/>
              <a:t>penduduk</a:t>
            </a:r>
            <a:r>
              <a:rPr lang="en-US" altLang="en-US" dirty="0"/>
              <a:t> </a:t>
            </a:r>
            <a:r>
              <a:rPr lang="en-US" altLang="en-US" dirty="0" err="1"/>
              <a:t>menurut</a:t>
            </a:r>
            <a:r>
              <a:rPr lang="en-US" altLang="en-US" dirty="0"/>
              <a:t> </a:t>
            </a:r>
            <a:r>
              <a:rPr lang="en-US" altLang="en-US" dirty="0" err="1"/>
              <a:t>umur</a:t>
            </a:r>
            <a:r>
              <a:rPr lang="en-US" altLang="en-US" dirty="0"/>
              <a:t> &amp; sex</a:t>
            </a:r>
          </a:p>
          <a:p>
            <a:pPr lvl="1">
              <a:spcBef>
                <a:spcPct val="40000"/>
              </a:spcBef>
            </a:pPr>
            <a:r>
              <a:rPr lang="en-US" altLang="en-US" dirty="0" err="1"/>
              <a:t>Jumlah</a:t>
            </a:r>
            <a:r>
              <a:rPr lang="en-US" altLang="en-US" dirty="0"/>
              <a:t> </a:t>
            </a:r>
            <a:r>
              <a:rPr lang="en-US" altLang="en-US" dirty="0" err="1"/>
              <a:t>anak</a:t>
            </a:r>
            <a:r>
              <a:rPr lang="en-US" altLang="en-US" dirty="0"/>
              <a:t> yang </a:t>
            </a:r>
            <a:r>
              <a:rPr lang="en-US" altLang="en-US" dirty="0" err="1"/>
              <a:t>pernah</a:t>
            </a:r>
            <a:r>
              <a:rPr lang="en-US" altLang="en-US" dirty="0"/>
              <a:t> </a:t>
            </a:r>
            <a:r>
              <a:rPr lang="en-US" altLang="en-US" dirty="0" err="1"/>
              <a:t>dilahirkan</a:t>
            </a:r>
            <a:r>
              <a:rPr lang="en-US" altLang="en-US" dirty="0"/>
              <a:t> </a:t>
            </a:r>
            <a:r>
              <a:rPr lang="en-US" altLang="en-US" dirty="0" err="1"/>
              <a:t>hidup</a:t>
            </a:r>
            <a:endParaRPr lang="en-US" altLang="en-US" dirty="0"/>
          </a:p>
          <a:p>
            <a:pPr lvl="1">
              <a:spcBef>
                <a:spcPct val="40000"/>
              </a:spcBef>
            </a:pPr>
            <a:r>
              <a:rPr lang="en-US" altLang="en-US" dirty="0" err="1"/>
              <a:t>Jumlah</a:t>
            </a:r>
            <a:r>
              <a:rPr lang="en-US" altLang="en-US" dirty="0"/>
              <a:t> </a:t>
            </a:r>
            <a:r>
              <a:rPr lang="en-US" altLang="en-US" dirty="0" err="1"/>
              <a:t>anak</a:t>
            </a:r>
            <a:r>
              <a:rPr lang="en-US" altLang="en-US" dirty="0"/>
              <a:t> yang </a:t>
            </a:r>
            <a:r>
              <a:rPr lang="en-US" altLang="en-US" dirty="0" err="1"/>
              <a:t>pernah</a:t>
            </a:r>
            <a:r>
              <a:rPr lang="en-US" altLang="en-US" dirty="0"/>
              <a:t> </a:t>
            </a:r>
            <a:r>
              <a:rPr lang="en-US" altLang="en-US" dirty="0" err="1"/>
              <a:t>dilahirkan</a:t>
            </a:r>
            <a:r>
              <a:rPr lang="en-US" altLang="en-US" dirty="0"/>
              <a:t> </a:t>
            </a:r>
            <a:r>
              <a:rPr lang="en-US" altLang="en-US" dirty="0" err="1"/>
              <a:t>dalam</a:t>
            </a:r>
            <a:r>
              <a:rPr lang="en-US" altLang="en-US" dirty="0"/>
              <a:t> </a:t>
            </a:r>
            <a:r>
              <a:rPr lang="en-US" altLang="en-US" dirty="0" err="1"/>
              <a:t>sutau</a:t>
            </a:r>
            <a:r>
              <a:rPr lang="en-US" altLang="en-US" dirty="0"/>
              <a:t> </a:t>
            </a:r>
            <a:r>
              <a:rPr lang="en-US" altLang="en-US" dirty="0" err="1"/>
              <a:t>periode</a:t>
            </a:r>
            <a:r>
              <a:rPr lang="en-US" altLang="en-US" dirty="0"/>
              <a:t> yang </a:t>
            </a:r>
            <a:r>
              <a:rPr lang="en-US" altLang="en-US" dirty="0" err="1"/>
              <a:t>lalu</a:t>
            </a:r>
            <a:r>
              <a:rPr lang="en-US" altLang="en-US" dirty="0"/>
              <a:t> (</a:t>
            </a:r>
            <a:r>
              <a:rPr lang="en-US" altLang="en-US" dirty="0" err="1"/>
              <a:t>misalnya</a:t>
            </a:r>
            <a:r>
              <a:rPr lang="en-US" altLang="en-US" dirty="0"/>
              <a:t>: 1 </a:t>
            </a:r>
            <a:r>
              <a:rPr lang="en-US" altLang="en-US" dirty="0" err="1"/>
              <a:t>tahun</a:t>
            </a:r>
            <a:r>
              <a:rPr lang="en-US" altLang="en-US" dirty="0"/>
              <a:t>)</a:t>
            </a:r>
          </a:p>
          <a:p>
            <a:pPr lvl="1">
              <a:spcBef>
                <a:spcPct val="40000"/>
              </a:spcBef>
            </a:pPr>
            <a:r>
              <a:rPr lang="en-US" altLang="en-US" dirty="0"/>
              <a:t>Data </a:t>
            </a:r>
            <a:r>
              <a:rPr lang="en-US" altLang="en-US" dirty="0" err="1"/>
              <a:t>penduduk</a:t>
            </a:r>
            <a:r>
              <a:rPr lang="en-US" altLang="en-US" dirty="0"/>
              <a:t> yang </a:t>
            </a:r>
            <a:r>
              <a:rPr lang="en-US" altLang="en-US" dirty="0" err="1"/>
              <a:t>terkait</a:t>
            </a:r>
            <a:r>
              <a:rPr lang="en-US" altLang="en-US" dirty="0"/>
              <a:t> </a:t>
            </a:r>
            <a:r>
              <a:rPr lang="en-US" altLang="en-US" dirty="0" err="1"/>
              <a:t>dengan</a:t>
            </a:r>
            <a:r>
              <a:rPr lang="en-US" altLang="en-US" dirty="0"/>
              <a:t> </a:t>
            </a:r>
            <a:r>
              <a:rPr lang="en-US" altLang="en-US" dirty="0" err="1"/>
              <a:t>variabel</a:t>
            </a:r>
            <a:r>
              <a:rPr lang="en-US" altLang="en-US" dirty="0"/>
              <a:t> </a:t>
            </a:r>
            <a:r>
              <a:rPr lang="en-US" altLang="en-US" dirty="0" err="1"/>
              <a:t>fertilitas</a:t>
            </a:r>
            <a:r>
              <a:rPr lang="en-US" altLang="en-US" dirty="0"/>
              <a:t> </a:t>
            </a:r>
            <a:r>
              <a:rPr lang="en-US" altLang="en-US" dirty="0" err="1"/>
              <a:t>seperti</a:t>
            </a:r>
            <a:r>
              <a:rPr lang="en-US" altLang="en-US" dirty="0"/>
              <a:t> </a:t>
            </a:r>
            <a:r>
              <a:rPr lang="en-US" altLang="en-US" dirty="0" err="1"/>
              <a:t>usia</a:t>
            </a:r>
            <a:r>
              <a:rPr lang="en-US" altLang="en-US" dirty="0"/>
              <a:t> </a:t>
            </a:r>
            <a:r>
              <a:rPr lang="en-US" altLang="en-US" dirty="0" err="1"/>
              <a:t>kawin</a:t>
            </a: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endParaRPr lang="en-US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33CF6B6-3E2E-6D23-4FB0-A1E161725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2976F-2DFB-4308-B647-5A513A21154B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41986" name="Rectangle 1026">
            <a:extLst>
              <a:ext uri="{FF2B5EF4-FFF2-40B4-BE49-F238E27FC236}">
                <a16:creationId xmlns:a16="http://schemas.microsoft.com/office/drawing/2014/main" id="{80CBCA3D-95BE-6367-76BD-E5835BFA72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sz="4000" b="1"/>
              <a:t>Sumber Data: Sensus</a:t>
            </a:r>
          </a:p>
        </p:txBody>
      </p:sp>
      <p:sp>
        <p:nvSpPr>
          <p:cNvPr id="41987" name="Rectangle 1027">
            <a:extLst>
              <a:ext uri="{FF2B5EF4-FFF2-40B4-BE49-F238E27FC236}">
                <a16:creationId xmlns:a16="http://schemas.microsoft.com/office/drawing/2014/main" id="{6D1D4FB2-889D-8CC4-AD66-8D6A378C6C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95600" y="1828800"/>
            <a:ext cx="7315200" cy="4267200"/>
          </a:xfrm>
        </p:spPr>
        <p:txBody>
          <a:bodyPr/>
          <a:lstStyle/>
          <a:p>
            <a:r>
              <a:rPr lang="en-US" altLang="en-US" sz="3600" b="1" i="1"/>
              <a:t>Kelemahan:</a:t>
            </a:r>
          </a:p>
          <a:p>
            <a:pPr lvl="1">
              <a:spcBef>
                <a:spcPct val="40000"/>
              </a:spcBef>
            </a:pPr>
            <a:r>
              <a:rPr lang="en-US" altLang="en-US"/>
              <a:t>Keterangan jumlah anak tergantung daya ingat ibu</a:t>
            </a:r>
          </a:p>
          <a:p>
            <a:pPr lvl="1">
              <a:spcBef>
                <a:spcPct val="40000"/>
              </a:spcBef>
            </a:pPr>
            <a:r>
              <a:rPr lang="en-US" altLang="en-US"/>
              <a:t>Keterangan jumlah anak yang lahir </a:t>
            </a:r>
            <a:r>
              <a:rPr lang="en-US" altLang="en-US" u="sng"/>
              <a:t>setahun yang lalu</a:t>
            </a:r>
            <a:r>
              <a:rPr lang="en-US" altLang="en-US"/>
              <a:t> tergantung memperkirakan waktu satu tahun tersebut.</a:t>
            </a:r>
          </a:p>
          <a:p>
            <a:pPr lvl="1">
              <a:spcBef>
                <a:spcPct val="40000"/>
              </a:spcBef>
            </a:pPr>
            <a:r>
              <a:rPr lang="en-US" altLang="en-US"/>
              <a:t>Kesalahan pelaporan umur  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E197D46-CFB7-8363-5CAD-F4EF31F4E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4099-C665-44CD-A2E2-1D435D536DC9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976D503E-F3AF-27CB-9FAC-FA21B0A52D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/>
              <a:t> </a:t>
            </a:r>
            <a:r>
              <a:rPr lang="en-US" altLang="en-US" b="1"/>
              <a:t>Sumber Data: Survei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84BDE6B0-6341-8F65-70A1-7A38DE00AA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95600" y="1752600"/>
            <a:ext cx="7620000" cy="4648200"/>
          </a:xfrm>
        </p:spPr>
        <p:txBody>
          <a:bodyPr/>
          <a:lstStyle/>
          <a:p>
            <a:pPr>
              <a:spcBef>
                <a:spcPct val="35000"/>
              </a:spcBef>
            </a:pPr>
            <a:r>
              <a:rPr lang="en-US" altLang="en-US" sz="3600"/>
              <a:t>Data tersedia sama dengan sensus tetapi lebih rinci, seperti:</a:t>
            </a:r>
          </a:p>
          <a:p>
            <a:pPr lvl="1">
              <a:spcBef>
                <a:spcPct val="35000"/>
              </a:spcBef>
            </a:pPr>
            <a:r>
              <a:rPr lang="en-US" altLang="en-US" sz="3200"/>
              <a:t>Riwayat kelahiran (birth history/pregnancy history) mulai anak pertama – anak terakhir</a:t>
            </a:r>
          </a:p>
          <a:p>
            <a:pPr lvl="1">
              <a:spcBef>
                <a:spcPct val="35000"/>
              </a:spcBef>
            </a:pPr>
            <a:r>
              <a:rPr lang="en-US" altLang="en-US" sz="3200"/>
              <a:t>Status kehamilan (pregnancy status)</a:t>
            </a:r>
          </a:p>
          <a:p>
            <a:pPr>
              <a:spcBef>
                <a:spcPct val="35000"/>
              </a:spcBef>
            </a:pPr>
            <a:r>
              <a:rPr lang="en-US" altLang="en-US" sz="3600"/>
              <a:t>Kelemahan: sama dengan sensus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8EB8C4D-5BBB-9FB8-62BD-7B9F7549B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A1E67-6A2C-478E-9AE6-9484AED04C79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43010" name="Rectangle 1026">
            <a:extLst>
              <a:ext uri="{FF2B5EF4-FFF2-40B4-BE49-F238E27FC236}">
                <a16:creationId xmlns:a16="http://schemas.microsoft.com/office/drawing/2014/main" id="{2DEA5427-A1E2-1195-0E26-0E61057F35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b="1"/>
              <a:t>Sumber Data Nasional</a:t>
            </a:r>
            <a:r>
              <a:rPr lang="en-US" altLang="en-US"/>
              <a:t> </a:t>
            </a:r>
          </a:p>
        </p:txBody>
      </p:sp>
      <p:sp>
        <p:nvSpPr>
          <p:cNvPr id="43011" name="Rectangle 1027">
            <a:extLst>
              <a:ext uri="{FF2B5EF4-FFF2-40B4-BE49-F238E27FC236}">
                <a16:creationId xmlns:a16="http://schemas.microsoft.com/office/drawing/2014/main" id="{8F631043-D8E2-D9AB-5FAE-6EAF9AF29B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600"/>
              <a:t>Sensus Penduduk (SP) </a:t>
            </a:r>
          </a:p>
          <a:p>
            <a:pPr>
              <a:lnSpc>
                <a:spcPct val="90000"/>
              </a:lnSpc>
            </a:pPr>
            <a:r>
              <a:rPr lang="en-US" altLang="en-US" sz="3600"/>
              <a:t>Survei Penduduk Antar Sensus (SUPAS)</a:t>
            </a:r>
          </a:p>
          <a:p>
            <a:pPr>
              <a:lnSpc>
                <a:spcPct val="90000"/>
              </a:lnSpc>
            </a:pPr>
            <a:r>
              <a:rPr lang="en-US" altLang="en-US" sz="3600"/>
              <a:t>Survei Demografi dan Kesehatan Indonesia (SDKI) </a:t>
            </a:r>
          </a:p>
          <a:p>
            <a:pPr>
              <a:lnSpc>
                <a:spcPct val="90000"/>
              </a:lnSpc>
            </a:pPr>
            <a:r>
              <a:rPr lang="en-US" altLang="en-US" sz="3600"/>
              <a:t>Survei Sosial Ekonomi Nasional (SUSENAS)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A68AA03-3AD2-8609-0110-358335538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FAFFF-9FB4-4856-A2E1-FD161C6FF37B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D5E25717-6799-C5DA-E4A1-01D4A54B9D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09914" y="533400"/>
            <a:ext cx="7329487" cy="1143000"/>
          </a:xfrm>
        </p:spPr>
        <p:txBody>
          <a:bodyPr>
            <a:normAutofit fontScale="90000"/>
          </a:bodyPr>
          <a:lstStyle/>
          <a:p>
            <a:r>
              <a:rPr lang="en-US" altLang="en-US" b="1"/>
              <a:t>Ukuran-Ukuran Fertilitas</a:t>
            </a:r>
            <a:br>
              <a:rPr lang="en-US" altLang="en-US" b="1"/>
            </a:br>
            <a:r>
              <a:rPr lang="en-US" altLang="en-US" sz="3600" b="1"/>
              <a:t> </a:t>
            </a:r>
            <a:r>
              <a:rPr lang="en-US" altLang="en-US"/>
              <a:t> 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044DA4E-7ECD-05AE-0418-70ED10C3A7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1828800"/>
            <a:ext cx="8991600" cy="4267200"/>
          </a:xfrm>
        </p:spPr>
        <p:txBody>
          <a:bodyPr/>
          <a:lstStyle/>
          <a:p>
            <a:pPr marL="0" indent="0">
              <a:spcBef>
                <a:spcPct val="35000"/>
              </a:spcBef>
              <a:buNone/>
            </a:pPr>
            <a:r>
              <a:rPr lang="en-US" altLang="en-US" b="1" dirty="0" err="1"/>
              <a:t>Ukuran</a:t>
            </a:r>
            <a:r>
              <a:rPr lang="en-US" altLang="en-US" b="1" dirty="0"/>
              <a:t> </a:t>
            </a:r>
            <a:r>
              <a:rPr lang="en-US" altLang="en-US" b="1" dirty="0" err="1"/>
              <a:t>dapat</a:t>
            </a:r>
            <a:r>
              <a:rPr lang="en-US" altLang="en-US" b="1" dirty="0"/>
              <a:t> </a:t>
            </a:r>
            <a:r>
              <a:rPr lang="en-US" altLang="en-US" b="1" dirty="0" err="1"/>
              <a:t>dibedakan</a:t>
            </a:r>
            <a:r>
              <a:rPr lang="en-US" altLang="en-US" b="1" dirty="0"/>
              <a:t> </a:t>
            </a:r>
            <a:r>
              <a:rPr lang="en-US" altLang="en-US" b="1" dirty="0" err="1"/>
              <a:t>menjadi</a:t>
            </a:r>
            <a:r>
              <a:rPr lang="en-US" altLang="en-US" b="1" dirty="0"/>
              <a:t> 2:</a:t>
            </a:r>
          </a:p>
          <a:p>
            <a:pPr marL="609600" indent="-609600">
              <a:spcBef>
                <a:spcPct val="35000"/>
              </a:spcBef>
              <a:buFont typeface="Wingdings" panose="05000000000000000000" pitchFamily="2" charset="2"/>
              <a:buAutoNum type="arabicPeriod"/>
            </a:pPr>
            <a:r>
              <a:rPr lang="en-US" altLang="en-US" b="1" dirty="0"/>
              <a:t>Yearly </a:t>
            </a:r>
            <a:r>
              <a:rPr lang="en-US" altLang="en-US" b="1" dirty="0" err="1"/>
              <a:t>Perfomance</a:t>
            </a:r>
            <a:r>
              <a:rPr lang="en-US" altLang="en-US" b="1" dirty="0"/>
              <a:t> (current fertility)</a:t>
            </a:r>
          </a:p>
          <a:p>
            <a:pPr marL="609600" indent="-609600">
              <a:spcBef>
                <a:spcPct val="35000"/>
              </a:spcBef>
              <a:buNone/>
            </a:pPr>
            <a:r>
              <a:rPr lang="en-US" altLang="en-US" dirty="0"/>
              <a:t>	</a:t>
            </a:r>
            <a:r>
              <a:rPr lang="en-US" altLang="en-US" dirty="0" err="1"/>
              <a:t>Menunjukan</a:t>
            </a:r>
            <a:r>
              <a:rPr lang="en-US" altLang="en-US" dirty="0"/>
              <a:t> </a:t>
            </a:r>
            <a:r>
              <a:rPr lang="en-US" altLang="en-US" dirty="0" err="1"/>
              <a:t>fertilitas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suatu</a:t>
            </a:r>
            <a:r>
              <a:rPr lang="en-US" altLang="en-US" dirty="0"/>
              <a:t> </a:t>
            </a:r>
            <a:r>
              <a:rPr lang="en-US" altLang="en-US" dirty="0" err="1"/>
              <a:t>kelompok</a:t>
            </a:r>
            <a:r>
              <a:rPr lang="en-US" altLang="en-US" dirty="0"/>
              <a:t> </a:t>
            </a:r>
            <a:r>
              <a:rPr lang="en-US" altLang="en-US" dirty="0" err="1"/>
              <a:t>penduduk</a:t>
            </a:r>
            <a:r>
              <a:rPr lang="en-US" altLang="en-US" dirty="0"/>
              <a:t>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  <a:r>
              <a:rPr lang="en-US" altLang="en-US" dirty="0" err="1"/>
              <a:t>jangka</a:t>
            </a:r>
            <a:r>
              <a:rPr lang="en-US" altLang="en-US" dirty="0"/>
              <a:t> </a:t>
            </a:r>
            <a:r>
              <a:rPr lang="en-US" altLang="en-US" dirty="0" err="1"/>
              <a:t>waktu</a:t>
            </a:r>
            <a:r>
              <a:rPr lang="en-US" altLang="en-US" dirty="0"/>
              <a:t> </a:t>
            </a:r>
            <a:r>
              <a:rPr lang="en-US" altLang="en-US" dirty="0" err="1"/>
              <a:t>satu</a:t>
            </a:r>
            <a:r>
              <a:rPr lang="en-US" altLang="en-US" dirty="0"/>
              <a:t> </a:t>
            </a:r>
            <a:r>
              <a:rPr lang="en-US" altLang="en-US" dirty="0" err="1"/>
              <a:t>tahun</a:t>
            </a:r>
            <a:endParaRPr lang="en-US" altLang="en-US" dirty="0"/>
          </a:p>
          <a:p>
            <a:pPr marL="609600" indent="-609600">
              <a:spcBef>
                <a:spcPct val="35000"/>
              </a:spcBef>
              <a:buFont typeface="Wingdings" panose="05000000000000000000" pitchFamily="2" charset="2"/>
              <a:buAutoNum type="arabicPeriod" startAt="2"/>
            </a:pPr>
            <a:r>
              <a:rPr lang="en-US" altLang="en-US" b="1" dirty="0"/>
              <a:t>Reproductive History (</a:t>
            </a:r>
            <a:r>
              <a:rPr lang="en-US" altLang="en-US" b="1" dirty="0" err="1"/>
              <a:t>cummulative</a:t>
            </a:r>
            <a:r>
              <a:rPr lang="en-US" altLang="en-US" b="1" dirty="0"/>
              <a:t> fertility)</a:t>
            </a:r>
          </a:p>
          <a:p>
            <a:pPr marL="609600" indent="-609600">
              <a:spcBef>
                <a:spcPct val="35000"/>
              </a:spcBef>
              <a:buNone/>
            </a:pPr>
            <a:r>
              <a:rPr lang="en-US" altLang="en-US" dirty="0"/>
              <a:t>	</a:t>
            </a:r>
            <a:r>
              <a:rPr lang="en-US" altLang="en-US" dirty="0" err="1"/>
              <a:t>Menunjukan</a:t>
            </a:r>
            <a:r>
              <a:rPr lang="en-US" altLang="en-US" dirty="0"/>
              <a:t> </a:t>
            </a:r>
            <a:r>
              <a:rPr lang="en-US" altLang="en-US" dirty="0" err="1"/>
              <a:t>kumulatif</a:t>
            </a:r>
            <a:r>
              <a:rPr lang="en-US" altLang="en-US" dirty="0"/>
              <a:t> </a:t>
            </a:r>
            <a:r>
              <a:rPr lang="en-US" altLang="en-US" dirty="0" err="1"/>
              <a:t>fertiliti</a:t>
            </a:r>
            <a:r>
              <a:rPr lang="en-US" altLang="en-US" dirty="0"/>
              <a:t> </a:t>
            </a:r>
            <a:r>
              <a:rPr lang="en-US" altLang="en-US" dirty="0" err="1"/>
              <a:t>selama</a:t>
            </a:r>
            <a:r>
              <a:rPr lang="en-US" altLang="en-US" dirty="0"/>
              <a:t> masa </a:t>
            </a:r>
            <a:r>
              <a:rPr lang="en-US" altLang="en-US" dirty="0" err="1"/>
              <a:t>reproduksinya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CE519-320D-157A-2D1D-1F59930CC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F8F3F-5E2A-64E0-AB66-E7A5AFCCD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A499CF-4AC0-63BC-5875-542D60321C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7" t="21332" r="52650" b="12607"/>
          <a:stretch/>
        </p:blipFill>
        <p:spPr>
          <a:xfrm>
            <a:off x="315882" y="141315"/>
            <a:ext cx="11529753" cy="645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000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615A0F0-1219-B00B-518D-E5B5A51EF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D9B4-116D-4061-90C0-2E97FE7CEF12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2BC7D656-9223-3793-6ACF-740C07EAA6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4238" y="979893"/>
            <a:ext cx="7404100" cy="846137"/>
          </a:xfrm>
        </p:spPr>
        <p:txBody>
          <a:bodyPr>
            <a:normAutofit fontScale="90000"/>
          </a:bodyPr>
          <a:lstStyle/>
          <a:p>
            <a:pPr marL="838200" indent="-838200"/>
            <a:r>
              <a:rPr lang="en-US" altLang="en-US" sz="3600" b="1" dirty="0"/>
              <a:t>1. Angka </a:t>
            </a:r>
            <a:r>
              <a:rPr lang="en-US" altLang="en-US" sz="3600" b="1" dirty="0" err="1"/>
              <a:t>Kelahiran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Kasar</a:t>
            </a:r>
            <a:r>
              <a:rPr lang="en-US" altLang="en-US" sz="3600" b="1" dirty="0"/>
              <a:t> </a:t>
            </a:r>
            <a:br>
              <a:rPr lang="en-US" altLang="en-US" sz="3600" b="1" dirty="0"/>
            </a:br>
            <a:r>
              <a:rPr lang="en-US" altLang="en-US" sz="3600" b="1" dirty="0"/>
              <a:t>(</a:t>
            </a:r>
            <a:r>
              <a:rPr lang="en-US" altLang="en-US" sz="3600" b="1" i="1" dirty="0"/>
              <a:t>Crude Birth Rate/CBR)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BE61320-0EF4-3139-881A-601178FA34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71800" y="2209800"/>
            <a:ext cx="7543800" cy="3886200"/>
          </a:xfrm>
        </p:spPr>
        <p:txBody>
          <a:bodyPr>
            <a:normAutofit fontScale="70000" lnSpcReduction="20000"/>
          </a:bodyPr>
          <a:lstStyle/>
          <a:p>
            <a:pPr marL="609600" indent="-609600">
              <a:buNone/>
            </a:pPr>
            <a:r>
              <a:rPr lang="en-US" altLang="en-US" sz="2400" b="1" dirty="0"/>
              <a:t>	</a:t>
            </a:r>
            <a:r>
              <a:rPr lang="en-US" altLang="en-US" b="1" dirty="0"/>
              <a:t>CBR = B/P x k</a:t>
            </a:r>
          </a:p>
          <a:p>
            <a:pPr marL="609600" indent="-609600">
              <a:buNone/>
            </a:pPr>
            <a:endParaRPr lang="en-US" altLang="en-US" sz="1200" b="1" dirty="0"/>
          </a:p>
          <a:p>
            <a:pPr marL="609600" indent="-609600">
              <a:buNone/>
            </a:pPr>
            <a:r>
              <a:rPr lang="en-US" altLang="en-US" sz="2400" b="1" dirty="0"/>
              <a:t>	</a:t>
            </a:r>
            <a:r>
              <a:rPr lang="en-US" altLang="en-US" sz="2400" dirty="0"/>
              <a:t>B</a:t>
            </a:r>
            <a:r>
              <a:rPr lang="en-US" altLang="en-US" sz="2400" b="1" dirty="0"/>
              <a:t>   =  </a:t>
            </a:r>
            <a:r>
              <a:rPr lang="en-US" altLang="en-US" sz="2400" dirty="0" err="1"/>
              <a:t>banyaknya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kelahiran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selama</a:t>
            </a:r>
            <a:r>
              <a:rPr lang="en-US" altLang="en-US" sz="2400" dirty="0"/>
              <a:t> 1 </a:t>
            </a:r>
            <a:r>
              <a:rPr lang="en-US" altLang="en-US" sz="2400" dirty="0" err="1"/>
              <a:t>tahun</a:t>
            </a:r>
            <a:endParaRPr lang="en-US" altLang="en-US" sz="2400" dirty="0"/>
          </a:p>
          <a:p>
            <a:pPr marL="609600" indent="-609600">
              <a:buNone/>
            </a:pPr>
            <a:r>
              <a:rPr lang="en-US" altLang="en-US" sz="2400" dirty="0"/>
              <a:t>	P   =  </a:t>
            </a:r>
            <a:r>
              <a:rPr lang="en-US" altLang="en-US" sz="2400" dirty="0" err="1"/>
              <a:t>banyaknya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penduduk</a:t>
            </a:r>
            <a:r>
              <a:rPr lang="en-US" altLang="en-US" sz="2400" dirty="0"/>
              <a:t> pada </a:t>
            </a:r>
            <a:r>
              <a:rPr lang="en-US" altLang="en-US" sz="2400" dirty="0" err="1"/>
              <a:t>pertengahan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tahun</a:t>
            </a:r>
            <a:endParaRPr lang="en-US" altLang="en-US" sz="2400" dirty="0"/>
          </a:p>
          <a:p>
            <a:pPr marL="609600" indent="-609600">
              <a:buNone/>
            </a:pPr>
            <a:r>
              <a:rPr lang="en-US" altLang="en-US" sz="2400" dirty="0"/>
              <a:t>	k  =   </a:t>
            </a:r>
            <a:r>
              <a:rPr lang="en-US" altLang="en-US" sz="2400" dirty="0" err="1"/>
              <a:t>bilangan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konstan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biasanya</a:t>
            </a:r>
            <a:r>
              <a:rPr lang="en-US" altLang="en-US" sz="2400" dirty="0"/>
              <a:t> 1000</a:t>
            </a:r>
          </a:p>
          <a:p>
            <a:pPr marL="609600" indent="-609600">
              <a:buNone/>
            </a:pPr>
            <a:endParaRPr lang="en-US" altLang="en-US" sz="2400" dirty="0"/>
          </a:p>
          <a:p>
            <a:pPr marL="609600" indent="-609600">
              <a:buNone/>
            </a:pPr>
            <a:r>
              <a:rPr lang="en-US" altLang="en-US" sz="2400" i="1" dirty="0" err="1"/>
              <a:t>banyaknya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kelahiran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hidup</a:t>
            </a:r>
            <a:r>
              <a:rPr lang="en-US" altLang="en-US" sz="2400" i="1" dirty="0"/>
              <a:t> pada </a:t>
            </a:r>
            <a:r>
              <a:rPr lang="en-US" altLang="en-US" sz="2400" i="1" dirty="0" err="1"/>
              <a:t>suatu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tahun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tertentu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tiap</a:t>
            </a:r>
            <a:r>
              <a:rPr lang="en-US" altLang="en-US" sz="2400" i="1" dirty="0"/>
              <a:t> 1000  </a:t>
            </a:r>
            <a:r>
              <a:rPr lang="en-US" altLang="en-US" sz="2400" i="1" dirty="0" err="1"/>
              <a:t>penduduk</a:t>
            </a:r>
            <a:r>
              <a:rPr lang="en-US" altLang="en-US" sz="2400" i="1" dirty="0"/>
              <a:t> pada </a:t>
            </a:r>
            <a:r>
              <a:rPr lang="en-US" altLang="en-US" sz="2400" i="1" dirty="0" err="1"/>
              <a:t>petengahan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tahun</a:t>
            </a:r>
            <a:r>
              <a:rPr lang="en-US" altLang="en-US" sz="2400" i="1" dirty="0"/>
              <a:t>.</a:t>
            </a:r>
          </a:p>
          <a:p>
            <a:pPr marL="609600" indent="-609600">
              <a:buNone/>
            </a:pPr>
            <a:endParaRPr lang="en-US" altLang="en-US" sz="2400" dirty="0"/>
          </a:p>
          <a:p>
            <a:pPr marL="609600" indent="-609600">
              <a:buNone/>
            </a:pPr>
            <a:r>
              <a:rPr lang="en-US" altLang="en-US" sz="2400" b="1" dirty="0" err="1"/>
              <a:t>Kebaikan</a:t>
            </a:r>
            <a:r>
              <a:rPr lang="en-US" altLang="en-US" sz="2400" dirty="0"/>
              <a:t>: </a:t>
            </a:r>
            <a:r>
              <a:rPr lang="en-US" altLang="en-US" sz="2400" dirty="0" err="1"/>
              <a:t>perhitungan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sederhana</a:t>
            </a:r>
            <a:r>
              <a:rPr lang="en-US" altLang="en-US" sz="2400" dirty="0"/>
              <a:t> dan data </a:t>
            </a:r>
            <a:r>
              <a:rPr lang="en-US" altLang="en-US" sz="2400" dirty="0" err="1"/>
              <a:t>tersedia</a:t>
            </a:r>
            <a:r>
              <a:rPr lang="en-US" altLang="en-US" sz="2400" dirty="0"/>
              <a:t> </a:t>
            </a:r>
          </a:p>
          <a:p>
            <a:pPr marL="609600" indent="-609600">
              <a:buNone/>
            </a:pPr>
            <a:r>
              <a:rPr lang="en-US" altLang="en-US" sz="2400" b="1" dirty="0" err="1"/>
              <a:t>Kelemahan</a:t>
            </a:r>
            <a:r>
              <a:rPr lang="en-US" altLang="en-US" sz="2400" b="1" dirty="0"/>
              <a:t>:</a:t>
            </a:r>
            <a:r>
              <a:rPr lang="en-US" altLang="en-US" sz="2400" dirty="0"/>
              <a:t> </a:t>
            </a:r>
          </a:p>
          <a:p>
            <a:pPr marL="609600" indent="-609600">
              <a:buNone/>
            </a:pPr>
            <a:r>
              <a:rPr lang="en-US" altLang="en-US" sz="2400" dirty="0"/>
              <a:t>	</a:t>
            </a:r>
            <a:r>
              <a:rPr lang="en-US" altLang="en-US" sz="2400" dirty="0" err="1"/>
              <a:t>Tidak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memisahkan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penduduk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laki-laki</a:t>
            </a:r>
            <a:r>
              <a:rPr lang="en-US" altLang="en-US" sz="2400" dirty="0"/>
              <a:t> dan </a:t>
            </a:r>
            <a:r>
              <a:rPr lang="en-US" altLang="en-US" sz="2400" dirty="0" err="1"/>
              <a:t>perempuan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masih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kanak-kanak</a:t>
            </a:r>
            <a:r>
              <a:rPr lang="en-US" altLang="en-US" sz="2400" dirty="0"/>
              <a:t> dan </a:t>
            </a:r>
            <a:r>
              <a:rPr lang="en-US" altLang="en-US" sz="2400" dirty="0" err="1"/>
              <a:t>berumur</a:t>
            </a:r>
            <a:r>
              <a:rPr lang="en-US" altLang="en-US" sz="2400" dirty="0"/>
              <a:t> 50 </a:t>
            </a:r>
            <a:r>
              <a:rPr lang="en-US" altLang="en-US" sz="2400" dirty="0" err="1"/>
              <a:t>tahun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keatas</a:t>
            </a:r>
            <a:r>
              <a:rPr lang="en-US" altLang="en-US" sz="2400" dirty="0"/>
              <a:t>.</a:t>
            </a:r>
          </a:p>
          <a:p>
            <a:pPr marL="609600" indent="-609600">
              <a:buFont typeface="Wingdings" panose="05000000000000000000" pitchFamily="2" charset="2"/>
              <a:buAutoNum type="arabicPeriod" startAt="2"/>
            </a:pPr>
            <a:endParaRPr lang="en-US" altLang="en-US" sz="2400" dirty="0"/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en-US" altLang="en-US" b="1" dirty="0"/>
          </a:p>
          <a:p>
            <a:pPr marL="609600" indent="-609600">
              <a:buNone/>
            </a:pP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17EE51F5-B9AE-1F4B-CBD4-328E352A13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944562"/>
          </a:xfrm>
        </p:spPr>
        <p:txBody>
          <a:bodyPr/>
          <a:lstStyle/>
          <a:p>
            <a:pPr algn="l"/>
            <a:r>
              <a:rPr lang="en-US" altLang="en-US"/>
              <a:t>Rumus :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61EB4A0-CCE5-D553-7D23-1276D74840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219200"/>
            <a:ext cx="8229600" cy="5334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sz="240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400"/>
              <a:t>                       </a:t>
            </a:r>
            <a:r>
              <a:rPr lang="en-US" altLang="en-US" i="1"/>
              <a:t>B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i="1"/>
              <a:t>CBR  =  -------------   x  1000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i="1"/>
              <a:t>                  Pm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i="1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i="1"/>
              <a:t>B		: Jumlah kelahiran pada tahun tertentu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i="1"/>
              <a:t>Pm	: Penduduk pertengahan tahun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i="1"/>
              <a:t>          (penduduk tahun sebelumnya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i="1"/>
              <a:t>          ditambah penduduk saat ini dibagi 2). </a:t>
            </a:r>
          </a:p>
        </p:txBody>
      </p:sp>
      <p:sp>
        <p:nvSpPr>
          <p:cNvPr id="21508" name="Slide Number Placeholder 5">
            <a:extLst>
              <a:ext uri="{FF2B5EF4-FFF2-40B4-BE49-F238E27FC236}">
                <a16:creationId xmlns:a16="http://schemas.microsoft.com/office/drawing/2014/main" id="{9DA4717B-F05A-751E-84FB-F94F3292C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7ECF523-7CDD-4681-94E7-30970D214BB6}" type="slidenum">
              <a:rPr lang="en-US" altLang="en-US"/>
              <a:pPr eaLnBrk="1" hangingPunct="1"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7929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>
            <a:extLst>
              <a:ext uri="{FF2B5EF4-FFF2-40B4-BE49-F238E27FC236}">
                <a16:creationId xmlns:a16="http://schemas.microsoft.com/office/drawing/2014/main" id="{55AF43F5-0FC2-1DC6-811A-CBD46A8461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6126162"/>
          </a:xfrm>
        </p:spPr>
        <p:txBody>
          <a:bodyPr/>
          <a:lstStyle/>
          <a:p>
            <a:pPr algn="l"/>
            <a:r>
              <a:rPr lang="en-US" altLang="en-US"/>
              <a:t>Contoh 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Jumlah penduduk pertengahan tahun 1975 sebesar 136.000.000 jiwa dan jumlah kelahiran hidup tahun yang sama sebesar 5.834.400 kelahiran hidup.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22531" name="Slide Number Placeholder 4">
            <a:extLst>
              <a:ext uri="{FF2B5EF4-FFF2-40B4-BE49-F238E27FC236}">
                <a16:creationId xmlns:a16="http://schemas.microsoft.com/office/drawing/2014/main" id="{353C5856-F466-1865-67BB-2F521557D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7E221B3-7249-419F-8D96-BB45038780DB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8063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>
            <a:extLst>
              <a:ext uri="{FF2B5EF4-FFF2-40B4-BE49-F238E27FC236}">
                <a16:creationId xmlns:a16="http://schemas.microsoft.com/office/drawing/2014/main" id="{04838655-D535-472F-0D3A-FEC9884510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6202362"/>
          </a:xfrm>
        </p:spPr>
        <p:txBody>
          <a:bodyPr/>
          <a:lstStyle/>
          <a:p>
            <a:pPr algn="l"/>
            <a:r>
              <a:rPr lang="en-US" altLang="en-US" sz="3600"/>
              <a:t>                </a:t>
            </a:r>
            <a:r>
              <a:rPr lang="en-US" altLang="en-US" sz="3200" b="1"/>
              <a:t>5.834.400</a:t>
            </a:r>
            <a:br>
              <a:rPr lang="en-US" altLang="en-US" sz="3200" b="1"/>
            </a:br>
            <a:r>
              <a:rPr lang="en-US" altLang="en-US" sz="3200" b="1"/>
              <a:t> CBR   = ----------------- x 1000  =   43/1000.</a:t>
            </a:r>
            <a:br>
              <a:rPr lang="en-US" altLang="en-US" sz="3200" b="1"/>
            </a:br>
            <a:r>
              <a:rPr lang="en-US" altLang="en-US" sz="3200" b="1"/>
              <a:t>              136.000.000</a:t>
            </a:r>
            <a:br>
              <a:rPr lang="en-US" altLang="en-US" sz="3200" b="1"/>
            </a:br>
            <a:br>
              <a:rPr lang="en-US" altLang="en-US" sz="3200" b="1"/>
            </a:br>
            <a:br>
              <a:rPr lang="en-US" altLang="en-US" sz="3200" b="1"/>
            </a:br>
            <a:r>
              <a:rPr lang="en-US" altLang="en-US" sz="3200" b="1"/>
              <a:t> Artinya : setiap 1000 penduduk</a:t>
            </a:r>
            <a:br>
              <a:rPr lang="en-US" altLang="en-US" sz="3200" b="1"/>
            </a:br>
            <a:r>
              <a:rPr lang="en-US" altLang="en-US" sz="3200" b="1"/>
              <a:t>                kemungkinan akan melahirkan</a:t>
            </a:r>
            <a:br>
              <a:rPr lang="en-US" altLang="en-US" sz="3200" b="1"/>
            </a:br>
            <a:r>
              <a:rPr lang="en-US" altLang="en-US" sz="3200" b="1"/>
              <a:t>                sebanyak 43  bayi.</a:t>
            </a:r>
          </a:p>
        </p:txBody>
      </p:sp>
      <p:sp>
        <p:nvSpPr>
          <p:cNvPr id="23555" name="Slide Number Placeholder 4">
            <a:extLst>
              <a:ext uri="{FF2B5EF4-FFF2-40B4-BE49-F238E27FC236}">
                <a16:creationId xmlns:a16="http://schemas.microsoft.com/office/drawing/2014/main" id="{BF6017AB-A3E2-9027-57EE-A89ACC02E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BB9B574-27E7-4AEB-A65E-35C394AA0EE2}" type="slidenum">
              <a:rPr lang="en-US" altLang="en-US"/>
              <a:pPr eaLnBrk="1" hangingPunct="1"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6497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5E26997-CF8C-42FF-3BFC-CD40F76A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0AA74-549D-4D6B-A126-73F1E3E33436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F28C9102-A088-2841-44A2-A9020FA982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4661" y="725486"/>
            <a:ext cx="7543800" cy="846137"/>
          </a:xfrm>
        </p:spPr>
        <p:txBody>
          <a:bodyPr>
            <a:normAutofit fontScale="90000"/>
          </a:bodyPr>
          <a:lstStyle/>
          <a:p>
            <a:br>
              <a:rPr lang="en-US" altLang="en-US" sz="2800" b="1" dirty="0"/>
            </a:br>
            <a:r>
              <a:rPr lang="en-US" altLang="en-US" sz="2800" b="1" dirty="0"/>
              <a:t>2. </a:t>
            </a:r>
            <a:r>
              <a:rPr lang="en-US" altLang="en-US" sz="4000" b="1" dirty="0"/>
              <a:t>Angka </a:t>
            </a:r>
            <a:r>
              <a:rPr lang="en-US" altLang="en-US" sz="4000" b="1" dirty="0" err="1"/>
              <a:t>Kelahiran</a:t>
            </a:r>
            <a:r>
              <a:rPr lang="en-US" altLang="en-US" sz="4000" b="1" dirty="0"/>
              <a:t> </a:t>
            </a:r>
            <a:r>
              <a:rPr lang="en-US" altLang="en-US" sz="4000" b="1" dirty="0" err="1"/>
              <a:t>Umum</a:t>
            </a:r>
            <a:r>
              <a:rPr lang="en-US" altLang="en-US" sz="4000" b="1" dirty="0"/>
              <a:t> </a:t>
            </a:r>
            <a:br>
              <a:rPr lang="en-US" altLang="en-US" sz="4000" b="1" dirty="0"/>
            </a:br>
            <a:r>
              <a:rPr lang="en-US" altLang="en-US" sz="4000" b="1" i="1" dirty="0"/>
              <a:t>General Fertility Rate (GFR)</a:t>
            </a:r>
            <a:br>
              <a:rPr lang="en-US" altLang="en-US" sz="4000" b="1" i="1" dirty="0"/>
            </a:br>
            <a:endParaRPr lang="en-US" altLang="en-US" sz="4000" b="1" i="1" dirty="0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C19AD2C-1D69-7D7B-6DED-C82A17BAB6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38400" y="2133601"/>
            <a:ext cx="8229600" cy="3998913"/>
          </a:xfrm>
        </p:spPr>
        <p:txBody>
          <a:bodyPr/>
          <a:lstStyle/>
          <a:p>
            <a:pPr marL="609600" indent="-609600">
              <a:buNone/>
            </a:pPr>
            <a:r>
              <a:rPr lang="en-US" altLang="en-US" sz="2400" b="1"/>
              <a:t>	</a:t>
            </a:r>
          </a:p>
          <a:p>
            <a:pPr marL="609600" indent="-609600">
              <a:buNone/>
            </a:pPr>
            <a:r>
              <a:rPr lang="en-US" altLang="en-US" sz="2400"/>
              <a:t>	                     </a:t>
            </a:r>
            <a:r>
              <a:rPr lang="en-US" altLang="en-US" b="1"/>
              <a:t>GFR = B/P</a:t>
            </a:r>
            <a:r>
              <a:rPr lang="en-US" altLang="en-US" b="1" baseline="-25000"/>
              <a:t>15-49  </a:t>
            </a:r>
            <a:r>
              <a:rPr lang="en-US" altLang="en-US" b="1"/>
              <a:t>x k </a:t>
            </a:r>
          </a:p>
          <a:p>
            <a:pPr marL="609600" indent="-609600">
              <a:buNone/>
            </a:pPr>
            <a:r>
              <a:rPr lang="en-US" altLang="en-US"/>
              <a:t>	</a:t>
            </a:r>
          </a:p>
          <a:p>
            <a:pPr marL="609600" indent="-609600">
              <a:buNone/>
            </a:pPr>
            <a:endParaRPr lang="en-US" altLang="en-US" sz="1000"/>
          </a:p>
          <a:p>
            <a:pPr marL="609600" indent="-609600">
              <a:buNone/>
            </a:pPr>
            <a:r>
              <a:rPr lang="en-US" altLang="en-US" sz="3000"/>
              <a:t>	</a:t>
            </a:r>
            <a:r>
              <a:rPr lang="en-US" altLang="en-US"/>
              <a:t>B</a:t>
            </a:r>
            <a:r>
              <a:rPr lang="en-US" altLang="en-US" b="1"/>
              <a:t>       =  </a:t>
            </a:r>
            <a:r>
              <a:rPr lang="en-US" altLang="en-US"/>
              <a:t>banyaknya kelahiran selama 1 tahun</a:t>
            </a:r>
          </a:p>
          <a:p>
            <a:pPr marL="609600" indent="-609600">
              <a:buNone/>
            </a:pPr>
            <a:r>
              <a:rPr lang="en-US" altLang="en-US"/>
              <a:t>	P</a:t>
            </a:r>
            <a:r>
              <a:rPr lang="en-US" altLang="en-US" baseline="-25000"/>
              <a:t>15-49</a:t>
            </a:r>
            <a:r>
              <a:rPr lang="en-US" altLang="en-US"/>
              <a:t> =  banyaknya penduduk wanita berusia 15-49 k	      =   bilangan konstan, biasanya 1000</a:t>
            </a:r>
          </a:p>
          <a:p>
            <a:pPr marL="609600" indent="-609600">
              <a:buFont typeface="Wingdings" panose="05000000000000000000" pitchFamily="2" charset="2"/>
              <a:buAutoNum type="arabicPeriod" startAt="2"/>
            </a:pPr>
            <a:endParaRPr lang="en-US" altLang="en-US" b="1" baseline="-25000"/>
          </a:p>
          <a:p>
            <a:pPr marL="609600" indent="-609600">
              <a:buFont typeface="Wingdings" panose="05000000000000000000" pitchFamily="2" charset="2"/>
              <a:buAutoNum type="arabicPeriod" startAt="2"/>
            </a:pPr>
            <a:endParaRPr lang="en-US" altLang="en-US" b="1" baseline="-25000"/>
          </a:p>
          <a:p>
            <a:pPr marL="609600" indent="-609600">
              <a:buFont typeface="Wingdings" panose="05000000000000000000" pitchFamily="2" charset="2"/>
              <a:buAutoNum type="arabicPeriod" startAt="2"/>
            </a:pPr>
            <a:endParaRPr lang="en-US" altLang="en-US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61F6B61-A505-42CB-1106-301A01747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6BB50-8406-496E-AAC6-EA9C31201A95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EF2C737E-A311-1E87-FE19-352FA7478E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Angka Kelahiran Umum </a:t>
            </a:r>
            <a:br>
              <a:rPr lang="en-US" altLang="en-US" sz="4000" b="1"/>
            </a:br>
            <a:r>
              <a:rPr lang="en-US" altLang="en-US" sz="4000" b="1" i="1"/>
              <a:t>General Fertility Rate (GFR)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FA9415C-27E8-1959-1F18-0339AF2214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88720" y="2209801"/>
            <a:ext cx="9290368" cy="3922713"/>
          </a:xfrm>
        </p:spPr>
        <p:txBody>
          <a:bodyPr>
            <a:normAutofit fontScale="92500" lnSpcReduction="10000"/>
          </a:bodyPr>
          <a:lstStyle/>
          <a:p>
            <a:pPr marL="609600" indent="-609600">
              <a:buNone/>
            </a:pPr>
            <a:r>
              <a:rPr lang="en-US" altLang="en-US" i="1" dirty="0" err="1"/>
              <a:t>banyaknya</a:t>
            </a:r>
            <a:r>
              <a:rPr lang="en-US" altLang="en-US" i="1" dirty="0"/>
              <a:t> </a:t>
            </a:r>
            <a:r>
              <a:rPr lang="en-US" altLang="en-US" i="1" dirty="0" err="1"/>
              <a:t>kelahiran</a:t>
            </a:r>
            <a:r>
              <a:rPr lang="en-US" altLang="en-US" i="1" dirty="0"/>
              <a:t> </a:t>
            </a:r>
            <a:r>
              <a:rPr lang="en-US" altLang="en-US" i="1" dirty="0" err="1"/>
              <a:t>hidup</a:t>
            </a:r>
            <a:r>
              <a:rPr lang="en-US" altLang="en-US" i="1" dirty="0"/>
              <a:t> </a:t>
            </a:r>
            <a:r>
              <a:rPr lang="en-US" altLang="en-US" i="1" dirty="0" err="1"/>
              <a:t>setiap</a:t>
            </a:r>
            <a:r>
              <a:rPr lang="en-US" altLang="en-US" i="1" dirty="0"/>
              <a:t> 1000 </a:t>
            </a:r>
            <a:r>
              <a:rPr lang="en-US" altLang="en-US" i="1" dirty="0" err="1"/>
              <a:t>wanita</a:t>
            </a:r>
            <a:r>
              <a:rPr lang="en-US" altLang="en-US" i="1" dirty="0"/>
              <a:t> </a:t>
            </a:r>
            <a:r>
              <a:rPr lang="en-US" altLang="en-US" i="1" dirty="0" err="1"/>
              <a:t>umur</a:t>
            </a:r>
            <a:r>
              <a:rPr lang="en-US" altLang="en-US" i="1" dirty="0"/>
              <a:t> </a:t>
            </a:r>
            <a:r>
              <a:rPr lang="en-US" altLang="en-US" i="1" dirty="0" err="1"/>
              <a:t>reproduksi</a:t>
            </a:r>
            <a:r>
              <a:rPr lang="en-US" altLang="en-US" i="1" dirty="0"/>
              <a:t> (15-49 </a:t>
            </a:r>
            <a:r>
              <a:rPr lang="en-US" altLang="en-US" i="1" dirty="0" err="1"/>
              <a:t>tahun</a:t>
            </a:r>
            <a:r>
              <a:rPr lang="en-US" altLang="en-US" i="1" dirty="0"/>
              <a:t>) pada </a:t>
            </a:r>
            <a:r>
              <a:rPr lang="en-US" altLang="en-US" i="1" dirty="0" err="1"/>
              <a:t>pertengahan</a:t>
            </a:r>
            <a:r>
              <a:rPr lang="en-US" altLang="en-US" i="1" dirty="0"/>
              <a:t> </a:t>
            </a:r>
            <a:r>
              <a:rPr lang="en-US" altLang="en-US" i="1" dirty="0" err="1"/>
              <a:t>tahun</a:t>
            </a:r>
            <a:r>
              <a:rPr lang="en-US" altLang="en-US" i="1" dirty="0"/>
              <a:t>.</a:t>
            </a:r>
            <a:r>
              <a:rPr lang="en-US" altLang="en-US" dirty="0"/>
              <a:t> </a:t>
            </a:r>
          </a:p>
          <a:p>
            <a:pPr marL="609600" indent="-609600">
              <a:buNone/>
            </a:pPr>
            <a:endParaRPr lang="en-US" altLang="en-US" b="1" dirty="0"/>
          </a:p>
          <a:p>
            <a:pPr marL="609600" indent="-609600">
              <a:buNone/>
            </a:pPr>
            <a:r>
              <a:rPr lang="en-US" altLang="en-US" b="1" dirty="0" err="1"/>
              <a:t>Kelebihan</a:t>
            </a:r>
            <a:r>
              <a:rPr lang="en-US" altLang="en-US" b="1" dirty="0"/>
              <a:t>:</a:t>
            </a:r>
          </a:p>
          <a:p>
            <a:pPr marL="609600" indent="-609600">
              <a:buNone/>
            </a:pPr>
            <a:r>
              <a:rPr lang="en-US" altLang="en-US" dirty="0"/>
              <a:t>	Hanya </a:t>
            </a:r>
            <a:r>
              <a:rPr lang="en-US" altLang="en-US" dirty="0" err="1"/>
              <a:t>memasukan</a:t>
            </a:r>
            <a:r>
              <a:rPr lang="en-US" altLang="en-US" dirty="0"/>
              <a:t> </a:t>
            </a:r>
            <a:r>
              <a:rPr lang="en-US" altLang="en-US" dirty="0" err="1"/>
              <a:t>wanita</a:t>
            </a:r>
            <a:r>
              <a:rPr lang="en-US" altLang="en-US" dirty="0"/>
              <a:t> </a:t>
            </a:r>
            <a:r>
              <a:rPr lang="en-US" altLang="en-US" dirty="0" err="1"/>
              <a:t>berumur</a:t>
            </a:r>
            <a:r>
              <a:rPr lang="en-US" altLang="en-US" dirty="0"/>
              <a:t> 15-49 </a:t>
            </a:r>
            <a:r>
              <a:rPr lang="en-US" altLang="en-US" dirty="0" err="1"/>
              <a:t>th</a:t>
            </a:r>
            <a:r>
              <a:rPr lang="en-US" altLang="en-US" dirty="0"/>
              <a:t> </a:t>
            </a:r>
            <a:r>
              <a:rPr lang="en-US" altLang="en-US" dirty="0" err="1"/>
              <a:t>atau</a:t>
            </a:r>
            <a:r>
              <a:rPr lang="en-US" altLang="en-US" dirty="0"/>
              <a:t> 15-44 </a:t>
            </a:r>
            <a:r>
              <a:rPr lang="en-US" altLang="en-US" dirty="0" err="1"/>
              <a:t>th</a:t>
            </a:r>
            <a:r>
              <a:rPr lang="en-US" altLang="en-US" dirty="0"/>
              <a:t> </a:t>
            </a:r>
            <a:r>
              <a:rPr lang="en-US" altLang="en-US" dirty="0" err="1"/>
              <a:t>sebagai</a:t>
            </a:r>
            <a:r>
              <a:rPr lang="en-US" altLang="en-US" dirty="0"/>
              <a:t> </a:t>
            </a:r>
            <a:r>
              <a:rPr lang="en-US" altLang="en-US" dirty="0" err="1"/>
              <a:t>penduduk</a:t>
            </a:r>
            <a:r>
              <a:rPr lang="en-US" altLang="en-US" dirty="0"/>
              <a:t> yang “exposed to risk”</a:t>
            </a:r>
          </a:p>
          <a:p>
            <a:pPr marL="609600" indent="-609600">
              <a:buNone/>
            </a:pPr>
            <a:endParaRPr lang="en-US" altLang="en-US" sz="1600" b="1" dirty="0"/>
          </a:p>
          <a:p>
            <a:pPr marL="609600" indent="-609600">
              <a:buNone/>
            </a:pPr>
            <a:r>
              <a:rPr lang="en-US" altLang="en-US" b="1" dirty="0" err="1"/>
              <a:t>Kekurangan</a:t>
            </a:r>
            <a:r>
              <a:rPr lang="en-US" altLang="en-US" b="1" dirty="0"/>
              <a:t>:</a:t>
            </a:r>
          </a:p>
          <a:p>
            <a:pPr marL="609600" indent="-609600">
              <a:buNone/>
            </a:pPr>
            <a:r>
              <a:rPr lang="en-US" altLang="en-US" dirty="0"/>
              <a:t>	</a:t>
            </a:r>
            <a:r>
              <a:rPr lang="en-US" altLang="en-US" dirty="0" err="1"/>
              <a:t>Tidak</a:t>
            </a:r>
            <a:r>
              <a:rPr lang="en-US" altLang="en-US" dirty="0"/>
              <a:t> </a:t>
            </a:r>
            <a:r>
              <a:rPr lang="en-US" altLang="en-US" dirty="0" err="1"/>
              <a:t>membedakan</a:t>
            </a:r>
            <a:r>
              <a:rPr lang="en-US" altLang="en-US" dirty="0"/>
              <a:t> </a:t>
            </a:r>
            <a:r>
              <a:rPr lang="en-US" altLang="en-US" dirty="0" err="1"/>
              <a:t>risiko</a:t>
            </a:r>
            <a:r>
              <a:rPr lang="en-US" altLang="en-US" dirty="0"/>
              <a:t> </a:t>
            </a:r>
            <a:r>
              <a:rPr lang="en-US" altLang="en-US" dirty="0" err="1"/>
              <a:t>kelahiran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berbagai</a:t>
            </a:r>
            <a:r>
              <a:rPr lang="en-US" altLang="en-US" dirty="0"/>
              <a:t> </a:t>
            </a:r>
            <a:r>
              <a:rPr lang="en-US" altLang="en-US" dirty="0" err="1"/>
              <a:t>kelompok</a:t>
            </a:r>
            <a:r>
              <a:rPr lang="en-US" altLang="en-US" dirty="0"/>
              <a:t> </a:t>
            </a:r>
            <a:r>
              <a:rPr lang="en-US" altLang="en-US" dirty="0" err="1"/>
              <a:t>umur</a:t>
            </a:r>
            <a:r>
              <a:rPr lang="en-US" altLang="en-US" dirty="0"/>
              <a:t>.</a:t>
            </a:r>
          </a:p>
          <a:p>
            <a:pPr marL="609600" indent="-609600">
              <a:buFont typeface="Wingdings" panose="05000000000000000000" pitchFamily="2" charset="2"/>
              <a:buAutoNum type="arabicPeriod" startAt="2"/>
            </a:pPr>
            <a:endParaRPr lang="en-US" altLang="en-US" dirty="0"/>
          </a:p>
          <a:p>
            <a:pPr marL="609600" indent="-609600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4">
            <a:extLst>
              <a:ext uri="{FF2B5EF4-FFF2-40B4-BE49-F238E27FC236}">
                <a16:creationId xmlns:a16="http://schemas.microsoft.com/office/drawing/2014/main" id="{C672BD4F-854B-FDAB-4EE6-8563A500CD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6278562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4000"/>
              <a:t>Rumus :</a:t>
            </a:r>
            <a:br>
              <a:rPr lang="en-US" sz="4000"/>
            </a:br>
            <a:br>
              <a:rPr lang="en-US" sz="4000"/>
            </a:br>
            <a:r>
              <a:rPr lang="en-US" sz="4000"/>
              <a:t>                   B</a:t>
            </a:r>
            <a:br>
              <a:rPr lang="en-US" sz="4000"/>
            </a:br>
            <a:r>
              <a:rPr lang="en-US" sz="4000"/>
              <a:t>GFR  = --------------  x  1000</a:t>
            </a:r>
            <a:br>
              <a:rPr lang="en-US" sz="4000"/>
            </a:br>
            <a:r>
              <a:rPr lang="en-US" sz="4000"/>
              <a:t>             Pf (15-49)</a:t>
            </a:r>
            <a:br>
              <a:rPr lang="en-US" sz="4000"/>
            </a:br>
            <a:br>
              <a:rPr lang="en-US" sz="4000"/>
            </a:br>
            <a:r>
              <a:rPr lang="en-US" sz="4000"/>
              <a:t>B	: jumlah kelahiran hidup</a:t>
            </a:r>
            <a:br>
              <a:rPr lang="en-US" sz="4000"/>
            </a:br>
            <a:r>
              <a:rPr lang="en-US" sz="4000"/>
              <a:t>        pada tahun tertentu.</a:t>
            </a:r>
            <a:br>
              <a:rPr lang="en-US" sz="4000"/>
            </a:br>
            <a:r>
              <a:rPr lang="en-US" sz="4000"/>
              <a:t>Pf (15-49) : jumlah penduduk</a:t>
            </a:r>
            <a:br>
              <a:rPr lang="en-US" sz="4000"/>
            </a:br>
            <a:r>
              <a:rPr lang="en-US" sz="4000"/>
              <a:t>        wanita umur 15-49 tahun pada</a:t>
            </a:r>
            <a:br>
              <a:rPr lang="en-US" sz="4000"/>
            </a:br>
            <a:r>
              <a:rPr lang="en-US" sz="4000"/>
              <a:t>        pertengahan tahun. </a:t>
            </a:r>
          </a:p>
        </p:txBody>
      </p:sp>
      <p:sp>
        <p:nvSpPr>
          <p:cNvPr id="25603" name="Slide Number Placeholder 4">
            <a:extLst>
              <a:ext uri="{FF2B5EF4-FFF2-40B4-BE49-F238E27FC236}">
                <a16:creationId xmlns:a16="http://schemas.microsoft.com/office/drawing/2014/main" id="{1BF25F72-EDF4-8A65-5EF7-F3D508F9D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0C2BBE4-C57D-4B23-82D1-3F403EDDF2CC}" type="slidenum">
              <a:rPr lang="en-US" altLang="en-US"/>
              <a:pPr eaLnBrk="1" hangingPunct="1"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8836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>
            <a:extLst>
              <a:ext uri="{FF2B5EF4-FFF2-40B4-BE49-F238E27FC236}">
                <a16:creationId xmlns:a16="http://schemas.microsoft.com/office/drawing/2014/main" id="{A4F95E2E-79B8-426E-50A5-CC72B656BE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6126162"/>
          </a:xfrm>
        </p:spPr>
        <p:txBody>
          <a:bodyPr/>
          <a:lstStyle/>
          <a:p>
            <a:pPr algn="l"/>
            <a:r>
              <a:rPr lang="en-US" altLang="en-US"/>
              <a:t>Contoh 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Jumlah penduduk wanita (15-49) pertengahan tahun 1975 sebesar 30.351.000 jiwa dan jumlah kelahiran hidup tahun yang sama sebesar 2.982.000 kelahiran hidup.</a:t>
            </a:r>
          </a:p>
        </p:txBody>
      </p:sp>
      <p:sp>
        <p:nvSpPr>
          <p:cNvPr id="26627" name="Slide Number Placeholder 4">
            <a:extLst>
              <a:ext uri="{FF2B5EF4-FFF2-40B4-BE49-F238E27FC236}">
                <a16:creationId xmlns:a16="http://schemas.microsoft.com/office/drawing/2014/main" id="{8C303571-3CFA-94BB-F94B-224EC2C0D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DF1E7AC-D26A-4DCD-9B63-55660ED33279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0359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>
            <a:extLst>
              <a:ext uri="{FF2B5EF4-FFF2-40B4-BE49-F238E27FC236}">
                <a16:creationId xmlns:a16="http://schemas.microsoft.com/office/drawing/2014/main" id="{B4571456-525D-3DC5-F34E-8D65178CA0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686800" cy="6202362"/>
          </a:xfrm>
        </p:spPr>
        <p:txBody>
          <a:bodyPr/>
          <a:lstStyle/>
          <a:p>
            <a:pPr algn="l"/>
            <a:r>
              <a:rPr lang="en-US" altLang="en-US"/>
              <a:t>           </a:t>
            </a:r>
            <a:r>
              <a:rPr lang="en-US" altLang="en-US" sz="3600"/>
              <a:t>2.982.000</a:t>
            </a:r>
            <a:br>
              <a:rPr lang="en-US" altLang="en-US" sz="3600"/>
            </a:br>
            <a:r>
              <a:rPr lang="en-US" altLang="en-US" sz="3600"/>
              <a:t>GFR  = --------------- x 1000 =  98/1000.</a:t>
            </a:r>
            <a:br>
              <a:rPr lang="en-US" altLang="en-US" sz="3600"/>
            </a:br>
            <a:r>
              <a:rPr lang="en-US" altLang="en-US" sz="3600"/>
              <a:t>            30.351.000</a:t>
            </a:r>
            <a:br>
              <a:rPr lang="en-US" altLang="en-US" sz="3600"/>
            </a:br>
            <a:br>
              <a:rPr lang="en-US" altLang="en-US" sz="3600"/>
            </a:br>
            <a:br>
              <a:rPr lang="en-US" altLang="en-US" sz="3600"/>
            </a:br>
            <a:r>
              <a:rPr lang="en-US" altLang="en-US" sz="3600"/>
              <a:t>Artinya : setiap 1000 penduduk wanita</a:t>
            </a:r>
            <a:br>
              <a:rPr lang="en-US" altLang="en-US" sz="3600"/>
            </a:br>
            <a:r>
              <a:rPr lang="en-US" altLang="en-US" sz="3600"/>
              <a:t>              umur 15-49 tahun kemungkinan </a:t>
            </a:r>
            <a:br>
              <a:rPr lang="en-US" altLang="en-US" sz="3600"/>
            </a:br>
            <a:r>
              <a:rPr lang="en-US" altLang="en-US" sz="3600"/>
              <a:t>              akan melahirkan sebanyak 98</a:t>
            </a:r>
            <a:br>
              <a:rPr lang="en-US" altLang="en-US" sz="3600"/>
            </a:br>
            <a:r>
              <a:rPr lang="en-US" altLang="en-US" sz="3600"/>
              <a:t>              bayi.  </a:t>
            </a:r>
          </a:p>
        </p:txBody>
      </p:sp>
      <p:sp>
        <p:nvSpPr>
          <p:cNvPr id="27651" name="Slide Number Placeholder 4">
            <a:extLst>
              <a:ext uri="{FF2B5EF4-FFF2-40B4-BE49-F238E27FC236}">
                <a16:creationId xmlns:a16="http://schemas.microsoft.com/office/drawing/2014/main" id="{27C5251C-7BF5-2109-E8AD-D1060FC3F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8BA254D-52CB-467D-AFDC-3E5D1BC608ED}" type="slidenum">
              <a:rPr lang="en-US" altLang="en-US"/>
              <a:pPr eaLnBrk="1" hangingPunct="1"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1569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0D87505-3C74-3C0A-2A5F-030374973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7176-56DE-43D9-97E3-175ACFE93073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60449505-FE11-A0DD-C95E-49CD3BCA0B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70000"/>
              </a:lnSpc>
            </a:pPr>
            <a:r>
              <a:rPr lang="en-US" altLang="en-US" dirty="0"/>
              <a:t> </a:t>
            </a:r>
            <a:br>
              <a:rPr lang="en-US" altLang="en-US" dirty="0"/>
            </a:br>
            <a:r>
              <a:rPr lang="en-US" altLang="en-US" dirty="0"/>
              <a:t> 3. </a:t>
            </a:r>
            <a:r>
              <a:rPr lang="en-US" altLang="en-US" sz="3200" dirty="0"/>
              <a:t>Age Specific Fertility Rate (ASFR)/</a:t>
            </a:r>
            <a:br>
              <a:rPr lang="en-US" altLang="en-US" sz="3200" dirty="0"/>
            </a:br>
            <a:r>
              <a:rPr lang="en-US" altLang="en-US" sz="3200" dirty="0"/>
              <a:t>Angka </a:t>
            </a:r>
            <a:r>
              <a:rPr lang="en-US" altLang="en-US" sz="3200" dirty="0" err="1"/>
              <a:t>Kelahiran</a:t>
            </a:r>
            <a:r>
              <a:rPr lang="en-US" altLang="en-US" sz="3200" dirty="0"/>
              <a:t> per </a:t>
            </a:r>
            <a:r>
              <a:rPr lang="en-US" altLang="en-US" sz="3200" dirty="0" err="1"/>
              <a:t>kelompok</a:t>
            </a:r>
            <a:r>
              <a:rPr lang="en-US" altLang="en-US" sz="3200" dirty="0"/>
              <a:t> </a:t>
            </a:r>
            <a:r>
              <a:rPr lang="en-US" altLang="en-US" sz="3200" dirty="0" err="1"/>
              <a:t>umur</a:t>
            </a:r>
            <a:r>
              <a:rPr lang="en-US" altLang="en-US" sz="4800" dirty="0"/>
              <a:t> </a:t>
            </a:r>
            <a:br>
              <a:rPr lang="en-US" altLang="en-US" sz="4800" dirty="0"/>
            </a:br>
            <a:endParaRPr lang="en-US" altLang="en-US" sz="4800" dirty="0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F2B10BF-AEB0-DE2B-EDE2-34F4D83B8F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2209800"/>
            <a:ext cx="8839200" cy="3886200"/>
          </a:xfrm>
        </p:spPr>
        <p:txBody>
          <a:bodyPr>
            <a:normAutofit fontScale="85000" lnSpcReduction="20000"/>
          </a:bodyPr>
          <a:lstStyle/>
          <a:p>
            <a:pPr marL="609600" indent="-609600">
              <a:buNone/>
            </a:pPr>
            <a:r>
              <a:rPr lang="en-US" altLang="en-US" b="1" i="1" dirty="0" err="1"/>
              <a:t>banyaknya</a:t>
            </a:r>
            <a:r>
              <a:rPr lang="en-US" altLang="en-US" b="1" i="1" dirty="0"/>
              <a:t> </a:t>
            </a:r>
            <a:r>
              <a:rPr lang="en-US" altLang="en-US" b="1" i="1" dirty="0" err="1"/>
              <a:t>kelahiran</a:t>
            </a:r>
            <a:r>
              <a:rPr lang="en-US" altLang="en-US" b="1" i="1" dirty="0"/>
              <a:t> </a:t>
            </a:r>
            <a:r>
              <a:rPr lang="en-US" altLang="en-US" b="1" i="1" dirty="0" err="1"/>
              <a:t>hidup</a:t>
            </a:r>
            <a:r>
              <a:rPr lang="en-US" altLang="en-US" b="1" i="1" dirty="0"/>
              <a:t> </a:t>
            </a:r>
            <a:r>
              <a:rPr lang="en-US" altLang="en-US" b="1" i="1" dirty="0" err="1"/>
              <a:t>dari</a:t>
            </a:r>
            <a:r>
              <a:rPr lang="en-US" altLang="en-US" b="1" i="1" dirty="0"/>
              <a:t> </a:t>
            </a:r>
            <a:r>
              <a:rPr lang="en-US" altLang="en-US" b="1" i="1" dirty="0" err="1"/>
              <a:t>wanita</a:t>
            </a:r>
            <a:r>
              <a:rPr lang="en-US" altLang="en-US" b="1" i="1" dirty="0"/>
              <a:t> </a:t>
            </a:r>
            <a:r>
              <a:rPr lang="en-US" altLang="en-US" b="1" i="1" dirty="0" err="1"/>
              <a:t>menurut</a:t>
            </a:r>
            <a:r>
              <a:rPr lang="en-US" altLang="en-US" b="1" i="1" dirty="0"/>
              <a:t> </a:t>
            </a:r>
            <a:r>
              <a:rPr lang="en-US" altLang="en-US" b="1" i="1" dirty="0" err="1"/>
              <a:t>kelompok</a:t>
            </a:r>
            <a:r>
              <a:rPr lang="en-US" altLang="en-US" b="1" i="1" dirty="0"/>
              <a:t> </a:t>
            </a:r>
            <a:r>
              <a:rPr lang="en-US" altLang="en-US" b="1" i="1" dirty="0" err="1"/>
              <a:t>umur</a:t>
            </a:r>
            <a:br>
              <a:rPr lang="en-US" altLang="en-US" b="1" i="1" dirty="0"/>
            </a:br>
            <a:r>
              <a:rPr lang="en-US" altLang="en-US" b="1" i="1" dirty="0"/>
              <a:t>        </a:t>
            </a:r>
            <a:r>
              <a:rPr lang="en-US" altLang="en-US" b="1" i="1" dirty="0" err="1"/>
              <a:t>saat</a:t>
            </a:r>
            <a:r>
              <a:rPr lang="en-US" altLang="en-US" b="1" i="1" dirty="0"/>
              <a:t> </a:t>
            </a:r>
            <a:r>
              <a:rPr lang="en-US" altLang="en-US" b="1" i="1" dirty="0" err="1"/>
              <a:t>melahikan</a:t>
            </a:r>
            <a:r>
              <a:rPr lang="en-US" altLang="en-US" b="1" i="1" dirty="0"/>
              <a:t> pada </a:t>
            </a:r>
            <a:r>
              <a:rPr lang="en-US" altLang="en-US" b="1" i="1" dirty="0" err="1"/>
              <a:t>tahun</a:t>
            </a:r>
            <a:r>
              <a:rPr lang="en-US" altLang="en-US" b="1" i="1" dirty="0"/>
              <a:t> </a:t>
            </a:r>
            <a:r>
              <a:rPr lang="en-US" altLang="en-US" b="1" i="1" dirty="0" err="1"/>
              <a:t>tertentu</a:t>
            </a:r>
            <a:r>
              <a:rPr lang="en-US" altLang="en-US" b="1" i="1" dirty="0"/>
              <a:t> per 1000 </a:t>
            </a:r>
            <a:r>
              <a:rPr lang="en-US" altLang="en-US" b="1" i="1" dirty="0" err="1"/>
              <a:t>wanita</a:t>
            </a:r>
            <a:br>
              <a:rPr lang="en-US" altLang="en-US" b="1" i="1" dirty="0"/>
            </a:br>
            <a:r>
              <a:rPr lang="en-US" altLang="en-US" b="1" i="1" dirty="0"/>
              <a:t>        </a:t>
            </a:r>
            <a:r>
              <a:rPr lang="en-US" altLang="en-US" b="1" i="1" dirty="0" err="1"/>
              <a:t>menurut</a:t>
            </a:r>
            <a:r>
              <a:rPr lang="en-US" altLang="en-US" b="1" i="1" dirty="0"/>
              <a:t> </a:t>
            </a:r>
            <a:r>
              <a:rPr lang="en-US" altLang="en-US" b="1" i="1" dirty="0" err="1"/>
              <a:t>kelompok</a:t>
            </a:r>
            <a:r>
              <a:rPr lang="en-US" altLang="en-US" b="1" i="1" dirty="0"/>
              <a:t> </a:t>
            </a:r>
            <a:r>
              <a:rPr lang="en-US" altLang="en-US" b="1" i="1" dirty="0" err="1"/>
              <a:t>umur</a:t>
            </a:r>
            <a:r>
              <a:rPr lang="en-US" altLang="en-US" b="1" i="1" dirty="0"/>
              <a:t> yang </a:t>
            </a:r>
            <a:r>
              <a:rPr lang="en-US" altLang="en-US" b="1" i="1" dirty="0" err="1"/>
              <a:t>sama</a:t>
            </a:r>
            <a:r>
              <a:rPr lang="en-US" altLang="en-US" b="1" i="1" dirty="0"/>
              <a:t>.</a:t>
            </a:r>
            <a:endParaRPr lang="en-US" altLang="en-US" b="1" dirty="0"/>
          </a:p>
          <a:p>
            <a:pPr marL="609600" indent="-609600" algn="ctr">
              <a:buNone/>
            </a:pPr>
            <a:endParaRPr lang="en-US" altLang="en-US" b="1" dirty="0"/>
          </a:p>
          <a:p>
            <a:pPr marL="609600" indent="-609600" algn="ctr">
              <a:buNone/>
            </a:pPr>
            <a:endParaRPr lang="en-US" altLang="en-US" b="1" dirty="0"/>
          </a:p>
          <a:p>
            <a:pPr marL="609600" indent="-609600" algn="ctr">
              <a:buNone/>
            </a:pPr>
            <a:r>
              <a:rPr lang="en-US" altLang="en-US" b="1" dirty="0" err="1"/>
              <a:t>ASFR</a:t>
            </a:r>
            <a:r>
              <a:rPr lang="en-US" altLang="en-US" b="1" baseline="-25000" dirty="0" err="1"/>
              <a:t>i</a:t>
            </a:r>
            <a:r>
              <a:rPr lang="en-US" altLang="en-US" b="1" dirty="0"/>
              <a:t> = B</a:t>
            </a:r>
            <a:r>
              <a:rPr lang="en-US" altLang="en-US" b="1" baseline="-25000" dirty="0"/>
              <a:t>i</a:t>
            </a:r>
            <a:r>
              <a:rPr lang="en-US" altLang="en-US" b="1" dirty="0"/>
              <a:t>/P</a:t>
            </a:r>
            <a:r>
              <a:rPr lang="en-US" altLang="en-US" b="1" baseline="-25000" dirty="0"/>
              <a:t>i</a:t>
            </a:r>
            <a:r>
              <a:rPr lang="en-US" altLang="en-US" b="1" dirty="0"/>
              <a:t> x k</a:t>
            </a:r>
          </a:p>
          <a:p>
            <a:pPr marL="1371600" lvl="2" indent="-457200"/>
            <a:endParaRPr lang="en-US" altLang="en-US" b="1" dirty="0"/>
          </a:p>
          <a:p>
            <a:pPr marL="1371600" lvl="2" indent="-457200"/>
            <a:endParaRPr lang="en-US" altLang="en-US" b="1" dirty="0"/>
          </a:p>
          <a:p>
            <a:pPr marL="990600" lvl="1" indent="-533400">
              <a:buNone/>
            </a:pPr>
            <a:r>
              <a:rPr lang="en-US" altLang="en-US" dirty="0"/>
              <a:t> Bi</a:t>
            </a:r>
            <a:r>
              <a:rPr lang="en-US" altLang="en-US" b="1" dirty="0"/>
              <a:t>  =  </a:t>
            </a:r>
            <a:r>
              <a:rPr lang="en-US" altLang="en-US" dirty="0" err="1"/>
              <a:t>Jumlah</a:t>
            </a:r>
            <a:r>
              <a:rPr lang="en-US" altLang="en-US" dirty="0"/>
              <a:t> </a:t>
            </a:r>
            <a:r>
              <a:rPr lang="en-US" altLang="en-US" dirty="0" err="1"/>
              <a:t>kelahiran</a:t>
            </a:r>
            <a:r>
              <a:rPr lang="en-US" altLang="en-US" dirty="0"/>
              <a:t> </a:t>
            </a:r>
            <a:r>
              <a:rPr lang="en-US" altLang="en-US" dirty="0" err="1"/>
              <a:t>kelompok</a:t>
            </a:r>
            <a:r>
              <a:rPr lang="en-US" altLang="en-US" dirty="0"/>
              <a:t> </a:t>
            </a:r>
            <a:r>
              <a:rPr lang="en-US" altLang="en-US" dirty="0" err="1"/>
              <a:t>umur</a:t>
            </a:r>
            <a:r>
              <a:rPr lang="en-US" altLang="en-US" dirty="0"/>
              <a:t> </a:t>
            </a:r>
            <a:r>
              <a:rPr lang="en-US" altLang="en-US" dirty="0" err="1"/>
              <a:t>i</a:t>
            </a:r>
            <a:r>
              <a:rPr lang="en-US" altLang="en-US" dirty="0"/>
              <a:t> </a:t>
            </a:r>
            <a:r>
              <a:rPr lang="en-US" altLang="en-US" dirty="0" err="1"/>
              <a:t>selama</a:t>
            </a:r>
            <a:r>
              <a:rPr lang="en-US" altLang="en-US" dirty="0"/>
              <a:t> 1 </a:t>
            </a:r>
            <a:r>
              <a:rPr lang="en-US" altLang="en-US" dirty="0" err="1"/>
              <a:t>th</a:t>
            </a:r>
            <a:endParaRPr lang="en-US" altLang="en-US" dirty="0"/>
          </a:p>
          <a:p>
            <a:pPr marL="609600" indent="-609600">
              <a:buNone/>
            </a:pPr>
            <a:r>
              <a:rPr lang="en-US" altLang="en-US" dirty="0"/>
              <a:t>	P</a:t>
            </a:r>
            <a:r>
              <a:rPr lang="en-US" altLang="en-US" baseline="-25000" dirty="0"/>
              <a:t>i</a:t>
            </a:r>
            <a:r>
              <a:rPr lang="en-US" altLang="en-US" dirty="0"/>
              <a:t> =   </a:t>
            </a:r>
            <a:r>
              <a:rPr lang="en-US" altLang="en-US" dirty="0" err="1"/>
              <a:t>Jumlah</a:t>
            </a:r>
            <a:r>
              <a:rPr lang="en-US" altLang="en-US" dirty="0"/>
              <a:t> </a:t>
            </a:r>
            <a:r>
              <a:rPr lang="en-US" altLang="en-US" dirty="0" err="1"/>
              <a:t>wanita</a:t>
            </a:r>
            <a:r>
              <a:rPr lang="en-US" altLang="en-US" dirty="0"/>
              <a:t> </a:t>
            </a:r>
            <a:r>
              <a:rPr lang="en-US" altLang="en-US" dirty="0" err="1"/>
              <a:t>berumur</a:t>
            </a:r>
            <a:r>
              <a:rPr lang="en-US" altLang="en-US" dirty="0"/>
              <a:t> </a:t>
            </a:r>
            <a:r>
              <a:rPr lang="en-US" altLang="en-US" dirty="0" err="1"/>
              <a:t>i</a:t>
            </a:r>
            <a:r>
              <a:rPr lang="en-US" altLang="en-US" dirty="0"/>
              <a:t> pada </a:t>
            </a:r>
            <a:r>
              <a:rPr lang="en-US" altLang="en-US" dirty="0" err="1"/>
              <a:t>pertengahan</a:t>
            </a:r>
            <a:r>
              <a:rPr lang="en-US" altLang="en-US" dirty="0"/>
              <a:t> </a:t>
            </a:r>
            <a:r>
              <a:rPr lang="en-US" altLang="en-US" dirty="0" err="1"/>
              <a:t>th</a:t>
            </a:r>
            <a:endParaRPr lang="en-US" altLang="en-US" dirty="0"/>
          </a:p>
          <a:p>
            <a:pPr marL="609600" indent="-609600">
              <a:buNone/>
            </a:pPr>
            <a:r>
              <a:rPr lang="en-US" altLang="en-US" dirty="0"/>
              <a:t>	k =   </a:t>
            </a:r>
            <a:r>
              <a:rPr lang="en-US" altLang="en-US" dirty="0" err="1"/>
              <a:t>bilangan</a:t>
            </a:r>
            <a:r>
              <a:rPr lang="en-US" altLang="en-US" dirty="0"/>
              <a:t> </a:t>
            </a:r>
            <a:r>
              <a:rPr lang="en-US" altLang="en-US" dirty="0" err="1"/>
              <a:t>konstan</a:t>
            </a:r>
            <a:r>
              <a:rPr lang="en-US" altLang="en-US" dirty="0"/>
              <a:t>, </a:t>
            </a:r>
            <a:r>
              <a:rPr lang="en-US" altLang="en-US" dirty="0" err="1"/>
              <a:t>biasanya</a:t>
            </a:r>
            <a:r>
              <a:rPr lang="en-US" altLang="en-US" dirty="0"/>
              <a:t> 1000</a:t>
            </a:r>
          </a:p>
          <a:p>
            <a:pPr marL="609600" indent="-609600">
              <a:buFont typeface="Wingdings" panose="05000000000000000000" pitchFamily="2" charset="2"/>
              <a:buAutoNum type="arabicPeriod" startAt="2"/>
            </a:pPr>
            <a:endParaRPr lang="en-US" altLang="en-US" b="1" baseline="-25000" dirty="0"/>
          </a:p>
          <a:p>
            <a:pPr marL="609600" indent="-609600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D677AC4-23C0-D074-F14F-17F12E27E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C16E9-73BB-42F2-A678-623F6CAE764D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5ED6D9AA-CEA5-85EF-540A-061F61F6EF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 </a:t>
            </a:r>
            <a:endParaRPr lang="en-US" altLang="en-US" sz="2800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7D29AC2-4B31-252D-666A-D22BD7B60B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95600" y="2133600"/>
            <a:ext cx="7620000" cy="3962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/>
              <a:t>Kebaikan: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Memperhitungkan perbedaan risiko menurut kelompok umur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Dasar perhitungan untuk menghitung ukuran fertilitas lainnya (TFR, GRR, dan NRR)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 b="1"/>
              <a:t>Kelemahan: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Data terinci sehingga data sulit didapatkan</a:t>
            </a: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1DF459B7-B750-98E7-41A3-7166CEBB8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685800"/>
            <a:ext cx="7010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chemeClr val="tx2"/>
                </a:solidFill>
              </a:rPr>
              <a:t>Age Specific Fertility Rate (ASFR)/</a:t>
            </a:r>
            <a:br>
              <a:rPr lang="en-US" altLang="en-US" sz="3200">
                <a:solidFill>
                  <a:schemeClr val="tx2"/>
                </a:solidFill>
              </a:rPr>
            </a:br>
            <a:r>
              <a:rPr lang="en-US" altLang="en-US" sz="3200">
                <a:solidFill>
                  <a:schemeClr val="tx2"/>
                </a:solidFill>
              </a:rPr>
              <a:t>Angka Kelahiran per kelompok umur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4">
            <a:extLst>
              <a:ext uri="{FF2B5EF4-FFF2-40B4-BE49-F238E27FC236}">
                <a16:creationId xmlns:a16="http://schemas.microsoft.com/office/drawing/2014/main" id="{2662AA17-8D63-F23F-EAF6-B6BB2DCC15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6126162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4000"/>
              <a:t>Rumus ;</a:t>
            </a:r>
            <a:br>
              <a:rPr lang="en-US" sz="4000"/>
            </a:br>
            <a:br>
              <a:rPr lang="en-US" sz="4000"/>
            </a:br>
            <a:r>
              <a:rPr lang="en-US" sz="4000"/>
              <a:t>                  Bi</a:t>
            </a:r>
            <a:br>
              <a:rPr lang="en-US" sz="4000"/>
            </a:br>
            <a:r>
              <a:rPr lang="en-US" sz="4000"/>
              <a:t>ASFR = ----------- x 1000</a:t>
            </a:r>
            <a:br>
              <a:rPr lang="en-US" sz="4000"/>
            </a:br>
            <a:r>
              <a:rPr lang="en-US" sz="4000"/>
              <a:t>                 Pfi</a:t>
            </a:r>
            <a:br>
              <a:rPr lang="en-US" sz="4000"/>
            </a:br>
            <a:br>
              <a:rPr lang="en-US" sz="4000"/>
            </a:br>
            <a:r>
              <a:rPr lang="en-US" sz="4000"/>
              <a:t>Bi	: jumlah kelahiran hidup dari</a:t>
            </a:r>
            <a:br>
              <a:rPr lang="en-US" sz="4000"/>
            </a:br>
            <a:r>
              <a:rPr lang="en-US" sz="4000"/>
              <a:t>        wanita umur I</a:t>
            </a:r>
            <a:br>
              <a:rPr lang="en-US" sz="4000"/>
            </a:br>
            <a:r>
              <a:rPr lang="en-US" sz="4000"/>
              <a:t>Pfi  : jumlah penduduk wanita umur</a:t>
            </a:r>
            <a:br>
              <a:rPr lang="en-US" sz="4000"/>
            </a:br>
            <a:r>
              <a:rPr lang="en-US" sz="4000"/>
              <a:t>        i pada pertengahan tahun</a:t>
            </a:r>
          </a:p>
        </p:txBody>
      </p:sp>
      <p:sp>
        <p:nvSpPr>
          <p:cNvPr id="29699" name="Slide Number Placeholder 4">
            <a:extLst>
              <a:ext uri="{FF2B5EF4-FFF2-40B4-BE49-F238E27FC236}">
                <a16:creationId xmlns:a16="http://schemas.microsoft.com/office/drawing/2014/main" id="{51D6E759-25A4-CB3F-1ADF-04012F91D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07205B9-A594-4E9A-86B7-DED3CAF7ACAE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63871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4">
            <a:extLst>
              <a:ext uri="{FF2B5EF4-FFF2-40B4-BE49-F238E27FC236}">
                <a16:creationId xmlns:a16="http://schemas.microsoft.com/office/drawing/2014/main" id="{D8092907-3F4D-889B-36E4-7A51C7995D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z="4000"/>
              <a:t>Contoh :</a:t>
            </a:r>
            <a:br>
              <a:rPr lang="en-US" sz="4000"/>
            </a:br>
            <a:endParaRPr lang="en-US" sz="4000"/>
          </a:p>
        </p:txBody>
      </p:sp>
      <p:graphicFrame>
        <p:nvGraphicFramePr>
          <p:cNvPr id="29749" name="Group 53">
            <a:extLst>
              <a:ext uri="{FF2B5EF4-FFF2-40B4-BE49-F238E27FC236}">
                <a16:creationId xmlns:a16="http://schemas.microsoft.com/office/drawing/2014/main" id="{3A41F3C2-AEDB-6FE2-41AA-64A5AB749FC2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1981200" y="1066800"/>
          <a:ext cx="8229600" cy="5399088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Kelompok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Umur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(1)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Jumlah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Wanita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Jumlah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Kelahiran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ASFR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=(3)/(2)x1000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15-19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20-24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25-29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30-34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35-39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40-44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45-49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1.170.505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859.154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777.519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842.807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810.804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683.817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504.942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151.697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208.001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186.138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169.910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103.621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44.927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4.999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68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Jumlah ASFR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0743" name="Slide Number Placeholder 5">
            <a:extLst>
              <a:ext uri="{FF2B5EF4-FFF2-40B4-BE49-F238E27FC236}">
                <a16:creationId xmlns:a16="http://schemas.microsoft.com/office/drawing/2014/main" id="{1CEAFD3B-AEB3-D450-0F4A-D6A21F0DC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7183653-6F05-4E48-906C-1D04E0703C2B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34431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>
            <a:extLst>
              <a:ext uri="{FF2B5EF4-FFF2-40B4-BE49-F238E27FC236}">
                <a16:creationId xmlns:a16="http://schemas.microsoft.com/office/drawing/2014/main" id="{E8887619-F1B6-626C-FD22-E8B12925EE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9565178" cy="6583362"/>
          </a:xfrm>
        </p:spPr>
        <p:txBody>
          <a:bodyPr/>
          <a:lstStyle/>
          <a:p>
            <a:pPr algn="l"/>
            <a:r>
              <a:rPr lang="en-US" altLang="en-US" sz="4000" dirty="0" err="1"/>
              <a:t>Artinya</a:t>
            </a:r>
            <a:r>
              <a:rPr lang="en-US" altLang="en-US" sz="4000" dirty="0"/>
              <a:t> :</a:t>
            </a:r>
            <a:br>
              <a:rPr lang="en-US" altLang="en-US" sz="4000" dirty="0"/>
            </a:br>
            <a:br>
              <a:rPr lang="en-US" altLang="en-US" sz="4000" dirty="0"/>
            </a:br>
            <a:r>
              <a:rPr lang="en-US" altLang="en-US" sz="4000" dirty="0"/>
              <a:t>- </a:t>
            </a:r>
            <a:r>
              <a:rPr lang="en-US" altLang="en-US" sz="3600" i="1" dirty="0" err="1"/>
              <a:t>Setiap</a:t>
            </a:r>
            <a:r>
              <a:rPr lang="en-US" altLang="en-US" sz="3600" i="1" dirty="0"/>
              <a:t> 1000 </a:t>
            </a:r>
            <a:r>
              <a:rPr lang="en-US" altLang="en-US" sz="3600" i="1" dirty="0" err="1"/>
              <a:t>wanita</a:t>
            </a:r>
            <a:r>
              <a:rPr lang="en-US" altLang="en-US" sz="3600" i="1" dirty="0"/>
              <a:t> </a:t>
            </a:r>
            <a:r>
              <a:rPr lang="en-US" altLang="en-US" sz="3600" i="1" dirty="0" err="1"/>
              <a:t>umur</a:t>
            </a:r>
            <a:r>
              <a:rPr lang="en-US" altLang="en-US" sz="3600" i="1" dirty="0"/>
              <a:t> 15-19 </a:t>
            </a:r>
            <a:br>
              <a:rPr lang="en-US" altLang="en-US" sz="3600" i="1" dirty="0"/>
            </a:br>
            <a:r>
              <a:rPr lang="en-US" altLang="en-US" sz="3600" i="1" dirty="0"/>
              <a:t>   </a:t>
            </a:r>
            <a:r>
              <a:rPr lang="en-US" altLang="en-US" sz="3600" i="1" dirty="0" err="1"/>
              <a:t>tahun</a:t>
            </a:r>
            <a:r>
              <a:rPr lang="en-US" altLang="en-US" sz="3600" i="1" dirty="0"/>
              <a:t> </a:t>
            </a:r>
            <a:r>
              <a:rPr lang="en-US" altLang="en-US" sz="3600" i="1" dirty="0" err="1"/>
              <a:t>kemungkinan</a:t>
            </a:r>
            <a:r>
              <a:rPr lang="en-US" altLang="en-US" sz="3600" i="1" dirty="0"/>
              <a:t> </a:t>
            </a:r>
            <a:r>
              <a:rPr lang="en-US" altLang="en-US" sz="3600" i="1" dirty="0" err="1"/>
              <a:t>akan</a:t>
            </a:r>
            <a:r>
              <a:rPr lang="en-US" altLang="en-US" sz="3600" i="1" dirty="0"/>
              <a:t> </a:t>
            </a:r>
            <a:r>
              <a:rPr lang="en-US" altLang="en-US" sz="3600" i="1" dirty="0" err="1"/>
              <a:t>melahirkan</a:t>
            </a:r>
            <a:r>
              <a:rPr lang="en-US" altLang="en-US" sz="3600" i="1" dirty="0"/>
              <a:t> </a:t>
            </a:r>
            <a:r>
              <a:rPr lang="en-US" altLang="en-US" sz="3600" i="1" dirty="0" err="1"/>
              <a:t>bayi</a:t>
            </a:r>
            <a:r>
              <a:rPr lang="en-US" altLang="en-US" sz="3600" i="1" dirty="0"/>
              <a:t> </a:t>
            </a:r>
            <a:r>
              <a:rPr lang="en-US" altLang="en-US" sz="3600" i="1" dirty="0" err="1"/>
              <a:t>sebanyak</a:t>
            </a:r>
            <a:r>
              <a:rPr lang="en-US" altLang="en-US" sz="3600" i="1" dirty="0"/>
              <a:t> 129 </a:t>
            </a:r>
            <a:r>
              <a:rPr lang="en-US" altLang="en-US" sz="3600" i="1" dirty="0" err="1"/>
              <a:t>bayi</a:t>
            </a:r>
            <a:r>
              <a:rPr lang="en-US" altLang="en-US" sz="3600" i="1" dirty="0"/>
              <a:t>.</a:t>
            </a:r>
            <a:br>
              <a:rPr lang="en-US" altLang="en-US" sz="3600" i="1" dirty="0"/>
            </a:br>
            <a:br>
              <a:rPr lang="en-US" altLang="en-US" sz="3600" i="1" dirty="0"/>
            </a:br>
            <a:r>
              <a:rPr lang="en-US" altLang="en-US" sz="3600" i="1" dirty="0"/>
              <a:t>- Setiap1000 </a:t>
            </a:r>
            <a:r>
              <a:rPr lang="en-US" altLang="en-US" sz="3600" i="1" dirty="0" err="1"/>
              <a:t>wanita</a:t>
            </a:r>
            <a:r>
              <a:rPr lang="en-US" altLang="en-US" sz="3600" i="1" dirty="0"/>
              <a:t> </a:t>
            </a:r>
            <a:r>
              <a:rPr lang="en-US" altLang="en-US" sz="3600" i="1" dirty="0" err="1"/>
              <a:t>umur</a:t>
            </a:r>
            <a:r>
              <a:rPr lang="en-US" altLang="en-US" sz="3600" i="1" dirty="0"/>
              <a:t> 20-24</a:t>
            </a:r>
            <a:br>
              <a:rPr lang="en-US" altLang="en-US" sz="3600" i="1" dirty="0"/>
            </a:br>
            <a:r>
              <a:rPr lang="en-US" altLang="en-US" sz="3600" i="1" dirty="0"/>
              <a:t>   </a:t>
            </a:r>
            <a:r>
              <a:rPr lang="en-US" altLang="en-US" sz="3600" i="1" dirty="0" err="1"/>
              <a:t>tahun</a:t>
            </a:r>
            <a:r>
              <a:rPr lang="en-US" altLang="en-US" sz="3600" i="1" dirty="0"/>
              <a:t> </a:t>
            </a:r>
            <a:r>
              <a:rPr lang="en-US" altLang="en-US" sz="3600" i="1" dirty="0" err="1"/>
              <a:t>kemungkinan</a:t>
            </a:r>
            <a:r>
              <a:rPr lang="en-US" altLang="en-US" sz="3600" i="1" dirty="0"/>
              <a:t> </a:t>
            </a:r>
            <a:r>
              <a:rPr lang="en-US" altLang="en-US" sz="3600" i="1" dirty="0" err="1"/>
              <a:t>akan</a:t>
            </a:r>
            <a:r>
              <a:rPr lang="en-US" altLang="en-US" sz="3600" i="1" dirty="0"/>
              <a:t> </a:t>
            </a:r>
            <a:r>
              <a:rPr lang="en-US" altLang="en-US" sz="3600" i="1" dirty="0" err="1"/>
              <a:t>melahirkan</a:t>
            </a:r>
            <a:r>
              <a:rPr lang="en-US" altLang="en-US" sz="3600" i="1" dirty="0"/>
              <a:t> </a:t>
            </a:r>
            <a:r>
              <a:rPr lang="en-US" altLang="en-US" sz="3600" i="1" dirty="0" err="1"/>
              <a:t>bayi</a:t>
            </a:r>
            <a:r>
              <a:rPr lang="en-US" altLang="en-US" sz="3600" i="1" dirty="0"/>
              <a:t> </a:t>
            </a:r>
            <a:r>
              <a:rPr lang="en-US" altLang="en-US" sz="3600" i="1" dirty="0" err="1"/>
              <a:t>sebanyak</a:t>
            </a:r>
            <a:r>
              <a:rPr lang="en-US" altLang="en-US" sz="3600" i="1" dirty="0"/>
              <a:t> 242 </a:t>
            </a:r>
            <a:r>
              <a:rPr lang="en-US" altLang="en-US" sz="3600" i="1" dirty="0" err="1"/>
              <a:t>bayi</a:t>
            </a:r>
            <a:r>
              <a:rPr lang="en-US" altLang="en-US" sz="3600" i="1" dirty="0"/>
              <a:t>.</a:t>
            </a:r>
          </a:p>
        </p:txBody>
      </p:sp>
      <p:sp>
        <p:nvSpPr>
          <p:cNvPr id="31747" name="Slide Number Placeholder 4">
            <a:extLst>
              <a:ext uri="{FF2B5EF4-FFF2-40B4-BE49-F238E27FC236}">
                <a16:creationId xmlns:a16="http://schemas.microsoft.com/office/drawing/2014/main" id="{BFCE1B5B-A611-AEEE-6637-3B4B81ED2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6746DB8-27FC-4EBA-AA83-7CE85ADD5FAA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7987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9AB09D7-F809-B4DC-59EB-6F4F81DA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BC2DB-6A5B-40FE-8350-3554983F5656}" type="slidenum">
              <a:rPr lang="en-US" altLang="en-US"/>
              <a:pPr/>
              <a:t>27</a:t>
            </a:fld>
            <a:endParaRPr lang="en-US" altLang="en-US"/>
          </a:p>
        </p:txBody>
      </p:sp>
      <p:graphicFrame>
        <p:nvGraphicFramePr>
          <p:cNvPr id="48132" name="Object 1028">
            <a:extLst>
              <a:ext uri="{FF2B5EF4-FFF2-40B4-BE49-F238E27FC236}">
                <a16:creationId xmlns:a16="http://schemas.microsoft.com/office/drawing/2014/main" id="{3FF12A52-36C2-6259-EC0F-AB59654861E2}"/>
              </a:ext>
            </a:extLst>
          </p:cNvPr>
          <p:cNvGraphicFramePr>
            <a:graphicFrameLocks noChangeAspect="1"/>
          </p:cNvGraphicFramePr>
          <p:nvPr>
            <p:ph type="body" idx="1"/>
          </p:nvPr>
        </p:nvGraphicFramePr>
        <p:xfrm>
          <a:off x="3810000" y="609600"/>
          <a:ext cx="5867400" cy="579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6610807" imgH="6877507" progId="Excel.Chart.8">
                  <p:embed/>
                </p:oleObj>
              </mc:Choice>
              <mc:Fallback>
                <p:oleObj name="Chart" r:id="rId2" imgW="6610807" imgH="6877507" progId="Excel.Chart.8">
                  <p:embed/>
                  <p:pic>
                    <p:nvPicPr>
                      <p:cNvPr id="48132" name="Object 1028">
                        <a:extLst>
                          <a:ext uri="{FF2B5EF4-FFF2-40B4-BE49-F238E27FC236}">
                            <a16:creationId xmlns:a16="http://schemas.microsoft.com/office/drawing/2014/main" id="{3FF12A52-36C2-6259-EC0F-AB59654861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609600"/>
                        <a:ext cx="5867400" cy="579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C388288-EF61-39A0-A0C4-AC969A57E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9F6F-57B3-4949-B3AE-24050573BA1B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EA8C4200-168E-AFA3-9D38-626058F11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 4.</a:t>
            </a:r>
            <a:r>
              <a:rPr lang="en-US" altLang="en-US" sz="4200" b="1" dirty="0"/>
              <a:t>Total Fertility Rate (TFR)/</a:t>
            </a:r>
            <a:br>
              <a:rPr lang="en-US" altLang="en-US" sz="4200" b="1" dirty="0"/>
            </a:br>
            <a:r>
              <a:rPr lang="en-US" altLang="en-US" sz="4200" b="1" dirty="0"/>
              <a:t>          Angka </a:t>
            </a:r>
            <a:r>
              <a:rPr lang="en-US" altLang="en-US" sz="4200" b="1" dirty="0" err="1"/>
              <a:t>Kelahiran</a:t>
            </a:r>
            <a:r>
              <a:rPr lang="en-US" altLang="en-US" sz="4200" b="1" dirty="0"/>
              <a:t> Total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BE1CE34-3039-FE72-7EE3-0B43D4BB0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95600" y="2209800"/>
            <a:ext cx="7620000" cy="38862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 dirty="0"/>
              <a:t>	</a:t>
            </a:r>
            <a:r>
              <a:rPr lang="en-US" altLang="en-US" sz="2400" i="1" dirty="0"/>
              <a:t> Rata-rata </a:t>
            </a:r>
            <a:r>
              <a:rPr lang="en-US" altLang="en-US" sz="2400" i="1" dirty="0" err="1"/>
              <a:t>banyaknya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kelahiran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hidup</a:t>
            </a:r>
            <a:r>
              <a:rPr lang="en-US" altLang="en-US" sz="2400" i="1" dirty="0"/>
              <a:t> oleh </a:t>
            </a:r>
            <a:r>
              <a:rPr lang="en-US" altLang="en-US" sz="2400" i="1" dirty="0" err="1"/>
              <a:t>seorang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wanita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sampai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akhir</a:t>
            </a:r>
            <a:r>
              <a:rPr lang="en-US" altLang="en-US" sz="2400" i="1" dirty="0"/>
              <a:t> masa </a:t>
            </a:r>
            <a:r>
              <a:rPr lang="en-US" altLang="en-US" sz="2400" i="1" dirty="0" err="1"/>
              <a:t>reproduksinya</a:t>
            </a:r>
            <a:r>
              <a:rPr lang="en-US" altLang="en-US" sz="2400" i="1" dirty="0"/>
              <a:t>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400" dirty="0">
              <a:sym typeface="Symbol" panose="05050102010706020507" pitchFamily="18" charset="2"/>
            </a:endParaRPr>
          </a:p>
          <a:p>
            <a:pPr>
              <a:buNone/>
            </a:pPr>
            <a:r>
              <a:rPr lang="en-US" altLang="en-US" sz="2400" b="1" dirty="0"/>
              <a:t>TFR = 5 </a:t>
            </a:r>
            <a:r>
              <a:rPr lang="en-US" altLang="en-US" sz="2400" b="1" dirty="0">
                <a:sym typeface="Symbol" panose="05050102010706020507" pitchFamily="18" charset="2"/>
              </a:rPr>
              <a:t> </a:t>
            </a:r>
            <a:r>
              <a:rPr lang="en-US" altLang="en-US" sz="2400" b="1" dirty="0" err="1">
                <a:sym typeface="Symbol" panose="05050102010706020507" pitchFamily="18" charset="2"/>
              </a:rPr>
              <a:t>ASFRi</a:t>
            </a:r>
            <a:r>
              <a:rPr lang="en-US" altLang="en-US" sz="2400" b="1" dirty="0">
                <a:sym typeface="Symbol" panose="05050102010706020507" pitchFamily="18" charset="2"/>
              </a:rPr>
              <a:t>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400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>
                <a:sym typeface="Symbol" panose="05050102010706020507" pitchFamily="18" charset="2"/>
              </a:rPr>
              <a:t>ASFR = Angka </a:t>
            </a:r>
            <a:r>
              <a:rPr lang="en-US" altLang="en-US" dirty="0" err="1">
                <a:sym typeface="Symbol" panose="05050102010706020507" pitchFamily="18" charset="2"/>
              </a:rPr>
              <a:t>kelahiran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menurut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kelompok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umur</a:t>
            </a:r>
            <a:endParaRPr lang="en-US" altLang="en-US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 err="1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 = </a:t>
            </a:r>
            <a:r>
              <a:rPr lang="en-US" altLang="en-US" dirty="0" err="1">
                <a:sym typeface="Symbol" panose="05050102010706020507" pitchFamily="18" charset="2"/>
              </a:rPr>
              <a:t>kelompok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umur</a:t>
            </a:r>
            <a:r>
              <a:rPr lang="en-US" altLang="en-US" dirty="0">
                <a:sym typeface="Symbol" panose="05050102010706020507" pitchFamily="18" charset="2"/>
              </a:rPr>
              <a:t> 5 </a:t>
            </a:r>
            <a:r>
              <a:rPr lang="en-US" altLang="en-US" dirty="0" err="1">
                <a:sym typeface="Symbol" panose="05050102010706020507" pitchFamily="18" charset="2"/>
              </a:rPr>
              <a:t>tahunan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 err="1">
                <a:sym typeface="Symbol" panose="05050102010706020507" pitchFamily="18" charset="2"/>
              </a:rPr>
              <a:t>Contoh</a:t>
            </a:r>
            <a:r>
              <a:rPr lang="en-US" altLang="en-US" dirty="0">
                <a:sym typeface="Symbol" panose="05050102010706020507" pitchFamily="18" charset="2"/>
              </a:rPr>
              <a:t>: TFR = 3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 err="1">
                <a:sym typeface="Symbol" panose="05050102010706020507" pitchFamily="18" charset="2"/>
              </a:rPr>
              <a:t>Artinya</a:t>
            </a:r>
            <a:r>
              <a:rPr lang="en-US" altLang="en-US" dirty="0">
                <a:sym typeface="Symbol" panose="05050102010706020507" pitchFamily="18" charset="2"/>
              </a:rPr>
              <a:t> rata-rata </a:t>
            </a:r>
            <a:r>
              <a:rPr lang="en-US" altLang="en-US" dirty="0" err="1">
                <a:sym typeface="Symbol" panose="05050102010706020507" pitchFamily="18" charset="2"/>
              </a:rPr>
              <a:t>jumlah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anak</a:t>
            </a:r>
            <a:r>
              <a:rPr lang="en-US" altLang="en-US" dirty="0">
                <a:sym typeface="Symbol" panose="05050102010706020507" pitchFamily="18" charset="2"/>
              </a:rPr>
              <a:t> yang </a:t>
            </a:r>
            <a:r>
              <a:rPr lang="en-US" altLang="en-US" dirty="0" err="1">
                <a:sym typeface="Symbol" panose="05050102010706020507" pitchFamily="18" charset="2"/>
              </a:rPr>
              <a:t>dimiliki</a:t>
            </a:r>
            <a:r>
              <a:rPr lang="en-US" altLang="en-US" dirty="0">
                <a:sym typeface="Symbol" panose="05050102010706020507" pitchFamily="18" charset="2"/>
              </a:rPr>
              <a:t>  </a:t>
            </a:r>
            <a:r>
              <a:rPr lang="en-US" altLang="en-US" dirty="0" err="1">
                <a:sym typeface="Symbol" panose="05050102010706020507" pitchFamily="18" charset="2"/>
              </a:rPr>
              <a:t>wanita</a:t>
            </a:r>
            <a:r>
              <a:rPr lang="en-US" altLang="en-US" dirty="0">
                <a:sym typeface="Symbol" panose="05050102010706020507" pitchFamily="18" charset="2"/>
              </a:rPr>
              <a:t> di </a:t>
            </a:r>
            <a:r>
              <a:rPr lang="en-US" altLang="en-US" dirty="0" err="1">
                <a:sym typeface="Symbol" panose="05050102010706020507" pitchFamily="18" charset="2"/>
              </a:rPr>
              <a:t>akhir</a:t>
            </a:r>
            <a:r>
              <a:rPr lang="en-US" altLang="en-US" dirty="0">
                <a:sym typeface="Symbol" panose="05050102010706020507" pitchFamily="18" charset="2"/>
              </a:rPr>
              <a:t> masa </a:t>
            </a:r>
            <a:r>
              <a:rPr lang="en-US" altLang="en-US" dirty="0" err="1">
                <a:sym typeface="Symbol" panose="05050102010706020507" pitchFamily="18" charset="2"/>
              </a:rPr>
              <a:t>reproduksinya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adalah</a:t>
            </a:r>
            <a:r>
              <a:rPr lang="en-US" altLang="en-US" dirty="0">
                <a:sym typeface="Symbol" panose="05050102010706020507" pitchFamily="18" charset="2"/>
              </a:rPr>
              <a:t> 3 orang </a:t>
            </a: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>
            <a:extLst>
              <a:ext uri="{FF2B5EF4-FFF2-40B4-BE49-F238E27FC236}">
                <a16:creationId xmlns:a16="http://schemas.microsoft.com/office/drawing/2014/main" id="{CA57B0A9-01CB-B2D4-CC99-6BE631A261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6278562"/>
          </a:xfrm>
        </p:spPr>
        <p:txBody>
          <a:bodyPr/>
          <a:lstStyle/>
          <a:p>
            <a:pPr algn="l"/>
            <a:r>
              <a:rPr lang="en-US" altLang="en-US" sz="4000" dirty="0" err="1"/>
              <a:t>Rumus</a:t>
            </a:r>
            <a:r>
              <a:rPr lang="en-US" altLang="en-US" sz="4000" dirty="0"/>
              <a:t> :</a:t>
            </a:r>
            <a:br>
              <a:rPr lang="en-US" altLang="en-US" sz="4000" dirty="0"/>
            </a:br>
            <a:br>
              <a:rPr lang="en-US" altLang="en-US" sz="4000" dirty="0"/>
            </a:br>
            <a:r>
              <a:rPr lang="en-US" altLang="en-US" sz="4000" dirty="0"/>
              <a:t>TFR	= 5 (</a:t>
            </a:r>
            <a:r>
              <a:rPr lang="en-US" altLang="en-US" sz="4000" dirty="0" err="1"/>
              <a:t>Jumlah</a:t>
            </a:r>
            <a:r>
              <a:rPr lang="en-US" altLang="en-US" sz="4000" dirty="0"/>
              <a:t> </a:t>
            </a:r>
            <a:r>
              <a:rPr lang="en-US" altLang="en-US" sz="4000" dirty="0" err="1"/>
              <a:t>ASFRi</a:t>
            </a:r>
            <a:r>
              <a:rPr lang="en-US" altLang="en-US" sz="4000" dirty="0"/>
              <a:t>)  = 5 (1.011)</a:t>
            </a:r>
            <a:br>
              <a:rPr lang="en-US" altLang="en-US" sz="4000" dirty="0"/>
            </a:br>
            <a:r>
              <a:rPr lang="en-US" altLang="en-US" sz="4000" dirty="0"/>
              <a:t>            	= 5.055/1000</a:t>
            </a:r>
            <a:br>
              <a:rPr lang="en-US" altLang="en-US" sz="4000" dirty="0"/>
            </a:br>
            <a:r>
              <a:rPr lang="en-US" altLang="en-US" sz="4000" dirty="0"/>
              <a:t>           	= 5</a:t>
            </a:r>
            <a:br>
              <a:rPr lang="en-US" altLang="en-US" sz="4000" dirty="0"/>
            </a:br>
            <a:br>
              <a:rPr lang="en-US" altLang="en-US" sz="4000" dirty="0"/>
            </a:br>
            <a:r>
              <a:rPr lang="en-US" altLang="en-US" sz="4000" i="1" dirty="0" err="1"/>
              <a:t>Artinya</a:t>
            </a:r>
            <a:r>
              <a:rPr lang="en-US" altLang="en-US" sz="4000" i="1" dirty="0"/>
              <a:t> : rata-rata </a:t>
            </a:r>
            <a:r>
              <a:rPr lang="en-US" altLang="en-US" sz="4000" i="1" dirty="0" err="1"/>
              <a:t>seorang</a:t>
            </a:r>
            <a:r>
              <a:rPr lang="en-US" altLang="en-US" sz="4000" i="1" dirty="0"/>
              <a:t> </a:t>
            </a:r>
            <a:r>
              <a:rPr lang="en-US" altLang="en-US" sz="4000" i="1" dirty="0" err="1"/>
              <a:t>wanita</a:t>
            </a:r>
            <a:br>
              <a:rPr lang="en-US" altLang="en-US" sz="4000" i="1" dirty="0"/>
            </a:br>
            <a:r>
              <a:rPr lang="en-US" altLang="en-US" sz="4000" i="1" dirty="0"/>
              <a:t>              </a:t>
            </a:r>
            <a:r>
              <a:rPr lang="en-US" altLang="en-US" sz="4000" i="1" dirty="0" err="1"/>
              <a:t>melahirkan</a:t>
            </a:r>
            <a:r>
              <a:rPr lang="en-US" altLang="en-US" sz="4000" i="1" dirty="0"/>
              <a:t> </a:t>
            </a:r>
            <a:r>
              <a:rPr lang="en-US" altLang="en-US" sz="4000" i="1" dirty="0" err="1"/>
              <a:t>hidup</a:t>
            </a:r>
            <a:r>
              <a:rPr lang="en-US" altLang="en-US" sz="4000" i="1" dirty="0"/>
              <a:t> 5 </a:t>
            </a:r>
            <a:r>
              <a:rPr lang="en-US" altLang="en-US" sz="4000" i="1" dirty="0" err="1"/>
              <a:t>anak</a:t>
            </a:r>
            <a:r>
              <a:rPr lang="en-US" altLang="en-US" sz="4000" i="1" dirty="0"/>
              <a:t>.</a:t>
            </a:r>
            <a:br>
              <a:rPr lang="en-US" altLang="en-US" sz="4000" i="1" dirty="0"/>
            </a:br>
            <a:r>
              <a:rPr lang="en-US" altLang="en-US" sz="4000" dirty="0"/>
              <a:t>             </a:t>
            </a:r>
          </a:p>
        </p:txBody>
      </p:sp>
      <p:sp>
        <p:nvSpPr>
          <p:cNvPr id="33795" name="Slide Number Placeholder 4">
            <a:extLst>
              <a:ext uri="{FF2B5EF4-FFF2-40B4-BE49-F238E27FC236}">
                <a16:creationId xmlns:a16="http://schemas.microsoft.com/office/drawing/2014/main" id="{9AED717A-CF0E-05A2-78DD-65BBE796F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87EDFF-B536-4870-BB8E-C0EFFDABCFA3}" type="slidenum">
              <a:rPr lang="en-US" altLang="en-US"/>
              <a:pPr eaLnBrk="1" hangingPunct="1"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5947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C81378-5DD5-2060-F0EA-59D8CCF7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231D1-D1B6-45A2-99C9-4E1471261C1F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5B2734F3-20EB-3EFA-099C-18F6F50A6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0095" y="674717"/>
            <a:ext cx="7543800" cy="990600"/>
          </a:xfrm>
        </p:spPr>
        <p:txBody>
          <a:bodyPr/>
          <a:lstStyle/>
          <a:p>
            <a:r>
              <a:rPr lang="en-US" altLang="en-US" sz="2800" b="1" dirty="0"/>
              <a:t>5. Gross Reproduction Rate (GRR)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F22922D-8477-F071-8F57-1923AFC3C4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1828800"/>
            <a:ext cx="8503920" cy="4267200"/>
          </a:xfrm>
        </p:spPr>
        <p:txBody>
          <a:bodyPr>
            <a:normAutofit fontScale="92500" lnSpcReduction="10000"/>
          </a:bodyPr>
          <a:lstStyle/>
          <a:p>
            <a:pPr marL="533400" indent="-533400"/>
            <a:r>
              <a:rPr lang="en-US" altLang="en-US" sz="1800" i="1" dirty="0" err="1"/>
              <a:t>banyaknya</a:t>
            </a:r>
            <a:r>
              <a:rPr lang="en-US" altLang="en-US" sz="1800" i="1" dirty="0"/>
              <a:t> </a:t>
            </a:r>
            <a:r>
              <a:rPr lang="en-US" altLang="en-US" sz="1800" i="1" dirty="0" err="1"/>
              <a:t>kelahiran</a:t>
            </a:r>
            <a:r>
              <a:rPr lang="en-US" altLang="en-US" sz="1800" i="1" dirty="0"/>
              <a:t> </a:t>
            </a:r>
            <a:r>
              <a:rPr lang="en-US" altLang="en-US" sz="1800" i="1" dirty="0" err="1"/>
              <a:t>bayi</a:t>
            </a:r>
            <a:r>
              <a:rPr lang="en-US" altLang="en-US" sz="1800" i="1" dirty="0"/>
              <a:t> </a:t>
            </a:r>
            <a:r>
              <a:rPr lang="en-US" altLang="en-US" sz="1800" i="1" dirty="0" err="1"/>
              <a:t>wanita</a:t>
            </a:r>
            <a:r>
              <a:rPr lang="en-US" altLang="en-US" sz="1800" i="1" dirty="0"/>
              <a:t> </a:t>
            </a:r>
            <a:r>
              <a:rPr lang="en-US" altLang="en-US" sz="1800" i="1" dirty="0" err="1"/>
              <a:t>setiap</a:t>
            </a:r>
            <a:r>
              <a:rPr lang="en-US" altLang="en-US" sz="1800" i="1" dirty="0"/>
              <a:t> 1000 Wanita </a:t>
            </a:r>
            <a:r>
              <a:rPr lang="en-US" altLang="en-US" sz="1800" i="1" dirty="0" err="1"/>
              <a:t>sepanjang</a:t>
            </a:r>
            <a:r>
              <a:rPr lang="en-US" altLang="en-US" sz="1800" i="1" dirty="0"/>
              <a:t> masa </a:t>
            </a:r>
            <a:r>
              <a:rPr lang="en-US" altLang="en-US" sz="1800" i="1" dirty="0" err="1"/>
              <a:t>reproduksinya</a:t>
            </a:r>
            <a:r>
              <a:rPr lang="en-US" altLang="en-US" sz="1800" i="1" dirty="0"/>
              <a:t>.</a:t>
            </a:r>
            <a:endParaRPr lang="en-US" altLang="en-US" sz="1800" dirty="0"/>
          </a:p>
          <a:p>
            <a:pPr marL="533400" indent="-533400"/>
            <a:r>
              <a:rPr lang="en-US" altLang="en-US" sz="1800" dirty="0" err="1"/>
              <a:t>Banyaknya</a:t>
            </a:r>
            <a:r>
              <a:rPr lang="en-US" altLang="en-US" sz="1800" dirty="0"/>
              <a:t> </a:t>
            </a:r>
            <a:r>
              <a:rPr lang="en-US" altLang="en-US" sz="1800" u="sng" dirty="0" err="1"/>
              <a:t>bayi</a:t>
            </a:r>
            <a:r>
              <a:rPr lang="en-US" altLang="en-US" sz="1800" u="sng" dirty="0"/>
              <a:t> </a:t>
            </a:r>
            <a:r>
              <a:rPr lang="en-US" altLang="en-US" sz="1800" u="sng" dirty="0" err="1"/>
              <a:t>perempuan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yg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dilahirkan</a:t>
            </a:r>
            <a:r>
              <a:rPr lang="en-US" altLang="en-US" sz="1800" dirty="0"/>
              <a:t> oleh </a:t>
            </a:r>
            <a:r>
              <a:rPr lang="en-US" altLang="en-US" sz="1800" dirty="0" err="1"/>
              <a:t>suatu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kohor</a:t>
            </a:r>
            <a:r>
              <a:rPr lang="en-US" altLang="en-US" sz="1800" dirty="0"/>
              <a:t>/</a:t>
            </a:r>
            <a:r>
              <a:rPr lang="en-US" altLang="en-US" sz="1800" dirty="0" err="1"/>
              <a:t>sekelompok</a:t>
            </a:r>
            <a:r>
              <a:rPr lang="en-US" altLang="en-US" sz="1800" dirty="0"/>
              <a:t> </a:t>
            </a:r>
            <a:r>
              <a:rPr lang="en-US" altLang="en-US" sz="1800" dirty="0" err="1"/>
              <a:t>wanita</a:t>
            </a:r>
            <a:r>
              <a:rPr lang="en-US" altLang="en-US" sz="1800" dirty="0"/>
              <a:t>.</a:t>
            </a:r>
          </a:p>
          <a:p>
            <a:pPr marL="533400" indent="-533400"/>
            <a:r>
              <a:rPr lang="en-US" altLang="en-US" sz="1800" dirty="0"/>
              <a:t>Ada dua </a:t>
            </a:r>
            <a:r>
              <a:rPr lang="en-US" altLang="en-US" sz="1800" dirty="0" err="1"/>
              <a:t>cara</a:t>
            </a:r>
            <a:r>
              <a:rPr lang="en-US" altLang="en-US" sz="1800" dirty="0"/>
              <a:t> :</a:t>
            </a:r>
          </a:p>
          <a:p>
            <a:pPr marL="914400" lvl="1" indent="-457200">
              <a:buFont typeface="Wingdings" panose="05000000000000000000" pitchFamily="2" charset="2"/>
              <a:buAutoNum type="arabicPeriod"/>
            </a:pPr>
            <a:r>
              <a:rPr lang="en-US" altLang="en-US" sz="1800" dirty="0"/>
              <a:t>Jika </a:t>
            </a:r>
            <a:r>
              <a:rPr lang="en-US" altLang="en-US" sz="1800" dirty="0" err="1"/>
              <a:t>diasumsikan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bahwa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rasio</a:t>
            </a:r>
            <a:r>
              <a:rPr lang="en-US" altLang="en-US" sz="1800" dirty="0"/>
              <a:t> </a:t>
            </a:r>
            <a:r>
              <a:rPr lang="en-US" altLang="en-US" sz="1800" dirty="0" err="1"/>
              <a:t>jenis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kelamin</a:t>
            </a:r>
            <a:r>
              <a:rPr lang="en-US" altLang="en-US" sz="1800" dirty="0"/>
              <a:t> pada </a:t>
            </a:r>
            <a:r>
              <a:rPr lang="en-US" altLang="en-US" sz="1800" dirty="0" err="1"/>
              <a:t>saat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dilahirkan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dari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bayi</a:t>
            </a:r>
            <a:r>
              <a:rPr lang="en-US" altLang="en-US" sz="1800" dirty="0"/>
              <a:t> yang </a:t>
            </a:r>
            <a:r>
              <a:rPr lang="en-US" altLang="en-US" sz="1800" dirty="0" err="1"/>
              <a:t>dilahirkan</a:t>
            </a:r>
            <a:r>
              <a:rPr lang="en-US" altLang="en-US" sz="1800" dirty="0"/>
              <a:t> oleh </a:t>
            </a:r>
            <a:r>
              <a:rPr lang="en-US" altLang="en-US" sz="1800" dirty="0" err="1"/>
              <a:t>tiap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kelompok</a:t>
            </a:r>
            <a:r>
              <a:rPr lang="en-US" altLang="en-US" sz="1800" dirty="0"/>
              <a:t> </a:t>
            </a:r>
            <a:r>
              <a:rPr lang="en-US" altLang="en-US" sz="1800" dirty="0" err="1"/>
              <a:t>usia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sama</a:t>
            </a:r>
            <a:r>
              <a:rPr lang="en-US" altLang="en-US" sz="1800" dirty="0"/>
              <a:t> (</a:t>
            </a:r>
            <a:r>
              <a:rPr lang="en-US" altLang="en-US" sz="1800" dirty="0" err="1"/>
              <a:t>misal</a:t>
            </a:r>
            <a:r>
              <a:rPr lang="en-US" altLang="en-US" sz="1800" dirty="0"/>
              <a:t> sex ratio: 103 </a:t>
            </a:r>
            <a:r>
              <a:rPr lang="en-US" altLang="en-US" sz="1800" dirty="0">
                <a:sym typeface="Wingdings" panose="05000000000000000000" pitchFamily="2" charset="2"/>
              </a:rPr>
              <a:t> </a:t>
            </a:r>
            <a:r>
              <a:rPr lang="en-US" altLang="en-US" sz="1800" dirty="0" err="1">
                <a:sym typeface="Wingdings" panose="05000000000000000000" pitchFamily="2" charset="2"/>
              </a:rPr>
              <a:t>proporsi</a:t>
            </a:r>
            <a:r>
              <a:rPr lang="en-US" altLang="en-US" sz="1800" dirty="0">
                <a:sym typeface="Wingdings" panose="05000000000000000000" pitchFamily="2" charset="2"/>
              </a:rPr>
              <a:t> </a:t>
            </a:r>
            <a:r>
              <a:rPr lang="en-US" altLang="en-US" sz="1800" dirty="0" err="1">
                <a:sym typeface="Wingdings" panose="05000000000000000000" pitchFamily="2" charset="2"/>
              </a:rPr>
              <a:t>perempuan</a:t>
            </a:r>
            <a:r>
              <a:rPr lang="en-US" altLang="en-US" sz="1800" dirty="0">
                <a:sym typeface="Wingdings" panose="05000000000000000000" pitchFamily="2" charset="2"/>
              </a:rPr>
              <a:t> : 100/203</a:t>
            </a:r>
            <a:r>
              <a:rPr lang="en-US" altLang="en-US" sz="1800" dirty="0"/>
              <a:t> ), </a:t>
            </a:r>
            <a:r>
              <a:rPr lang="en-US" altLang="en-US" sz="1800" dirty="0" err="1"/>
              <a:t>maka</a:t>
            </a:r>
            <a:r>
              <a:rPr lang="en-US" altLang="en-US" sz="1800" dirty="0"/>
              <a:t>:</a:t>
            </a:r>
          </a:p>
          <a:p>
            <a:pPr marL="533400" indent="-533400">
              <a:buNone/>
            </a:pPr>
            <a:endParaRPr lang="en-US" altLang="en-US" sz="1200" dirty="0"/>
          </a:p>
          <a:p>
            <a:pPr marL="1295400" lvl="2" indent="-381000">
              <a:buNone/>
            </a:pPr>
            <a:r>
              <a:rPr lang="en-US" altLang="en-US" sz="1600" b="1" dirty="0"/>
              <a:t>GRR = </a:t>
            </a:r>
            <a:r>
              <a:rPr lang="en-US" altLang="en-US" sz="1600" b="1" dirty="0" err="1"/>
              <a:t>proporsi</a:t>
            </a:r>
            <a:r>
              <a:rPr lang="en-US" altLang="en-US" sz="1600" b="1" dirty="0"/>
              <a:t> </a:t>
            </a:r>
            <a:r>
              <a:rPr lang="en-US" altLang="en-US" sz="1600" b="1" dirty="0" err="1"/>
              <a:t>perempuan</a:t>
            </a:r>
            <a:r>
              <a:rPr lang="en-US" altLang="en-US" sz="1600" b="1" dirty="0"/>
              <a:t> x (5. </a:t>
            </a:r>
            <a:r>
              <a:rPr lang="en-US" altLang="en-US" sz="1600" b="1" dirty="0">
                <a:sym typeface="Symbol" panose="05050102010706020507" pitchFamily="18" charset="2"/>
              </a:rPr>
              <a:t>  </a:t>
            </a:r>
            <a:r>
              <a:rPr lang="en-US" altLang="en-US" sz="1600" b="1" dirty="0" err="1">
                <a:sym typeface="Symbol" panose="05050102010706020507" pitchFamily="18" charset="2"/>
              </a:rPr>
              <a:t>ASFRi</a:t>
            </a:r>
            <a:r>
              <a:rPr lang="en-US" altLang="en-US" sz="1600" b="1" dirty="0">
                <a:sym typeface="Symbol" panose="05050102010706020507" pitchFamily="18" charset="2"/>
              </a:rPr>
              <a:t>)</a:t>
            </a:r>
          </a:p>
          <a:p>
            <a:pPr marL="1295400" lvl="2" indent="-381000">
              <a:buNone/>
            </a:pPr>
            <a:endParaRPr lang="en-US" altLang="en-US" sz="900" b="1" dirty="0">
              <a:sym typeface="Symbol" panose="05050102010706020507" pitchFamily="18" charset="2"/>
            </a:endParaRPr>
          </a:p>
          <a:p>
            <a:pPr marL="1295400" lvl="2" indent="-381000">
              <a:buNone/>
            </a:pPr>
            <a:r>
              <a:rPr lang="en-US" altLang="en-US" sz="1600" dirty="0">
                <a:sym typeface="Symbol" panose="05050102010706020507" pitchFamily="18" charset="2"/>
              </a:rPr>
              <a:t>Dimana </a:t>
            </a:r>
            <a:r>
              <a:rPr lang="en-US" altLang="en-US" sz="1600" dirty="0" err="1">
                <a:sym typeface="Symbol" panose="05050102010706020507" pitchFamily="18" charset="2"/>
              </a:rPr>
              <a:t>ASFRi</a:t>
            </a:r>
            <a:r>
              <a:rPr lang="en-US" altLang="en-US" sz="1600" dirty="0">
                <a:sym typeface="Symbol" panose="05050102010706020507" pitchFamily="18" charset="2"/>
              </a:rPr>
              <a:t> = </a:t>
            </a:r>
            <a:r>
              <a:rPr lang="en-US" altLang="en-US" sz="1600" dirty="0" err="1">
                <a:sym typeface="Symbol" panose="05050102010706020507" pitchFamily="18" charset="2"/>
              </a:rPr>
              <a:t>banyaknya</a:t>
            </a:r>
            <a:r>
              <a:rPr lang="en-US" altLang="en-US" sz="1600" dirty="0">
                <a:sym typeface="Symbol" panose="05050102010706020507" pitchFamily="18" charset="2"/>
              </a:rPr>
              <a:t> </a:t>
            </a:r>
            <a:r>
              <a:rPr lang="en-US" altLang="en-US" sz="1600" dirty="0" err="1">
                <a:sym typeface="Symbol" panose="05050102010706020507" pitchFamily="18" charset="2"/>
              </a:rPr>
              <a:t>kelahiran</a:t>
            </a:r>
            <a:r>
              <a:rPr lang="en-US" altLang="en-US" sz="1600" dirty="0">
                <a:sym typeface="Symbol" panose="05050102010706020507" pitchFamily="18" charset="2"/>
              </a:rPr>
              <a:t> pada </a:t>
            </a:r>
            <a:r>
              <a:rPr lang="en-US" altLang="en-US" sz="1600" dirty="0" err="1">
                <a:sym typeface="Symbol" panose="05050102010706020507" pitchFamily="18" charset="2"/>
              </a:rPr>
              <a:t>tiap</a:t>
            </a:r>
            <a:r>
              <a:rPr lang="en-US" altLang="en-US" sz="1600" dirty="0">
                <a:sym typeface="Symbol" panose="05050102010706020507" pitchFamily="18" charset="2"/>
              </a:rPr>
              <a:t> </a:t>
            </a:r>
            <a:r>
              <a:rPr lang="en-US" altLang="en-US" sz="1600" dirty="0" err="1">
                <a:sym typeface="Symbol" panose="05050102010706020507" pitchFamily="18" charset="2"/>
              </a:rPr>
              <a:t>kelompok</a:t>
            </a:r>
            <a:r>
              <a:rPr lang="en-US" altLang="en-US" sz="1600" dirty="0">
                <a:sym typeface="Symbol" panose="05050102010706020507" pitchFamily="18" charset="2"/>
              </a:rPr>
              <a:t> </a:t>
            </a:r>
            <a:r>
              <a:rPr lang="en-US" altLang="en-US" sz="1600" dirty="0" err="1">
                <a:sym typeface="Symbol" panose="05050102010706020507" pitchFamily="18" charset="2"/>
              </a:rPr>
              <a:t>umur</a:t>
            </a:r>
            <a:r>
              <a:rPr lang="en-US" altLang="en-US" sz="1600" dirty="0">
                <a:sym typeface="Symbol" panose="05050102010706020507" pitchFamily="18" charset="2"/>
              </a:rPr>
              <a:t> </a:t>
            </a:r>
            <a:r>
              <a:rPr lang="en-US" altLang="en-US" sz="1600" dirty="0" err="1">
                <a:sym typeface="Symbol" panose="05050102010706020507" pitchFamily="18" charset="2"/>
              </a:rPr>
              <a:t>i</a:t>
            </a:r>
            <a:endParaRPr lang="en-US" altLang="en-US" sz="1600" dirty="0">
              <a:sym typeface="Symbol" panose="05050102010706020507" pitchFamily="18" charset="2"/>
            </a:endParaRPr>
          </a:p>
          <a:p>
            <a:pPr marL="1295400" lvl="2" indent="-381000">
              <a:buNone/>
            </a:pPr>
            <a:endParaRPr lang="en-US" altLang="en-US" sz="1600" dirty="0">
              <a:sym typeface="Symbol" panose="05050102010706020507" pitchFamily="18" charset="2"/>
            </a:endParaRPr>
          </a:p>
          <a:p>
            <a:pPr marL="914400" lvl="1" indent="-457200">
              <a:buFontTx/>
              <a:buAutoNum type="arabicPeriod" startAt="2"/>
            </a:pPr>
            <a:r>
              <a:rPr lang="en-US" altLang="en-US" sz="1800" dirty="0" err="1"/>
              <a:t>Jikas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diketahui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banyaknya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bayi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wanita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untuk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kelompok</a:t>
            </a:r>
            <a:r>
              <a:rPr lang="en-US" altLang="en-US" sz="1800" dirty="0"/>
              <a:t> </a:t>
            </a:r>
            <a:r>
              <a:rPr lang="en-US" altLang="en-US" sz="1800" dirty="0" err="1"/>
              <a:t>umur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ibu</a:t>
            </a:r>
            <a:r>
              <a:rPr lang="en-US" altLang="en-US" sz="1800" dirty="0"/>
              <a:t> i:</a:t>
            </a:r>
          </a:p>
          <a:p>
            <a:pPr marL="914400" lvl="1" indent="-457200">
              <a:buNone/>
            </a:pPr>
            <a:r>
              <a:rPr lang="en-US" altLang="en-US" sz="1600" dirty="0"/>
              <a:t>            </a:t>
            </a:r>
          </a:p>
          <a:p>
            <a:pPr marL="1295400" lvl="2" indent="-381000">
              <a:buNone/>
            </a:pPr>
            <a:r>
              <a:rPr lang="en-US" altLang="en-US" sz="1800" b="1" dirty="0"/>
              <a:t>GRR =  5. </a:t>
            </a:r>
            <a:r>
              <a:rPr lang="en-US" altLang="en-US" sz="1800" b="1" dirty="0">
                <a:sym typeface="Symbol" panose="05050102010706020507" pitchFamily="18" charset="2"/>
              </a:rPr>
              <a:t>  </a:t>
            </a:r>
            <a:r>
              <a:rPr lang="en-US" altLang="en-US" sz="1800" b="1" dirty="0" err="1">
                <a:sym typeface="Symbol" panose="05050102010706020507" pitchFamily="18" charset="2"/>
              </a:rPr>
              <a:t>ASFRfi</a:t>
            </a:r>
            <a:endParaRPr lang="en-US" altLang="en-US" sz="1800" b="1" dirty="0">
              <a:sym typeface="Symbol" panose="05050102010706020507" pitchFamily="18" charset="2"/>
            </a:endParaRPr>
          </a:p>
          <a:p>
            <a:pPr marL="1295400" lvl="2" indent="-381000">
              <a:buNone/>
            </a:pPr>
            <a:endParaRPr lang="en-US" altLang="en-US" sz="1800" dirty="0">
              <a:sym typeface="Symbol" panose="05050102010706020507" pitchFamily="18" charset="2"/>
            </a:endParaRPr>
          </a:p>
          <a:p>
            <a:pPr marL="1295400" lvl="2" indent="-381000">
              <a:buNone/>
            </a:pPr>
            <a:r>
              <a:rPr lang="en-US" altLang="en-US" sz="1600" dirty="0">
                <a:sym typeface="Symbol" panose="05050102010706020507" pitchFamily="18" charset="2"/>
              </a:rPr>
              <a:t>Dimana : </a:t>
            </a:r>
            <a:r>
              <a:rPr lang="en-US" altLang="en-US" sz="1600" dirty="0" err="1">
                <a:sym typeface="Symbol" panose="05050102010706020507" pitchFamily="18" charset="2"/>
              </a:rPr>
              <a:t>ASFRfi</a:t>
            </a:r>
            <a:r>
              <a:rPr lang="en-US" altLang="en-US" sz="1600" dirty="0">
                <a:sym typeface="Symbol" panose="05050102010706020507" pitchFamily="18" charset="2"/>
              </a:rPr>
              <a:t> = </a:t>
            </a:r>
            <a:r>
              <a:rPr lang="en-US" altLang="en-US" sz="1600" dirty="0" err="1">
                <a:sym typeface="Symbol" panose="05050102010706020507" pitchFamily="18" charset="2"/>
              </a:rPr>
              <a:t>banyaknya</a:t>
            </a:r>
            <a:r>
              <a:rPr lang="en-US" altLang="en-US" sz="1600" dirty="0">
                <a:sym typeface="Symbol" panose="05050102010706020507" pitchFamily="18" charset="2"/>
              </a:rPr>
              <a:t> </a:t>
            </a:r>
            <a:r>
              <a:rPr lang="en-US" altLang="en-US" sz="1600" dirty="0" err="1">
                <a:sym typeface="Symbol" panose="05050102010706020507" pitchFamily="18" charset="2"/>
              </a:rPr>
              <a:t>bayi</a:t>
            </a:r>
            <a:r>
              <a:rPr lang="en-US" altLang="en-US" sz="1600" dirty="0">
                <a:sym typeface="Symbol" panose="05050102010706020507" pitchFamily="18" charset="2"/>
              </a:rPr>
              <a:t> </a:t>
            </a:r>
            <a:r>
              <a:rPr lang="en-US" altLang="en-US" sz="1600" dirty="0" err="1">
                <a:sym typeface="Symbol" panose="05050102010706020507" pitchFamily="18" charset="2"/>
              </a:rPr>
              <a:t>perempuan</a:t>
            </a:r>
            <a:r>
              <a:rPr lang="en-US" altLang="en-US" sz="1600" dirty="0">
                <a:sym typeface="Symbol" panose="05050102010706020507" pitchFamily="18" charset="2"/>
              </a:rPr>
              <a:t> </a:t>
            </a:r>
            <a:r>
              <a:rPr lang="en-US" altLang="en-US" sz="1600" dirty="0" err="1">
                <a:sym typeface="Symbol" panose="05050102010706020507" pitchFamily="18" charset="2"/>
              </a:rPr>
              <a:t>kelompok</a:t>
            </a:r>
            <a:r>
              <a:rPr lang="en-US" altLang="en-US" sz="1600" dirty="0">
                <a:sym typeface="Symbol" panose="05050102010706020507" pitchFamily="18" charset="2"/>
              </a:rPr>
              <a:t> </a:t>
            </a:r>
            <a:r>
              <a:rPr lang="en-US" altLang="en-US" sz="1600" dirty="0" err="1">
                <a:sym typeface="Symbol" panose="05050102010706020507" pitchFamily="18" charset="2"/>
              </a:rPr>
              <a:t>umur</a:t>
            </a:r>
            <a:r>
              <a:rPr lang="en-US" altLang="en-US" sz="1600" dirty="0">
                <a:sym typeface="Symbol" panose="05050102010706020507" pitchFamily="18" charset="2"/>
              </a:rPr>
              <a:t> </a:t>
            </a:r>
            <a:r>
              <a:rPr lang="en-US" altLang="en-US" sz="1600" dirty="0" err="1">
                <a:sym typeface="Symbol" panose="05050102010706020507" pitchFamily="18" charset="2"/>
              </a:rPr>
              <a:t>i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1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>
            <a:extLst>
              <a:ext uri="{FF2B5EF4-FFF2-40B4-BE49-F238E27FC236}">
                <a16:creationId xmlns:a16="http://schemas.microsoft.com/office/drawing/2014/main" id="{0313B3D1-2BB0-4C41-B344-B6088EE221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5973762"/>
          </a:xfrm>
        </p:spPr>
        <p:txBody>
          <a:bodyPr/>
          <a:lstStyle/>
          <a:p>
            <a:pPr algn="l"/>
            <a:r>
              <a:rPr lang="en-US" altLang="en-US"/>
              <a:t>Rumus 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GRR	= 5 (Jumlah ASFRfi)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ASFRfi	= jumlah angka </a:t>
            </a:r>
            <a:br>
              <a:rPr lang="en-US" altLang="en-US"/>
            </a:br>
            <a:r>
              <a:rPr lang="en-US" altLang="en-US"/>
              <a:t>              kelahiran bayi wanita</a:t>
            </a:r>
            <a:br>
              <a:rPr lang="en-US" altLang="en-US"/>
            </a:br>
            <a:r>
              <a:rPr lang="en-US" altLang="en-US"/>
              <a:t>              dari wanita umur</a:t>
            </a:r>
            <a:br>
              <a:rPr lang="en-US" altLang="en-US"/>
            </a:br>
            <a:r>
              <a:rPr lang="en-US" altLang="en-US"/>
              <a:t>              15-49 tahun.</a:t>
            </a:r>
          </a:p>
        </p:txBody>
      </p:sp>
      <p:sp>
        <p:nvSpPr>
          <p:cNvPr id="35843" name="Slide Number Placeholder 4">
            <a:extLst>
              <a:ext uri="{FF2B5EF4-FFF2-40B4-BE49-F238E27FC236}">
                <a16:creationId xmlns:a16="http://schemas.microsoft.com/office/drawing/2014/main" id="{E5308A1E-B8C4-0247-0130-0815CA924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8B6D8DC-E8D1-4804-8788-D1515C212C2E}" type="slidenum">
              <a:rPr lang="en-US" altLang="en-US"/>
              <a:pPr eaLnBrk="1" hangingPunct="1"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9507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>
            <a:extLst>
              <a:ext uri="{FF2B5EF4-FFF2-40B4-BE49-F238E27FC236}">
                <a16:creationId xmlns:a16="http://schemas.microsoft.com/office/drawing/2014/main" id="{39338B69-FE6D-5D1B-B81B-84B3D9276B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z="4000"/>
              <a:t>Contoh :</a:t>
            </a:r>
            <a:br>
              <a:rPr lang="en-US" sz="4000"/>
            </a:br>
            <a:endParaRPr lang="en-US" sz="4000"/>
          </a:p>
        </p:txBody>
      </p:sp>
      <p:graphicFrame>
        <p:nvGraphicFramePr>
          <p:cNvPr id="49155" name="Group 3">
            <a:extLst>
              <a:ext uri="{FF2B5EF4-FFF2-40B4-BE49-F238E27FC236}">
                <a16:creationId xmlns:a16="http://schemas.microsoft.com/office/drawing/2014/main" id="{A25DB3C5-B69D-03D1-F9C5-1077A8D97E80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1981200" y="1143000"/>
          <a:ext cx="8229600" cy="5664246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00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Kelompok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Umur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(1)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Jumlah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Wanita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(2)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Jumlah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Kelahiran Wabita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(3)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ASFR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=(3)/(2)x1000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1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15-19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20-24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25-29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30-34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35-39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40-44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45-49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3.755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3.675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4.430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3.779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3.303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2.644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1.944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52,99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99,32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82,62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70,65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49,35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23,07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7,20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28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Jumlah ASFR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385,20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6887" name="Slide Number Placeholder 5">
            <a:extLst>
              <a:ext uri="{FF2B5EF4-FFF2-40B4-BE49-F238E27FC236}">
                <a16:creationId xmlns:a16="http://schemas.microsoft.com/office/drawing/2014/main" id="{9C39C9F0-FC71-BC68-FF36-E71B6304F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3420FBC-6AF7-4CB0-BC18-51542BD08DC5}" type="slidenum">
              <a:rPr lang="en-US" altLang="en-US"/>
              <a:pPr eaLnBrk="1" hangingPunct="1"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98977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>
            <a:extLst>
              <a:ext uri="{FF2B5EF4-FFF2-40B4-BE49-F238E27FC236}">
                <a16:creationId xmlns:a16="http://schemas.microsoft.com/office/drawing/2014/main" id="{6E42C448-3FEF-446C-42C7-5C308066BD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6202362"/>
          </a:xfrm>
        </p:spPr>
        <p:txBody>
          <a:bodyPr/>
          <a:lstStyle/>
          <a:p>
            <a:pPr algn="l"/>
            <a:r>
              <a:rPr lang="en-US" altLang="en-US" dirty="0"/>
              <a:t>GRR	= 5 (385,20)</a:t>
            </a:r>
            <a:br>
              <a:rPr lang="en-US" altLang="en-US" dirty="0"/>
            </a:br>
            <a:r>
              <a:rPr lang="en-US" altLang="en-US" dirty="0"/>
              <a:t>            = 1926,0/1000</a:t>
            </a:r>
            <a:br>
              <a:rPr lang="en-US" altLang="en-US" dirty="0"/>
            </a:br>
            <a:r>
              <a:rPr lang="en-US" altLang="en-US" dirty="0"/>
              <a:t>            =  2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 err="1"/>
              <a:t>Artinya</a:t>
            </a:r>
            <a:r>
              <a:rPr lang="en-US" altLang="en-US" dirty="0"/>
              <a:t> : rata-rata </a:t>
            </a:r>
            <a:r>
              <a:rPr lang="en-US" altLang="en-US" dirty="0" err="1"/>
              <a:t>banyaknya</a:t>
            </a:r>
            <a:br>
              <a:rPr lang="en-US" altLang="en-US" dirty="0"/>
            </a:br>
            <a:r>
              <a:rPr lang="en-US" altLang="en-US" dirty="0"/>
              <a:t>              </a:t>
            </a:r>
            <a:r>
              <a:rPr lang="en-US" altLang="en-US" dirty="0" err="1"/>
              <a:t>kelahiran</a:t>
            </a:r>
            <a:r>
              <a:rPr lang="en-US" altLang="en-US" dirty="0"/>
              <a:t> </a:t>
            </a:r>
            <a:r>
              <a:rPr lang="en-US" altLang="en-US" dirty="0" err="1"/>
              <a:t>bayi</a:t>
            </a:r>
            <a:r>
              <a:rPr lang="en-US" altLang="en-US" dirty="0"/>
              <a:t> </a:t>
            </a:r>
            <a:r>
              <a:rPr lang="en-US" altLang="en-US" dirty="0" err="1"/>
              <a:t>wanita</a:t>
            </a:r>
            <a:br>
              <a:rPr lang="en-US" altLang="en-US" dirty="0"/>
            </a:br>
            <a:r>
              <a:rPr lang="en-US" altLang="en-US" dirty="0"/>
              <a:t>              </a:t>
            </a:r>
            <a:r>
              <a:rPr lang="en-US" altLang="en-US" dirty="0" err="1"/>
              <a:t>setiap</a:t>
            </a:r>
            <a:r>
              <a:rPr lang="en-US" altLang="en-US" dirty="0"/>
              <a:t> </a:t>
            </a:r>
            <a:r>
              <a:rPr lang="en-US" altLang="en-US" dirty="0" err="1"/>
              <a:t>wanita</a:t>
            </a:r>
            <a:r>
              <a:rPr lang="en-US" altLang="en-US" dirty="0"/>
              <a:t> </a:t>
            </a:r>
            <a:r>
              <a:rPr lang="en-US" altLang="en-US" dirty="0" err="1"/>
              <a:t>selama</a:t>
            </a:r>
            <a:br>
              <a:rPr lang="en-US" altLang="en-US" dirty="0"/>
            </a:br>
            <a:r>
              <a:rPr lang="en-US" altLang="en-US" dirty="0"/>
              <a:t>              masa </a:t>
            </a:r>
            <a:r>
              <a:rPr lang="en-US" altLang="en-US" dirty="0" err="1"/>
              <a:t>reproduksinya</a:t>
            </a:r>
            <a:br>
              <a:rPr lang="en-US" altLang="en-US" dirty="0"/>
            </a:br>
            <a:r>
              <a:rPr lang="en-US" altLang="en-US" dirty="0"/>
              <a:t>              </a:t>
            </a:r>
            <a:r>
              <a:rPr lang="en-US" altLang="en-US" dirty="0" err="1"/>
              <a:t>sebesar</a:t>
            </a:r>
            <a:r>
              <a:rPr lang="en-US" altLang="en-US" dirty="0"/>
              <a:t> 2 </a:t>
            </a:r>
            <a:r>
              <a:rPr lang="en-US" altLang="en-US" dirty="0" err="1"/>
              <a:t>bayi</a:t>
            </a:r>
            <a:r>
              <a:rPr lang="en-US" altLang="en-US" dirty="0"/>
              <a:t> </a:t>
            </a:r>
            <a:r>
              <a:rPr lang="en-US" altLang="en-US" dirty="0" err="1"/>
              <a:t>wanita</a:t>
            </a:r>
            <a:r>
              <a:rPr lang="en-US" altLang="en-US" dirty="0"/>
              <a:t>. </a:t>
            </a:r>
          </a:p>
        </p:txBody>
      </p:sp>
      <p:sp>
        <p:nvSpPr>
          <p:cNvPr id="37891" name="Slide Number Placeholder 4">
            <a:extLst>
              <a:ext uri="{FF2B5EF4-FFF2-40B4-BE49-F238E27FC236}">
                <a16:creationId xmlns:a16="http://schemas.microsoft.com/office/drawing/2014/main" id="{9BC30ADD-4FF5-93D8-D188-173BE3D0F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9C161B8-9C23-4171-A8F6-D2E1CDCE6D98}" type="slidenum">
              <a:rPr lang="en-US" altLang="en-US"/>
              <a:pPr eaLnBrk="1" hangingPunct="1"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98494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F4E3B22-FFD5-0F21-AB83-676B20175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E6BA5-CE50-43A6-9D25-5CFEFFAEDD58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78800CFA-E521-56D9-4A3F-83A3AFD689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/>
              <a:t>6. Net Reproduction Rate (NRR)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5251F0EF-E75B-1285-8C82-8400AC35E5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20000"/>
              </a:spcAft>
            </a:pPr>
            <a:r>
              <a:rPr lang="en-US" altLang="en-US" sz="2400" i="1" dirty="0" err="1"/>
              <a:t>banyaknya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bayi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wanita</a:t>
            </a:r>
            <a:r>
              <a:rPr lang="en-US" altLang="en-US" sz="2400" i="1" dirty="0"/>
              <a:t> yang </a:t>
            </a:r>
            <a:r>
              <a:rPr lang="en-US" altLang="en-US" sz="2400" i="1" dirty="0" err="1"/>
              <a:t>dilahirkan</a:t>
            </a:r>
            <a:r>
              <a:rPr lang="en-US" altLang="en-US" sz="2400" i="1" dirty="0"/>
              <a:t> oleh </a:t>
            </a:r>
            <a:r>
              <a:rPr lang="en-US" altLang="en-US" sz="2400" i="1" dirty="0" err="1"/>
              <a:t>seorang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wanita</a:t>
            </a:r>
            <a:r>
              <a:rPr lang="en-US" altLang="en-US" sz="2400" i="1" dirty="0"/>
              <a:t>  </a:t>
            </a:r>
            <a:r>
              <a:rPr lang="en-US" altLang="en-US" sz="2400" i="1" dirty="0" err="1"/>
              <a:t>sampai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akhir</a:t>
            </a:r>
            <a:r>
              <a:rPr lang="en-US" altLang="en-US" sz="2400" i="1" dirty="0"/>
              <a:t> masa </a:t>
            </a:r>
            <a:r>
              <a:rPr lang="en-US" altLang="en-US" sz="2400" i="1" dirty="0" err="1"/>
              <a:t>reproduksinya</a:t>
            </a:r>
            <a:r>
              <a:rPr lang="en-US" altLang="en-US" sz="2400" i="1" dirty="0"/>
              <a:t> dan </a:t>
            </a:r>
            <a:r>
              <a:rPr lang="en-US" altLang="en-US" sz="2400" i="1" dirty="0" err="1"/>
              <a:t>akan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dapat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menggantikan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kedudukan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ibunya</a:t>
            </a:r>
            <a:r>
              <a:rPr lang="en-US" altLang="en-US" sz="2400" i="1" dirty="0"/>
              <a:t>.</a:t>
            </a:r>
            <a:endParaRPr lang="en-US" altLang="en-US" sz="2200" dirty="0"/>
          </a:p>
          <a:p>
            <a:pPr>
              <a:spcAft>
                <a:spcPct val="20000"/>
              </a:spcAft>
            </a:pPr>
            <a:r>
              <a:rPr lang="en-US" altLang="en-US" sz="2200" dirty="0"/>
              <a:t>Angka ini </a:t>
            </a:r>
            <a:r>
              <a:rPr lang="en-US" altLang="en-US" sz="2200" dirty="0" err="1"/>
              <a:t>sama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dengan</a:t>
            </a:r>
            <a:r>
              <a:rPr lang="en-US" altLang="en-US" sz="2200" dirty="0"/>
              <a:t> GRR </a:t>
            </a:r>
            <a:r>
              <a:rPr lang="en-US" altLang="en-US" sz="2200" dirty="0" err="1"/>
              <a:t>tetapi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memperhitungkan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kemungkinan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si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bayi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perempuan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meninggal</a:t>
            </a:r>
            <a:r>
              <a:rPr lang="en-US" altLang="en-US" sz="2200" dirty="0"/>
              <a:t> </a:t>
            </a:r>
            <a:r>
              <a:rPr lang="en-US" altLang="en-US" sz="2200" dirty="0" err="1"/>
              <a:t>sebelum</a:t>
            </a:r>
            <a:r>
              <a:rPr lang="en-US" altLang="en-US" sz="2200" dirty="0"/>
              <a:t> masa </a:t>
            </a:r>
            <a:r>
              <a:rPr lang="en-US" altLang="en-US" sz="2200" dirty="0" err="1"/>
              <a:t>reproduksinya</a:t>
            </a:r>
            <a:r>
              <a:rPr lang="en-US" altLang="en-US" sz="2200" dirty="0"/>
              <a:t>.</a:t>
            </a:r>
          </a:p>
          <a:p>
            <a:pPr>
              <a:spcAft>
                <a:spcPct val="20000"/>
              </a:spcAft>
            </a:pPr>
            <a:r>
              <a:rPr lang="en-US" altLang="en-US" sz="2200" dirty="0" err="1"/>
              <a:t>Asumsi</a:t>
            </a:r>
            <a:r>
              <a:rPr lang="en-US" altLang="en-US" sz="2200" dirty="0"/>
              <a:t>: </a:t>
            </a:r>
            <a:r>
              <a:rPr lang="en-US" altLang="en-US" sz="2200" dirty="0" err="1"/>
              <a:t>bayi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perempuan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tersebut</a:t>
            </a:r>
            <a:r>
              <a:rPr lang="en-US" altLang="en-US" sz="2200" dirty="0"/>
              <a:t> </a:t>
            </a:r>
            <a:r>
              <a:rPr lang="en-US" altLang="en-US" sz="2200" dirty="0" err="1"/>
              <a:t>mengikuti</a:t>
            </a:r>
            <a:r>
              <a:rPr lang="en-US" altLang="en-US" sz="2200" dirty="0"/>
              <a:t> </a:t>
            </a:r>
            <a:r>
              <a:rPr lang="en-US" altLang="en-US" sz="2200" dirty="0" err="1"/>
              <a:t>pola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fertilitas</a:t>
            </a:r>
            <a:r>
              <a:rPr lang="en-US" altLang="en-US" sz="2200" dirty="0"/>
              <a:t> dan </a:t>
            </a:r>
            <a:r>
              <a:rPr lang="en-US" altLang="en-US" sz="2200" dirty="0" err="1"/>
              <a:t>mortalitas</a:t>
            </a:r>
            <a:r>
              <a:rPr lang="en-US" altLang="en-US" sz="2200" dirty="0"/>
              <a:t> </a:t>
            </a:r>
            <a:r>
              <a:rPr lang="en-US" altLang="en-US" sz="2200" dirty="0" err="1"/>
              <a:t>ibunya</a:t>
            </a:r>
            <a:r>
              <a:rPr lang="en-US" altLang="en-US" sz="2200" dirty="0"/>
              <a:t>.</a:t>
            </a:r>
          </a:p>
          <a:p>
            <a:pPr>
              <a:spcAft>
                <a:spcPct val="20000"/>
              </a:spcAft>
            </a:pPr>
            <a:r>
              <a:rPr lang="en-US" altLang="en-US" sz="2200" dirty="0" err="1"/>
              <a:t>Interpretasi</a:t>
            </a:r>
            <a:r>
              <a:rPr lang="en-US" altLang="en-US" sz="2200" dirty="0"/>
              <a:t> NRR=1,01 ( NRR = GRR x survival rate)</a:t>
            </a:r>
          </a:p>
          <a:p>
            <a:pPr lvl="1">
              <a:spcAft>
                <a:spcPct val="20000"/>
              </a:spcAft>
              <a:buFontTx/>
              <a:buNone/>
            </a:pPr>
            <a:r>
              <a:rPr lang="en-US" altLang="en-US" sz="2000" dirty="0"/>
              <a:t>	</a:t>
            </a:r>
            <a:r>
              <a:rPr lang="en-US" altLang="en-US" sz="2000" i="1" dirty="0"/>
              <a:t>Rata-rata </a:t>
            </a:r>
            <a:r>
              <a:rPr lang="en-US" altLang="en-US" sz="2000" i="1" dirty="0" err="1"/>
              <a:t>banyaknya</a:t>
            </a:r>
            <a:r>
              <a:rPr lang="en-US" altLang="en-US" sz="2000" i="1" dirty="0"/>
              <a:t> </a:t>
            </a:r>
            <a:r>
              <a:rPr lang="en-US" altLang="en-US" sz="2000" i="1" dirty="0" err="1"/>
              <a:t>anak</a:t>
            </a:r>
            <a:r>
              <a:rPr lang="en-US" altLang="en-US" sz="2000" i="1" dirty="0"/>
              <a:t> </a:t>
            </a:r>
            <a:r>
              <a:rPr lang="en-US" altLang="en-US" sz="2000" i="1" dirty="0" err="1"/>
              <a:t>perempuan</a:t>
            </a:r>
            <a:r>
              <a:rPr lang="en-US" altLang="en-US" sz="2000" i="1" dirty="0"/>
              <a:t> yang </a:t>
            </a:r>
            <a:r>
              <a:rPr lang="en-US" altLang="en-US" sz="2000" i="1" dirty="0" err="1"/>
              <a:t>dimiliki</a:t>
            </a:r>
            <a:r>
              <a:rPr lang="en-US" altLang="en-US" sz="2000" i="1" dirty="0"/>
              <a:t> oleh </a:t>
            </a:r>
            <a:r>
              <a:rPr lang="en-US" altLang="en-US" sz="2000" i="1" dirty="0" err="1"/>
              <a:t>suatu</a:t>
            </a:r>
            <a:r>
              <a:rPr lang="en-US" altLang="en-US" sz="2000" i="1" dirty="0"/>
              <a:t> </a:t>
            </a:r>
            <a:r>
              <a:rPr lang="en-US" altLang="en-US" sz="2000" i="1" dirty="0" err="1"/>
              <a:t>kohor</a:t>
            </a:r>
            <a:r>
              <a:rPr lang="en-US" altLang="en-US" sz="2000" i="1" dirty="0"/>
              <a:t> </a:t>
            </a:r>
            <a:r>
              <a:rPr lang="en-US" altLang="en-US" sz="2000" i="1" dirty="0" err="1"/>
              <a:t>wanita</a:t>
            </a:r>
            <a:r>
              <a:rPr lang="en-US" altLang="en-US" sz="2000" i="1" dirty="0"/>
              <a:t> yang </a:t>
            </a:r>
            <a:r>
              <a:rPr lang="en-US" altLang="en-US" sz="2000" i="1" dirty="0" err="1"/>
              <a:t>akan</a:t>
            </a:r>
            <a:r>
              <a:rPr lang="en-US" altLang="en-US" sz="2000" i="1" dirty="0"/>
              <a:t> </a:t>
            </a:r>
            <a:r>
              <a:rPr lang="en-US" altLang="en-US" sz="2000" i="1" dirty="0" err="1"/>
              <a:t>tetap</a:t>
            </a:r>
            <a:r>
              <a:rPr lang="en-US" altLang="en-US" sz="2000" i="1" dirty="0"/>
              <a:t> </a:t>
            </a:r>
            <a:r>
              <a:rPr lang="en-US" altLang="en-US" sz="2000" i="1" dirty="0" err="1"/>
              <a:t>hidup</a:t>
            </a:r>
            <a:r>
              <a:rPr lang="en-US" altLang="en-US" sz="2000" i="1" dirty="0"/>
              <a:t> </a:t>
            </a:r>
            <a:r>
              <a:rPr lang="en-US" altLang="en-US" sz="2000" i="1" dirty="0" err="1"/>
              <a:t>hingga</a:t>
            </a:r>
            <a:r>
              <a:rPr lang="en-US" altLang="en-US" sz="2000" i="1" dirty="0"/>
              <a:t> masa </a:t>
            </a:r>
            <a:r>
              <a:rPr lang="en-US" altLang="en-US" sz="2000" i="1" dirty="0" err="1"/>
              <a:t>reproduksinya</a:t>
            </a:r>
            <a:r>
              <a:rPr lang="en-US" altLang="en-US" sz="2000" i="1" dirty="0"/>
              <a:t> </a:t>
            </a:r>
            <a:r>
              <a:rPr lang="en-US" altLang="en-US" sz="2000" i="1" dirty="0" err="1"/>
              <a:t>adalah</a:t>
            </a:r>
            <a:r>
              <a:rPr lang="en-US" altLang="en-US" sz="2000" i="1" dirty="0"/>
              <a:t> 1,01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>
            <a:extLst>
              <a:ext uri="{FF2B5EF4-FFF2-40B4-BE49-F238E27FC236}">
                <a16:creationId xmlns:a16="http://schemas.microsoft.com/office/drawing/2014/main" id="{3C383C64-6206-B809-D33A-2DF486D0AE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6278562"/>
          </a:xfrm>
        </p:spPr>
        <p:txBody>
          <a:bodyPr/>
          <a:lstStyle/>
          <a:p>
            <a:pPr algn="l"/>
            <a:r>
              <a:rPr lang="en-US" altLang="en-US" sz="3600"/>
              <a:t>Rumus :</a:t>
            </a:r>
            <a:br>
              <a:rPr lang="en-US" altLang="en-US" sz="4000"/>
            </a:br>
            <a:r>
              <a:rPr lang="en-US" altLang="en-US" sz="3200"/>
              <a:t>                                           nLx</a:t>
            </a:r>
            <a:br>
              <a:rPr lang="en-US" altLang="en-US" sz="3200"/>
            </a:br>
            <a:r>
              <a:rPr lang="en-US" altLang="en-US" sz="3200" b="1"/>
              <a:t>NRR = (Jumlah ASFRfi x --------           </a:t>
            </a:r>
            <a:br>
              <a:rPr lang="en-US" altLang="en-US" sz="3200" b="1"/>
            </a:br>
            <a:r>
              <a:rPr lang="en-US" altLang="en-US" sz="3200" b="1"/>
              <a:t>                                            lo</a:t>
            </a:r>
            <a:br>
              <a:rPr lang="en-US" altLang="en-US" sz="3200" b="1"/>
            </a:br>
            <a:r>
              <a:rPr lang="en-US" altLang="en-US" sz="3200"/>
              <a:t>ASFRfi = jumlah angka kelahiran bayi</a:t>
            </a:r>
            <a:br>
              <a:rPr lang="en-US" altLang="en-US" sz="3200"/>
            </a:br>
            <a:r>
              <a:rPr lang="en-US" altLang="en-US" sz="3200"/>
              <a:t>               wanita dari wanita umur 15-49</a:t>
            </a:r>
            <a:br>
              <a:rPr lang="en-US" altLang="en-US" sz="3200"/>
            </a:br>
            <a:r>
              <a:rPr lang="en-US" altLang="en-US" sz="3200"/>
              <a:t>               tahun.</a:t>
            </a:r>
            <a:br>
              <a:rPr lang="en-US" altLang="en-US" sz="3200"/>
            </a:br>
            <a:r>
              <a:rPr lang="en-US" altLang="en-US" sz="3200"/>
              <a:t>nLx      = tahun kehidupan antara umur</a:t>
            </a:r>
            <a:br>
              <a:rPr lang="en-US" altLang="en-US" sz="3200"/>
            </a:br>
            <a:r>
              <a:rPr lang="en-US" altLang="en-US" sz="3200"/>
              <a:t>               x dan x+1</a:t>
            </a:r>
            <a:br>
              <a:rPr lang="en-US" altLang="en-US" sz="3200"/>
            </a:br>
            <a:r>
              <a:rPr lang="en-US" altLang="en-US" sz="3200"/>
              <a:t>lo         = asusmsi radiks 100.000</a:t>
            </a:r>
            <a:br>
              <a:rPr lang="en-US" altLang="en-US" sz="3200"/>
            </a:br>
            <a:r>
              <a:rPr lang="en-US" altLang="en-US" sz="3200"/>
              <a:t>               (lihat nanti dalam perhitungan </a:t>
            </a:r>
            <a:r>
              <a:rPr lang="en-US" altLang="en-US" sz="3200" i="1"/>
              <a:t>life</a:t>
            </a:r>
            <a:br>
              <a:rPr lang="en-US" altLang="en-US" sz="3200" i="1"/>
            </a:br>
            <a:r>
              <a:rPr lang="en-US" altLang="en-US" sz="3200" i="1"/>
              <a:t>               table</a:t>
            </a:r>
            <a:r>
              <a:rPr lang="en-US" altLang="en-US" sz="3200"/>
              <a:t>)</a:t>
            </a:r>
          </a:p>
        </p:txBody>
      </p:sp>
      <p:sp>
        <p:nvSpPr>
          <p:cNvPr id="39939" name="Slide Number Placeholder 4">
            <a:extLst>
              <a:ext uri="{FF2B5EF4-FFF2-40B4-BE49-F238E27FC236}">
                <a16:creationId xmlns:a16="http://schemas.microsoft.com/office/drawing/2014/main" id="{CAD4E213-6EB0-B873-532A-E9071FE38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4C29F35-EB11-486F-8E55-8FB51A4F5339}" type="slidenum">
              <a:rPr lang="en-US" altLang="en-US"/>
              <a:pPr eaLnBrk="1" hangingPunct="1"/>
              <a:t>35</a:t>
            </a:fld>
            <a:endParaRPr lang="en-US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4">
            <a:extLst>
              <a:ext uri="{FF2B5EF4-FFF2-40B4-BE49-F238E27FC236}">
                <a16:creationId xmlns:a16="http://schemas.microsoft.com/office/drawing/2014/main" id="{37DC8B29-B9D5-98FE-7ED1-3495A20B5F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8686800" cy="9144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800" b="1"/>
              <a:t>Contoh :</a:t>
            </a:r>
            <a:br>
              <a:rPr lang="en-US" sz="2800" b="1"/>
            </a:br>
            <a:endParaRPr lang="en-US" sz="2800" b="1"/>
          </a:p>
        </p:txBody>
      </p:sp>
      <p:graphicFrame>
        <p:nvGraphicFramePr>
          <p:cNvPr id="54333" name="Group 61">
            <a:extLst>
              <a:ext uri="{FF2B5EF4-FFF2-40B4-BE49-F238E27FC236}">
                <a16:creationId xmlns:a16="http://schemas.microsoft.com/office/drawing/2014/main" id="{967F597C-AA77-60A3-CA41-0B98B8255925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1524000" y="762000"/>
          <a:ext cx="9144000" cy="5791200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1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Kelompok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Umur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(1)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ASFRfi/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nLx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nLx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-----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(4)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 nLx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ASFRfi x ------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  lo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15-19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20-24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25-29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30-34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35-39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40-44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45-49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52,99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99,32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82,62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70,65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49,35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23,07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7,20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379.868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370.775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359.285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346.825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334.528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321.670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307.228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3,799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3,708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3,592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3,468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3,345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3,217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3,072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201,29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386,25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296,84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245,83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165,89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74,21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22,12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585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                                     NRR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                                     NRR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1.390,83/1000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0986" name="Slide Number Placeholder 5">
            <a:extLst>
              <a:ext uri="{FF2B5EF4-FFF2-40B4-BE49-F238E27FC236}">
                <a16:creationId xmlns:a16="http://schemas.microsoft.com/office/drawing/2014/main" id="{FC80635D-B344-9A4C-5663-FA3CADD38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71A8CCA-5340-4860-A589-21BE4A14905A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05CF8AA3-6537-8C23-6DFA-7E1E0EE569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533400"/>
            <a:ext cx="8229600" cy="5486400"/>
          </a:xfrm>
        </p:spPr>
        <p:txBody>
          <a:bodyPr/>
          <a:lstStyle/>
          <a:p>
            <a:pPr algn="l"/>
            <a:r>
              <a:rPr lang="en-US" altLang="en-US"/>
              <a:t>Artinya 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   </a:t>
            </a:r>
            <a:r>
              <a:rPr lang="en-US" altLang="en-US" i="1"/>
              <a:t>Ada sebanyak 1 bayi wanita</a:t>
            </a:r>
            <a:br>
              <a:rPr lang="en-US" altLang="en-US" i="1"/>
            </a:br>
            <a:r>
              <a:rPr lang="en-US" altLang="en-US" i="1"/>
              <a:t>   yang dapat menggantikan </a:t>
            </a:r>
            <a:br>
              <a:rPr lang="en-US" altLang="en-US" i="1"/>
            </a:br>
            <a:r>
              <a:rPr lang="en-US" altLang="en-US" i="1"/>
              <a:t>   posisi ibunya.</a:t>
            </a:r>
            <a:r>
              <a:rPr lang="en-US" altLang="en-US"/>
              <a:t> </a:t>
            </a:r>
          </a:p>
        </p:txBody>
      </p:sp>
      <p:sp>
        <p:nvSpPr>
          <p:cNvPr id="41987" name="Slide Number Placeholder 4">
            <a:extLst>
              <a:ext uri="{FF2B5EF4-FFF2-40B4-BE49-F238E27FC236}">
                <a16:creationId xmlns:a16="http://schemas.microsoft.com/office/drawing/2014/main" id="{68C0D14A-DADA-21E6-1D24-B2E255E18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7146C5C-6036-4B58-8EA2-732C33AF72DE}" type="slidenum">
              <a:rPr lang="en-US" altLang="en-US"/>
              <a:pPr eaLnBrk="1" hangingPunct="1"/>
              <a:t>37</a:t>
            </a:fld>
            <a:endParaRPr lang="en-US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D85A6-811D-781E-39A5-D5D24A816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Standarisasi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0F1AE-650F-01B8-15CB-7DC34EA2AB89}"/>
              </a:ext>
            </a:extLst>
          </p:cNvPr>
          <p:cNvSpPr txBox="1">
            <a:spLocks/>
          </p:cNvSpPr>
          <p:nvPr/>
        </p:nvSpPr>
        <p:spPr>
          <a:xfrm>
            <a:off x="457199" y="1600200"/>
            <a:ext cx="11413375" cy="487375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err="1"/>
              <a:t>Komposisi</a:t>
            </a:r>
            <a:r>
              <a:rPr lang="en-US" dirty="0"/>
              <a:t> </a:t>
            </a:r>
            <a:r>
              <a:rPr lang="en-US" dirty="0" err="1"/>
              <a:t>penduduk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umur</a:t>
            </a:r>
            <a:r>
              <a:rPr lang="en-US" dirty="0"/>
              <a:t> sangat </a:t>
            </a:r>
            <a:r>
              <a:rPr lang="en-US" dirty="0" err="1"/>
              <a:t>berpengaruh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Tingkat </a:t>
            </a:r>
            <a:r>
              <a:rPr lang="en-US" dirty="0" err="1"/>
              <a:t>Kelahiran</a:t>
            </a:r>
            <a:endParaRPr lang="en-US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en-US" dirty="0"/>
          </a:p>
          <a:p>
            <a:pPr algn="just"/>
            <a:r>
              <a:rPr lang="en-US" dirty="0" err="1"/>
              <a:t>Karakteristik-karakteristik</a:t>
            </a:r>
            <a:r>
              <a:rPr lang="en-US" dirty="0"/>
              <a:t> </a:t>
            </a:r>
            <a:r>
              <a:rPr lang="en-US" dirty="0" err="1"/>
              <a:t>penduduk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yang juga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Tingkat </a:t>
            </a:r>
            <a:r>
              <a:rPr lang="en-US" dirty="0" err="1"/>
              <a:t>kelahiran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: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n-US" dirty="0"/>
          </a:p>
          <a:p>
            <a:pPr marL="514350" indent="-514350" algn="just">
              <a:buFont typeface="Arial" panose="020B0604020202020204" pitchFamily="34" charset="0"/>
              <a:buAutoNum type="alphaLcPeriod"/>
            </a:pPr>
            <a:r>
              <a:rPr lang="en-US" dirty="0"/>
              <a:t>Antara </a:t>
            </a:r>
            <a:r>
              <a:rPr lang="en-US" dirty="0" err="1"/>
              <a:t>penduduk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pedesaan</a:t>
            </a:r>
            <a:r>
              <a:rPr lang="en-US" dirty="0"/>
              <a:t> dan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perkotaan</a:t>
            </a:r>
            <a:endParaRPr lang="en-US" dirty="0"/>
          </a:p>
          <a:p>
            <a:pPr marL="514350" indent="-514350" algn="just">
              <a:buFont typeface="Arial" panose="020B0604020202020204" pitchFamily="34" charset="0"/>
              <a:buAutoNum type="alphaLcPeriod"/>
            </a:pPr>
            <a:r>
              <a:rPr lang="en-US" dirty="0" err="1"/>
              <a:t>Penduduk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lapangan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endParaRPr lang="en-US" dirty="0"/>
          </a:p>
          <a:p>
            <a:pPr marL="514350" indent="-514350" algn="just">
              <a:buFont typeface="Arial" panose="020B0604020202020204" pitchFamily="34" charset="0"/>
              <a:buAutoNum type="alphaLcPeriod"/>
            </a:pPr>
            <a:r>
              <a:rPr lang="en-US" dirty="0" err="1"/>
              <a:t>Penduduk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pendapatan</a:t>
            </a:r>
            <a:endParaRPr lang="en-US" dirty="0"/>
          </a:p>
          <a:p>
            <a:pPr marL="514350" indent="-514350" algn="just">
              <a:buFont typeface="Arial" panose="020B0604020202020204" pitchFamily="34" charset="0"/>
              <a:buAutoNum type="alphaLcPeriod"/>
            </a:pPr>
            <a:r>
              <a:rPr lang="en-US" dirty="0" err="1"/>
              <a:t>Penduduk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status </a:t>
            </a:r>
            <a:r>
              <a:rPr lang="en-US" dirty="0" err="1"/>
              <a:t>kawin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6335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4B8F4-03CF-690B-273B-256519417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Hal-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hal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yang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harus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dilakukan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untuk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mengurangi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cepatnya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pertumbuhan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akan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penduduk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: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5422F9-8D51-560B-BF96-834235732EB2}"/>
              </a:ext>
            </a:extLst>
          </p:cNvPr>
          <p:cNvSpPr txBox="1"/>
          <p:nvPr/>
        </p:nvSpPr>
        <p:spPr>
          <a:xfrm>
            <a:off x="771698" y="2253131"/>
            <a:ext cx="1064860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buFont typeface="+mj-lt"/>
              <a:buAutoNum type="arabicPeriod"/>
            </a:pPr>
            <a:r>
              <a:rPr lang="en-US" sz="2400" b="0" i="0" dirty="0" err="1">
                <a:effectLst/>
                <a:latin typeface="Karla" pitchFamily="2" charset="0"/>
              </a:rPr>
              <a:t>Mengintensifkan</a:t>
            </a:r>
            <a:r>
              <a:rPr lang="en-US" sz="2400" b="0" i="0" dirty="0">
                <a:effectLst/>
                <a:latin typeface="Karla" pitchFamily="2" charset="0"/>
              </a:rPr>
              <a:t> program KB, </a:t>
            </a:r>
            <a:r>
              <a:rPr lang="en-US" sz="2400" b="0" i="0" dirty="0" err="1">
                <a:effectLst/>
                <a:latin typeface="Karla" pitchFamily="2" charset="0"/>
              </a:rPr>
              <a:t>membatasi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jumlah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anak</a:t>
            </a:r>
            <a:r>
              <a:rPr lang="en-US" sz="2400" b="0" i="0" dirty="0">
                <a:effectLst/>
                <a:latin typeface="Karla" pitchFamily="2" charset="0"/>
              </a:rPr>
              <a:t> pada </a:t>
            </a:r>
            <a:r>
              <a:rPr lang="en-US" sz="2400" b="0" i="0" dirty="0" err="1">
                <a:effectLst/>
                <a:latin typeface="Karla" pitchFamily="2" charset="0"/>
              </a:rPr>
              <a:t>suatu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keluarga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secara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umum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serta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masal</a:t>
            </a:r>
            <a:r>
              <a:rPr lang="en-US" sz="2400" b="0" i="0" dirty="0">
                <a:effectLst/>
                <a:latin typeface="Karla" pitchFamily="2" charset="0"/>
              </a:rPr>
              <a:t>, </a:t>
            </a:r>
            <a:r>
              <a:rPr lang="en-US" sz="2400" b="0" i="0" dirty="0" err="1">
                <a:effectLst/>
                <a:latin typeface="Karla" pitchFamily="2" charset="0"/>
              </a:rPr>
              <a:t>sehingga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dapat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mengurangi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jumlah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serta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angka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kelahiran</a:t>
            </a:r>
            <a:r>
              <a:rPr lang="en-US" sz="2400" b="0" i="0" dirty="0">
                <a:effectLst/>
                <a:latin typeface="Karla" pitchFamily="2" charset="0"/>
              </a:rPr>
              <a:t>.</a:t>
            </a:r>
          </a:p>
          <a:p>
            <a:pPr algn="l" fontAlgn="base">
              <a:buFont typeface="+mj-lt"/>
              <a:buAutoNum type="arabicPeriod"/>
            </a:pPr>
            <a:r>
              <a:rPr lang="en-US" sz="2400" b="0" i="0" dirty="0" err="1">
                <a:effectLst/>
                <a:latin typeface="Karla" pitchFamily="2" charset="0"/>
              </a:rPr>
              <a:t>Menunda</a:t>
            </a:r>
            <a:r>
              <a:rPr lang="en-US" sz="2400" b="0" i="0" dirty="0">
                <a:effectLst/>
                <a:latin typeface="Karla" pitchFamily="2" charset="0"/>
              </a:rPr>
              <a:t> masa </a:t>
            </a:r>
            <a:r>
              <a:rPr lang="en-US" sz="2400" b="0" i="0" dirty="0" err="1">
                <a:effectLst/>
                <a:latin typeface="Karla" pitchFamily="2" charset="0"/>
              </a:rPr>
              <a:t>perkawinan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supaya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bisa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mengurangi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jumlah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angka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kelahiran</a:t>
            </a:r>
            <a:r>
              <a:rPr lang="en-US" sz="2400" b="0" i="0" dirty="0">
                <a:effectLst/>
                <a:latin typeface="Karla" pitchFamily="2" charset="0"/>
              </a:rPr>
              <a:t> yang </a:t>
            </a:r>
            <a:r>
              <a:rPr lang="en-US" sz="2400" b="0" i="0" dirty="0" err="1">
                <a:effectLst/>
                <a:latin typeface="Karla" pitchFamily="2" charset="0"/>
              </a:rPr>
              <a:t>lebih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tinggi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serta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menetapkan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undang-undang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perkawinan</a:t>
            </a:r>
            <a:r>
              <a:rPr lang="en-US" sz="2400" b="0" i="0" dirty="0">
                <a:effectLst/>
                <a:latin typeface="Karla" pitchFamily="2" charset="0"/>
              </a:rPr>
              <a:t> yang </a:t>
            </a:r>
            <a:r>
              <a:rPr lang="en-US" sz="2400" b="0" i="0" dirty="0" err="1">
                <a:effectLst/>
                <a:latin typeface="Karla" pitchFamily="2" charset="0"/>
              </a:rPr>
              <a:t>berisi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aturan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serta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menetapkan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tentang</a:t>
            </a:r>
            <a:r>
              <a:rPr lang="en-US" sz="2400" b="0" i="0" dirty="0">
                <a:effectLst/>
                <a:latin typeface="Karla" pitchFamily="2" charset="0"/>
              </a:rPr>
              <a:t> batas </a:t>
            </a:r>
            <a:r>
              <a:rPr lang="en-US" sz="2400" b="0" i="0" dirty="0" err="1">
                <a:effectLst/>
                <a:latin typeface="Karla" pitchFamily="2" charset="0"/>
              </a:rPr>
              <a:t>antara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usia</a:t>
            </a:r>
            <a:r>
              <a:rPr lang="en-US" sz="2400" b="0" i="0" dirty="0">
                <a:effectLst/>
                <a:latin typeface="Karla" pitchFamily="2" charset="0"/>
              </a:rPr>
              <a:t> nikah.</a:t>
            </a:r>
          </a:p>
          <a:p>
            <a:pPr algn="l" fontAlgn="base">
              <a:buFont typeface="+mj-lt"/>
              <a:buAutoNum type="arabicPeriod"/>
            </a:pPr>
            <a:r>
              <a:rPr lang="en-US" sz="2400" b="0" i="0" dirty="0" err="1">
                <a:effectLst/>
                <a:latin typeface="Karla" pitchFamily="2" charset="0"/>
              </a:rPr>
              <a:t>Meningkatkan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bentuk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pelayanan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kesehatan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serta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kemudahan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dalam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akseptor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keluarga</a:t>
            </a:r>
            <a:r>
              <a:rPr lang="en-US" sz="2400" b="0" i="0" dirty="0">
                <a:effectLst/>
                <a:latin typeface="Karla" pitchFamily="2" charset="0"/>
              </a:rPr>
              <a:t> yang </a:t>
            </a:r>
            <a:r>
              <a:rPr lang="en-US" sz="2400" b="0" i="0" dirty="0" err="1">
                <a:effectLst/>
                <a:latin typeface="Karla" pitchFamily="2" charset="0"/>
              </a:rPr>
              <a:t>berencana</a:t>
            </a:r>
            <a:r>
              <a:rPr lang="en-US" sz="2400" b="0" i="0" dirty="0">
                <a:effectLst/>
                <a:latin typeface="Karla" pitchFamily="2" charset="0"/>
              </a:rPr>
              <a:t>.</a:t>
            </a:r>
          </a:p>
          <a:p>
            <a:pPr algn="l" fontAlgn="base">
              <a:buFont typeface="+mj-lt"/>
              <a:buAutoNum type="arabicPeriod"/>
            </a:pPr>
            <a:r>
              <a:rPr lang="en-US" sz="2400" b="0" i="0" dirty="0" err="1">
                <a:effectLst/>
                <a:latin typeface="Karla" pitchFamily="2" charset="0"/>
              </a:rPr>
              <a:t>Mempermudah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serta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meningkatkan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pelayanan</a:t>
            </a:r>
            <a:r>
              <a:rPr lang="en-US" sz="2400" b="0" i="0" dirty="0">
                <a:effectLst/>
                <a:latin typeface="Karla" pitchFamily="2" charset="0"/>
              </a:rPr>
              <a:t> pada </a:t>
            </a:r>
            <a:r>
              <a:rPr lang="en-US" sz="2400" b="0" i="0" dirty="0" err="1">
                <a:effectLst/>
                <a:latin typeface="Karla" pitchFamily="2" charset="0"/>
              </a:rPr>
              <a:t>bidang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pendidikan</a:t>
            </a:r>
            <a:r>
              <a:rPr lang="en-US" sz="2400" b="0" i="0" dirty="0">
                <a:effectLst/>
                <a:latin typeface="Karla" pitchFamily="2" charset="0"/>
              </a:rPr>
              <a:t>, </a:t>
            </a:r>
            <a:r>
              <a:rPr lang="en-US" sz="2400" b="0" i="0" dirty="0" err="1">
                <a:effectLst/>
                <a:latin typeface="Karla" pitchFamily="2" charset="0"/>
              </a:rPr>
              <a:t>sehingga</a:t>
            </a:r>
            <a:r>
              <a:rPr lang="en-US" sz="2400" dirty="0">
                <a:latin typeface="Karla" pitchFamily="2" charset="0"/>
              </a:rPr>
              <a:t> </a:t>
            </a:r>
            <a:r>
              <a:rPr lang="en-US" sz="2400" dirty="0" err="1">
                <a:latin typeface="Karla" pitchFamily="2" charset="0"/>
              </a:rPr>
              <a:t>keinginan</a:t>
            </a:r>
            <a:r>
              <a:rPr lang="en-US" sz="2400" dirty="0"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menikah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bisa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dihambat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dengan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mewajibkan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belajar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pendidikan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dasar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untuk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masyarakat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dari</a:t>
            </a:r>
            <a:r>
              <a:rPr lang="en-US" sz="2400" b="0" i="0" dirty="0">
                <a:effectLst/>
                <a:latin typeface="Karla" pitchFamily="2" charset="0"/>
              </a:rPr>
              <a:t> 6 </a:t>
            </a:r>
            <a:r>
              <a:rPr lang="en-US" sz="2400" b="0" i="0" dirty="0" err="1">
                <a:effectLst/>
                <a:latin typeface="Karla" pitchFamily="2" charset="0"/>
              </a:rPr>
              <a:t>tahun</a:t>
            </a:r>
            <a:r>
              <a:rPr lang="en-US" sz="2400" b="0" i="0" dirty="0">
                <a:effectLst/>
                <a:latin typeface="Karla" pitchFamily="2" charset="0"/>
              </a:rPr>
              <a:t> </a:t>
            </a:r>
            <a:r>
              <a:rPr lang="en-US" sz="2400" b="0" i="0" dirty="0" err="1">
                <a:effectLst/>
                <a:latin typeface="Karla" pitchFamily="2" charset="0"/>
              </a:rPr>
              <a:t>menjadi</a:t>
            </a:r>
            <a:r>
              <a:rPr lang="en-US" sz="2400" b="0" i="0" dirty="0">
                <a:effectLst/>
                <a:latin typeface="Karla" pitchFamily="2" charset="0"/>
              </a:rPr>
              <a:t> 12.</a:t>
            </a:r>
          </a:p>
        </p:txBody>
      </p:sp>
    </p:spTree>
    <p:extLst>
      <p:ext uri="{BB962C8B-B14F-4D97-AF65-F5344CB8AC3E}">
        <p14:creationId xmlns:p14="http://schemas.microsoft.com/office/powerpoint/2010/main" val="18814777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8043A-EFC5-4F12-61D8-3FCDB0D5C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Hal-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hal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yang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harus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dijalani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untuk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bisa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mengimbangi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pertambahan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dari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jumlah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penduduk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: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6ACE3C-E996-9B14-42A5-222A925C2C1E}"/>
              </a:ext>
            </a:extLst>
          </p:cNvPr>
          <p:cNvSpPr txBox="1"/>
          <p:nvPr/>
        </p:nvSpPr>
        <p:spPr>
          <a:xfrm>
            <a:off x="714895" y="1998391"/>
            <a:ext cx="1063890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Tambah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akan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penciptaan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lapangan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kerja</a:t>
            </a:r>
            <a:endParaRPr lang="en-US" b="0" i="0" dirty="0">
              <a:solidFill>
                <a:srgbClr val="444444"/>
              </a:solidFill>
              <a:effectLst/>
              <a:latin typeface="Karla" pitchFamily="2" charset="0"/>
            </a:endParaRPr>
          </a:p>
          <a:p>
            <a:pPr algn="l" fontAlgn="base"/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Dengan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meningkatnya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taraf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hidup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akan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masyarakat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,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sehingga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diharapkan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hilangnya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kepercayaan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banyak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anak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–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banyak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rejeki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. Di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samping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itu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juga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diharapkan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tentang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meningkatkan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tingkat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pendidikan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yang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tinggi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yang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bisa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merubah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pola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pikiran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dalam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bidang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kependudukan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Meningkatkan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kesadaran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serta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pendidikan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kependudukan</a:t>
            </a:r>
            <a:endParaRPr lang="en-US" b="0" i="0" dirty="0">
              <a:solidFill>
                <a:srgbClr val="444444"/>
              </a:solidFill>
              <a:effectLst/>
              <a:latin typeface="Karla" pitchFamily="2" charset="0"/>
            </a:endParaRPr>
          </a:p>
          <a:p>
            <a:pPr algn="l" fontAlgn="base"/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Dengan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semakin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sadarnya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pada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dampak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serta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efek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dari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pertumbuhan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yang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sulit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terkontrol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,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maka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diharapkan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pada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masyarakat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umum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secara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sukarela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untuk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turut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mensukseskan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gerakan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keluarga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berencana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Mengurangi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kepadatan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penduduk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dengan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program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transmigrasi</a:t>
            </a:r>
            <a:endParaRPr lang="en-US" b="0" i="0" dirty="0">
              <a:solidFill>
                <a:srgbClr val="444444"/>
              </a:solidFill>
              <a:effectLst/>
              <a:latin typeface="Karla" pitchFamily="2" charset="0"/>
            </a:endParaRPr>
          </a:p>
          <a:p>
            <a:pPr algn="l" fontAlgn="base"/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Dengan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menyebarkan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penduduk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pada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daerah-daerah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yang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masih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memiliki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kepadatan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penduduk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rendah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,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sehingga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di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harapkan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mampu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untuk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menekan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laju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pengangguran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akibat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tidak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sesuai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antara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jumlah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penduduk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dengan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jumlah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lapangan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kerja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 yang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Karla" pitchFamily="2" charset="0"/>
              </a:rPr>
              <a:t>tersedia</a:t>
            </a:r>
            <a:r>
              <a:rPr lang="en-US" b="0" i="0" dirty="0">
                <a:solidFill>
                  <a:srgbClr val="444444"/>
                </a:solidFill>
                <a:effectLst/>
                <a:latin typeface="Karla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05993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6D062-EE9B-76F8-7424-0D413EB9B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fertilitas</a:t>
            </a:r>
            <a:r>
              <a:rPr lang="en-US" dirty="0"/>
              <a:t> di Indonesia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52A060-DFD9-AE5A-6644-4AE2775188EF}"/>
              </a:ext>
            </a:extLst>
          </p:cNvPr>
          <p:cNvSpPr txBox="1"/>
          <p:nvPr/>
        </p:nvSpPr>
        <p:spPr>
          <a:xfrm>
            <a:off x="1130531" y="1582341"/>
            <a:ext cx="10033462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Salah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satu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penyebab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tingginya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kelahiran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di Indonesia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adalah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rendahnya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jumlah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akseptor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keluarga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berencana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di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kalangan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laki-laki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, 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B0604020202020204" pitchFamily="2" charset="0"/>
                <a:hlinkClick r:id="rId2"/>
              </a:rPr>
              <a:t>hanya</a:t>
            </a:r>
            <a:r>
              <a:rPr lang="en-US" b="0" i="0" u="sng" dirty="0">
                <a:solidFill>
                  <a:srgbClr val="4B4B4E"/>
                </a:solidFill>
                <a:effectLst/>
                <a:latin typeface="Libre Baskerville" panose="020B0604020202020204" pitchFamily="2" charset="0"/>
                <a:hlinkClick r:id="rId2"/>
              </a:rPr>
              <a:t> 4,4%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Bandingkan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dengan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cakupan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perempuan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usia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subur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yang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telah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menjadi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akseptor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KB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mencapai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61,9%.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Angka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akseptor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laki-laki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di Indonesia ini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jauh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lebih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rendah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dibandingkan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dengan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negara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tetangga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seperti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 </a:t>
            </a:r>
            <a:r>
              <a:rPr lang="en-US" b="0" i="0" u="sng" dirty="0">
                <a:solidFill>
                  <a:srgbClr val="4B4B4E"/>
                </a:solidFill>
                <a:effectLst/>
                <a:latin typeface="Libre Baskerville" panose="020B0604020202020204" pitchFamily="2" charset="0"/>
                <a:hlinkClick r:id="rId3"/>
              </a:rPr>
              <a:t>Filipina (24%), Malaysia (16,8%), dan Thailand (9%)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.Data ini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mencerminkan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partisipasi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laki-laki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dalam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program KB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melalui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penggunaan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kontrasepsi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belum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dianggap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lazim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di Indonesia.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Setidaknya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ada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tiga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faktor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utama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yang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menghambat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implementasi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kontrasepsi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laki-laki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B0604020202020204" pitchFamily="2" charset="0"/>
              </a:rPr>
              <a:t> di Indonesia.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Sosialisasi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dan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pelayanan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metode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kontrasepsi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pada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pasangan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usia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subur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(PUS)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telah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mengubah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pandangan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masyarakat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sehingga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mereka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ikut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program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keluarga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berencana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Keberhasilan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program KB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tidak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dapat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terlepas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dari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komitmen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dan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partisipasi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aktif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pihak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suami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maupun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istri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dalam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keluarga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Namun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sebuah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 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4"/>
              </a:rPr>
              <a:t>penelitian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 di Kota Surabaya dan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Madiun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pada 2017,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dengan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150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sampel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menemukan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bahwa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sekitar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setengah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dari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populasi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laki-laki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dalam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penelitian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tersebut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tidak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pernah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mengikuti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sosialisasi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atau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penyuluhan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tentang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KB. Karena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mereka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menganggap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bahwa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program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tersebut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ditujukan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untuk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kaum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istri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.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Libre Baskerville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5916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551BB-5E6F-11AF-4C7D-6DA5F73DD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BDDB8-7819-AA2B-1B98-550DBE5B4528}"/>
              </a:ext>
            </a:extLst>
          </p:cNvPr>
          <p:cNvSpPr txBox="1"/>
          <p:nvPr/>
        </p:nvSpPr>
        <p:spPr>
          <a:xfrm>
            <a:off x="640080" y="1582341"/>
            <a:ext cx="1029115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Psikologis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masyarakat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mengenai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kontrasepsi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laki-laki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di Indonesia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berhubungan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dengan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aspek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pengetahuan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atau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kognitif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. Masih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rendahnya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tingkat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pengetahuan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akan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peran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laki-laki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dalam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program KB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menimbulkan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persepsi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bahwa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titik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berat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keberhasilan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KB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terletak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pada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pihak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perempuan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saja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.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Kendala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psikis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lain yang juga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cukup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sering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dialami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laki-laki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usia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subur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adalah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cara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memandang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diri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sendiri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jika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mengikuti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program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kontrasepsi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. Hal ini,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misalnya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dapat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digambarkan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dengan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kekhawatiran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akan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menurunnya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kemampuan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seksual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kemudian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hari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.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Secara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sosial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dan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kultural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penggunaan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kontrasepsi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pada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laki-laki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masih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sering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dianggap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tabu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untuk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dibicarakan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dalam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masyarakat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Terdapat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pula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beberapa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mitos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yang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telah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lama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beredar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di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komunitas-komunitas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misalnya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penggunaan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kondom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yang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dipersepsikan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hanya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untuk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penderita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atau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pencegahan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penyakit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HIV/AIDS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maupun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vasektomi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yang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sering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dianggap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menurunkan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kejantanan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92015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3E7F70-30D3-1CB4-30BC-F3566CC76DBF}"/>
              </a:ext>
            </a:extLst>
          </p:cNvPr>
          <p:cNvSpPr txBox="1"/>
          <p:nvPr/>
        </p:nvSpPr>
        <p:spPr>
          <a:xfrm>
            <a:off x="796636" y="654271"/>
            <a:ext cx="1058348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Bagi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masyarakat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kalangan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menengah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ke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bawah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harus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diakui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bahwa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memang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tidak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mudah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untuk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mengakses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jenis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kontrasepsi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tertentu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seperti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vasektomi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Meski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prosedur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medisnya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tergolong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sederhana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namun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biayanya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lumayan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mahal,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mulai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 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2"/>
              </a:rPr>
              <a:t>sekitar</a:t>
            </a:r>
            <a:r>
              <a:rPr lang="en-US" b="0" i="0" u="sng" dirty="0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2"/>
              </a:rPr>
              <a:t> Rp2 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2"/>
              </a:rPr>
              <a:t>juta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Beberapa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 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3"/>
              </a:rPr>
              <a:t>pemerintah</a:t>
            </a:r>
            <a:r>
              <a:rPr lang="en-US" b="0" i="0" u="sng" dirty="0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3"/>
              </a:rPr>
              <a:t> 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3"/>
              </a:rPr>
              <a:t>daerah</a:t>
            </a:r>
            <a:r>
              <a:rPr lang="en-US" b="0" i="0" u="sng" dirty="0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3"/>
              </a:rPr>
              <a:t> 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 juga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menganggarkan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untuk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operasi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vasektomi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tapi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biasanya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hanya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puluhan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orang 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tahun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yang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bisa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dibiayai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dan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seringkali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tidak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berkelanjutan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.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Selain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itu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pelayanan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vasektomi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juga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masih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terbatas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di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beberapa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kota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atau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kabupaten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saja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sehingga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belum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semua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kalangan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masyarakat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dapat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mengakses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kontrasepsi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jenis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ini.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Untuk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mengatasi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biaya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ini, Dinas Kesehatan dan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petugas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kesehatan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perlu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mensosialisasikan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bahwa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 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4"/>
              </a:rPr>
              <a:t>layanan</a:t>
            </a:r>
            <a:r>
              <a:rPr lang="en-US" b="0" i="0" u="sng" dirty="0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4"/>
              </a:rPr>
              <a:t> 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4"/>
              </a:rPr>
              <a:t>vasektomi</a:t>
            </a:r>
            <a:r>
              <a:rPr lang="en-US" b="0" i="0" u="sng" dirty="0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4"/>
              </a:rPr>
              <a:t> 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4"/>
              </a:rPr>
              <a:t>ditanggung</a:t>
            </a:r>
            <a:r>
              <a:rPr lang="en-US" b="0" i="0" u="sng" dirty="0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4"/>
              </a:rPr>
              <a:t> 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4"/>
              </a:rPr>
              <a:t>dalam</a:t>
            </a:r>
            <a:r>
              <a:rPr lang="en-US" b="0" i="0" u="sng" dirty="0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4"/>
              </a:rPr>
              <a:t> BPJS Kesehatan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.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Sejauh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ini,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pilihan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kontrasepsi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laki-laki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memang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masih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terbatas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. Alat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kontrasepsi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yang paling popular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bagi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laki-laki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adalah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kondom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, yang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peredarannya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di Indonesia 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5"/>
              </a:rPr>
              <a:t>mencapai</a:t>
            </a:r>
            <a:r>
              <a:rPr lang="en-US" b="0" i="0" u="sng" dirty="0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5"/>
              </a:rPr>
              <a:t> 180 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5"/>
              </a:rPr>
              <a:t>juta</a:t>
            </a:r>
            <a:r>
              <a:rPr lang="en-US" b="0" i="0" u="sng" dirty="0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5"/>
              </a:rPr>
              <a:t> 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5"/>
              </a:rPr>
              <a:t>bungkus</a:t>
            </a:r>
            <a:r>
              <a:rPr lang="en-US" b="0" i="0" u="sng" dirty="0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5"/>
              </a:rPr>
              <a:t> per 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5"/>
              </a:rPr>
              <a:t>tahun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Penelitian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dan uji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coba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kontrasepsi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laki-laki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—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baik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berbasis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hormonal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maupun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tidak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—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masih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terus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dilakukan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di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berbagai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negara.</a:t>
            </a:r>
          </a:p>
          <a:p>
            <a:pPr algn="l" fontAlgn="base"/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Beberapa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kontrasepsi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seperti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 </a:t>
            </a:r>
            <a:r>
              <a:rPr lang="en-US" b="0" i="0" u="sng" dirty="0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6"/>
              </a:rPr>
              <a:t>Reversible Inhibition of Sperm Under Guidance (RISUG)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atau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suntik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laki-laki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dan </a:t>
            </a:r>
            <a:r>
              <a:rPr lang="en-US" b="0" i="0" u="sng" dirty="0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7"/>
              </a:rPr>
              <a:t>gel 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7"/>
              </a:rPr>
              <a:t>kontrasepsi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bahkan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telah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memasuki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 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8"/>
              </a:rPr>
              <a:t>fase</a:t>
            </a:r>
            <a:r>
              <a:rPr lang="en-US" b="0" i="0" u="sng" dirty="0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8"/>
              </a:rPr>
              <a:t> uji </a:t>
            </a:r>
            <a:r>
              <a:rPr lang="en-US" b="0" i="0" u="sng" dirty="0" err="1">
                <a:solidFill>
                  <a:srgbClr val="4B4B4E"/>
                </a:solidFill>
                <a:effectLst/>
                <a:latin typeface="Libre Baskerville" panose="02000000000000000000" pitchFamily="2" charset="0"/>
                <a:hlinkClick r:id="rId8"/>
              </a:rPr>
              <a:t>klinis</a:t>
            </a:r>
            <a:r>
              <a:rPr lang="en-US" b="0" i="0" dirty="0">
                <a:solidFill>
                  <a:srgbClr val="000000"/>
                </a:solidFill>
                <a:effectLst/>
                <a:latin typeface="Libre Baskerville" panose="02000000000000000000" pitchFamily="2" charset="0"/>
              </a:rPr>
              <a:t>.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Libre Baskervill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6975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8B0D3E0D-0264-D3EE-0F66-D4509D415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TERIMA KASIH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2A6855-56C7-D2F8-B4B1-26682255C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19416E8-73F2-4569-BA7F-86F771EBCE38}" type="slidenum">
              <a:rPr lang="en-US" altLang="en-US">
                <a:solidFill>
                  <a:srgbClr val="898989"/>
                </a:solidFill>
              </a:rPr>
              <a:pPr eaLnBrk="1" hangingPunct="1"/>
              <a:t>44</a:t>
            </a:fld>
            <a:endParaRPr lang="en-US" altLang="en-US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2480</Words>
  <Application>Microsoft Office PowerPoint</Application>
  <PresentationFormat>Widescreen</PresentationFormat>
  <Paragraphs>367</Paragraphs>
  <Slides>44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Arial</vt:lpstr>
      <vt:lpstr>Calibri</vt:lpstr>
      <vt:lpstr>Calibri Light</vt:lpstr>
      <vt:lpstr>Karla</vt:lpstr>
      <vt:lpstr>Libre Baskerville</vt:lpstr>
      <vt:lpstr>Vesper Libre</vt:lpstr>
      <vt:lpstr>Wingdings</vt:lpstr>
      <vt:lpstr>Office Theme</vt:lpstr>
      <vt:lpstr>Microsoft Excel Chart</vt:lpstr>
      <vt:lpstr>PowerPoint Presentation</vt:lpstr>
      <vt:lpstr>PowerPoint Presentation</vt:lpstr>
      <vt:lpstr>Faktor pendukung kelahiran</vt:lpstr>
      <vt:lpstr>Faktor penghambat kelahiran(anti natalitas) </vt:lpstr>
      <vt:lpstr>Sumber Data Kelahiran</vt:lpstr>
      <vt:lpstr>  Sumber Data: Registrasi</vt:lpstr>
      <vt:lpstr>Sumber Data: Sensus </vt:lpstr>
      <vt:lpstr>Sumber Data: Sensus</vt:lpstr>
      <vt:lpstr> Sumber Data: Survei</vt:lpstr>
      <vt:lpstr>Sumber Data Nasional </vt:lpstr>
      <vt:lpstr>Ukuran-Ukuran Fertilitas   </vt:lpstr>
      <vt:lpstr>PowerPoint Presentation</vt:lpstr>
      <vt:lpstr>1. Angka Kelahiran Kasar  (Crude Birth Rate/CBR)</vt:lpstr>
      <vt:lpstr>Rumus :</vt:lpstr>
      <vt:lpstr>Contoh :  Jumlah penduduk pertengahan tahun 1975 sebesar 136.000.000 jiwa dan jumlah kelahiran hidup tahun yang sama sebesar 5.834.400 kelahiran hidup. </vt:lpstr>
      <vt:lpstr>                5.834.400  CBR   = ----------------- x 1000  =   43/1000.               136.000.000    Artinya : setiap 1000 penduduk                 kemungkinan akan melahirkan                 sebanyak 43  bayi.</vt:lpstr>
      <vt:lpstr> 2. Angka Kelahiran Umum  General Fertility Rate (GFR) </vt:lpstr>
      <vt:lpstr>Angka Kelahiran Umum  General Fertility Rate (GFR)</vt:lpstr>
      <vt:lpstr>Rumus :                     B GFR  = --------------  x  1000              Pf (15-49)  B : jumlah kelahiran hidup         pada tahun tertentu. Pf (15-49) : jumlah penduduk         wanita umur 15-49 tahun pada         pertengahan tahun. </vt:lpstr>
      <vt:lpstr>Contoh :  Jumlah penduduk wanita (15-49) pertengahan tahun 1975 sebesar 30.351.000 jiwa dan jumlah kelahiran hidup tahun yang sama sebesar 2.982.000 kelahiran hidup.</vt:lpstr>
      <vt:lpstr>           2.982.000 GFR  = --------------- x 1000 =  98/1000.             30.351.000   Artinya : setiap 1000 penduduk wanita               umur 15-49 tahun kemungkinan                akan melahirkan sebanyak 98               bayi.  </vt:lpstr>
      <vt:lpstr>   3. Age Specific Fertility Rate (ASFR)/ Angka Kelahiran per kelompok umur  </vt:lpstr>
      <vt:lpstr> </vt:lpstr>
      <vt:lpstr>Rumus ;                    Bi ASFR = ----------- x 1000                  Pfi  Bi : jumlah kelahiran hidup dari         wanita umur I Pfi  : jumlah penduduk wanita umur         i pada pertengahan tahun</vt:lpstr>
      <vt:lpstr>Contoh : </vt:lpstr>
      <vt:lpstr>Artinya :  - Setiap 1000 wanita umur 15-19     tahun kemungkinan akan melahirkan bayi sebanyak 129 bayi.  - Setiap1000 wanita umur 20-24    tahun kemungkinan akan melahirkan bayi sebanyak 242 bayi.</vt:lpstr>
      <vt:lpstr>PowerPoint Presentation</vt:lpstr>
      <vt:lpstr> 4.Total Fertility Rate (TFR)/           Angka Kelahiran Total</vt:lpstr>
      <vt:lpstr>Rumus :  TFR = 5 (Jumlah ASFRi)  = 5 (1.011)              = 5.055/1000             = 5  Artinya : rata-rata seorang wanita               melahirkan hidup 5 anak.              </vt:lpstr>
      <vt:lpstr>5. Gross Reproduction Rate (GRR)</vt:lpstr>
      <vt:lpstr>Rumus :  GRR = 5 (Jumlah ASFRfi)  ASFRfi = jumlah angka                kelahiran bayi wanita               dari wanita umur               15-49 tahun.</vt:lpstr>
      <vt:lpstr>Contoh : </vt:lpstr>
      <vt:lpstr>GRR = 5 (385,20)             = 1926,0/1000             =  2  Artinya : rata-rata banyaknya               kelahiran bayi wanita               setiap wanita selama               masa reproduksinya               sebesar 2 bayi wanita. </vt:lpstr>
      <vt:lpstr>6. Net Reproduction Rate (NRR)</vt:lpstr>
      <vt:lpstr>Rumus :                                            nLx NRR = (Jumlah ASFRfi x --------                                                        lo ASFRfi = jumlah angka kelahiran bayi                wanita dari wanita umur 15-49                tahun. nLx      = tahun kehidupan antara umur                x dan x+1 lo         = asusmsi radiks 100.000                (lihat nanti dalam perhitungan life                table)</vt:lpstr>
      <vt:lpstr>Contoh : </vt:lpstr>
      <vt:lpstr>Artinya :     Ada sebanyak 1 bayi wanita    yang dapat menggantikan     posisi ibunya. </vt:lpstr>
      <vt:lpstr>Standarisasi</vt:lpstr>
      <vt:lpstr>Hal-hal yang harus dilakukan untuk mengurangi cepatnya pertumbuhan akan penduduk:</vt:lpstr>
      <vt:lpstr>Hal-hal yang harus dijalani untuk bisa mengimbangi pertambahan dari jumlah penduduk:</vt:lpstr>
      <vt:lpstr>Kondisi fertilitas di Indonesia</vt:lpstr>
      <vt:lpstr>PowerPoint Presentation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Santy Deasy Siregar</dc:creator>
  <cp:lastModifiedBy>Santy Deasy Siregar</cp:lastModifiedBy>
  <cp:revision>1</cp:revision>
  <dcterms:created xsi:type="dcterms:W3CDTF">2023-05-02T11:37:09Z</dcterms:created>
  <dcterms:modified xsi:type="dcterms:W3CDTF">2023-05-02T13:09:37Z</dcterms:modified>
</cp:coreProperties>
</file>