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Generic  Structure of a  Paragraph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8499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/>
              <a:t>Compiled by </a:t>
            </a:r>
          </a:p>
          <a:p>
            <a:pPr algn="ctr"/>
            <a:r>
              <a:rPr lang="en-US" b="1" dirty="0"/>
              <a:t>Immanuel Padang,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r>
              <a:rPr lang="en-US" b="1" dirty="0"/>
              <a:t>. </a:t>
            </a:r>
          </a:p>
          <a:p>
            <a:pPr algn="ctr"/>
            <a:r>
              <a:rPr lang="en-US" b="1" dirty="0"/>
              <a:t>&amp; </a:t>
            </a:r>
          </a:p>
          <a:p>
            <a:pPr algn="ctr"/>
            <a:r>
              <a:rPr lang="en-US" b="1" dirty="0"/>
              <a:t>Dolli </a:t>
            </a:r>
            <a:r>
              <a:rPr lang="en-US" b="1" dirty="0" err="1"/>
              <a:t>Rotua</a:t>
            </a:r>
            <a:r>
              <a:rPr lang="en-US" b="1" dirty="0"/>
              <a:t> Sinaga,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r>
              <a:rPr lang="en-US" b="1" dirty="0"/>
              <a:t>.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FB6C-6A03-553D-25D7-185A6EB7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>
                <a:solidFill>
                  <a:schemeClr val="hlink"/>
                </a:solidFill>
              </a:rPr>
              <a:t>These are the essential parts in</a:t>
            </a:r>
            <a:br>
              <a:rPr lang="en-US" altLang="en-US" sz="4800" dirty="0">
                <a:solidFill>
                  <a:schemeClr val="hlink"/>
                </a:solidFill>
              </a:rPr>
            </a:br>
            <a:r>
              <a:rPr lang="en-US" altLang="en-US" sz="4800" dirty="0">
                <a:solidFill>
                  <a:schemeClr val="hlink"/>
                </a:solidFill>
              </a:rPr>
              <a:t>              paragraphs.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A99414-F2DC-4B65-0773-A27914C8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025" y="2659551"/>
            <a:ext cx="3554276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2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0606-89A1-8E46-DDCE-D57F4DF2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3 Tips for Finding the Topic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445886-20A7-8F38-7EA2-90697A7A4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481" y="2138297"/>
            <a:ext cx="779136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6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A826-BF95-AE7F-8683-04F20D54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Difficulties in Identifying Topics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80D370-E51C-EB4E-C264-60DCAE613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460" y="2062086"/>
            <a:ext cx="8102286" cy="170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FC4B4-BCA2-28D1-B56A-6C8F97017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460" y="3769302"/>
            <a:ext cx="8382727" cy="1005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605BB4-D45B-D28A-9E1D-CD1E02128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57" y="5019012"/>
            <a:ext cx="606604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DA3D-658B-FBD3-4FBA-A6FAD57A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a Main Idea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771B3F7-17A0-2112-FD0D-8DBA7ED9C0A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Also called controlling idea, central thought, or gist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Called a thesis when referring to a passage or long  selection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May be stated or unstated (implied)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When stated in a sentence (s) by the author, the main idea is expressed in the topic sentence(s).</a:t>
            </a:r>
          </a:p>
        </p:txBody>
      </p:sp>
    </p:spTree>
    <p:extLst>
      <p:ext uri="{BB962C8B-B14F-4D97-AF65-F5344CB8AC3E}">
        <p14:creationId xmlns:p14="http://schemas.microsoft.com/office/powerpoint/2010/main" val="25875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8907-F509-58CF-A67F-436107F8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Stated Main Ideas—Tips for         Finding Topic Sentences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551FC3-3706-0B3A-DD16-040E7BE71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245" y="1870174"/>
            <a:ext cx="8998476" cy="1371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F78A1-3BE9-B20B-1580-A8566B75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45" y="3171956"/>
            <a:ext cx="8888738" cy="1005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72A41-5B15-059F-ACB4-3D050A10E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245" y="4055919"/>
            <a:ext cx="7699915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5F973-FEEE-A527-7B1E-2F6BF5D2B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245" y="4644373"/>
            <a:ext cx="868145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3CAA-3310-766A-2546-4FDB3498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Keep these suggestions in mind.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7B8765-1C3C-A700-0184-2893F5D0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965" y="1931166"/>
            <a:ext cx="8998476" cy="640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9BCF8-DF82-AD98-63CD-35C08589E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65" y="2416976"/>
            <a:ext cx="8888738" cy="1012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E7E7B-725C-444B-6B73-B569DEF4B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65" y="3166828"/>
            <a:ext cx="9480102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6FBBF-765A-BBAD-2934-4994F2197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951" y="3990955"/>
            <a:ext cx="9016765" cy="1005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A6701-56D0-F9D7-5281-3964E1950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186" y="4824896"/>
            <a:ext cx="862658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112F-5C7E-2BF3-B06B-B89C6278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Sample Paragraph</a:t>
            </a:r>
            <a:br>
              <a:rPr lang="en-US" altLang="en-US" sz="4800" dirty="0"/>
            </a:br>
            <a:r>
              <a:rPr lang="en-US" altLang="en-US" sz="4800" dirty="0"/>
              <a:t>Topic Sentence is Highlighted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21E011-F249-AE33-1DF8-E8564F22D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368" y="1877207"/>
            <a:ext cx="8669263" cy="2735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5E0E1-26B6-11ED-2E39-796734A04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3" y="4752488"/>
            <a:ext cx="823031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82EB-D9A2-DE21-F5D7-46841E9D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How can you recognize a topic sentence in this paragraph?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E15AC5-F3FE-7A7E-C2D1-9EADE8ACC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306" y="1899595"/>
            <a:ext cx="8687553" cy="2164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773FE-8F09-1A57-992C-A26BDAB76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49" y="3957989"/>
            <a:ext cx="9199661" cy="53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8A6C9-CB7B-7B35-9AC6-F0982A97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49" y="4359633"/>
            <a:ext cx="8742422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2762B-0929-BBF5-5094-F9264116C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75" y="4771098"/>
            <a:ext cx="8809484" cy="84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6CF9D3-07DD-9CEA-4C03-3CD5D6847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649" y="5386760"/>
            <a:ext cx="8053514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13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{9563D345-4095-42B6-A06A-AB432011F493}tf56160789_win32</Template>
  <TotalTime>19</TotalTime>
  <Words>141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Wingdings</vt:lpstr>
      <vt:lpstr>Custom</vt:lpstr>
      <vt:lpstr>Generic  Structure of a  Paragraph</vt:lpstr>
      <vt:lpstr>These are the essential parts in               paragraphs.</vt:lpstr>
      <vt:lpstr>3 Tips for Finding the Topic</vt:lpstr>
      <vt:lpstr>Difficulties in Identifying Topics</vt:lpstr>
      <vt:lpstr>Recognizing a Main Idea</vt:lpstr>
      <vt:lpstr>Stated Main Ideas—Tips for         Finding Topic Sentences</vt:lpstr>
      <vt:lpstr>Keep these suggestions in mind.</vt:lpstr>
      <vt:lpstr>Sample Paragraph Topic Sentence is Highlighted</vt:lpstr>
      <vt:lpstr>How can you recognize a topic sentence in this paragraph?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 Structure of a  Paragraph</dc:title>
  <dc:creator>Dolli Sinaga</dc:creator>
  <cp:lastModifiedBy>Dolli Sinaga</cp:lastModifiedBy>
  <cp:revision>1</cp:revision>
  <dcterms:created xsi:type="dcterms:W3CDTF">2023-11-02T13:41:43Z</dcterms:created>
  <dcterms:modified xsi:type="dcterms:W3CDTF">2023-11-02T14:01:10Z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