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7" r:id="rId2"/>
    <p:sldId id="258" r:id="rId3"/>
    <p:sldId id="277" r:id="rId4"/>
    <p:sldId id="259" r:id="rId5"/>
    <p:sldId id="260" r:id="rId6"/>
    <p:sldId id="261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62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74" d="100"/>
          <a:sy n="74" d="100"/>
        </p:scale>
        <p:origin x="-498" y="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/>
          <a:lstStyle/>
          <a:p>
            <a:fld id="{3CEA9885-F1C1-4BA8-B0B8-07CAEA44EB22}" type="datetimeFigureOut">
              <a:rPr lang="en-ID" smtClean="0"/>
              <a:t>08/03/2023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/>
          <a:lstStyle/>
          <a:p>
            <a:fld id="{8EFDD1C9-5880-402B-8A7D-85BFB4FCFA0F}" type="slidenum">
              <a:rPr lang="en-ID" smtClean="0"/>
              <a:t>‹#›</a:t>
            </a:fld>
            <a:endParaRPr lang="en-ID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9688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/>
          <a:lstStyle/>
          <a:p>
            <a:fld id="{3CEA9885-F1C1-4BA8-B0B8-07CAEA44EB22}" type="datetimeFigureOut">
              <a:rPr lang="en-ID" smtClean="0"/>
              <a:t>08/03/2023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/>
          <a:lstStyle/>
          <a:p>
            <a:fld id="{8EFDD1C9-5880-402B-8A7D-85BFB4FCFA0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9098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/>
          <a:lstStyle/>
          <a:p>
            <a:fld id="{3CEA9885-F1C1-4BA8-B0B8-07CAEA44EB22}" type="datetimeFigureOut">
              <a:rPr lang="en-ID" smtClean="0"/>
              <a:t>08/03/2023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/>
          <a:lstStyle/>
          <a:p>
            <a:fld id="{8EFDD1C9-5880-402B-8A7D-85BFB4FCFA0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325027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  <a:prstGeom prst="rect">
            <a:avLst/>
          </a:prstGeo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/>
          <a:lstStyle/>
          <a:p>
            <a:fld id="{3CEA9885-F1C1-4BA8-B0B8-07CAEA44EB22}" type="datetimeFigureOut">
              <a:rPr lang="en-ID" smtClean="0"/>
              <a:t>08/03/2023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/>
          <a:lstStyle/>
          <a:p>
            <a:fld id="{8EFDD1C9-5880-402B-8A7D-85BFB4FCFA0F}" type="slidenum">
              <a:rPr lang="en-ID" smtClean="0"/>
              <a:t>‹#›</a:t>
            </a:fld>
            <a:endParaRPr lang="en-ID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6321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/>
          <a:lstStyle/>
          <a:p>
            <a:fld id="{3CEA9885-F1C1-4BA8-B0B8-07CAEA44EB22}" type="datetimeFigureOut">
              <a:rPr lang="en-ID" smtClean="0"/>
              <a:t>08/03/2023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/>
          <a:lstStyle/>
          <a:p>
            <a:fld id="{8EFDD1C9-5880-402B-8A7D-85BFB4FCFA0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1333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/>
          <a:lstStyle/>
          <a:p>
            <a:fld id="{3CEA9885-F1C1-4BA8-B0B8-07CAEA44EB22}" type="datetimeFigureOut">
              <a:rPr lang="en-ID" smtClean="0"/>
              <a:t>08/03/2023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/>
          <a:lstStyle/>
          <a:p>
            <a:fld id="{8EFDD1C9-5880-402B-8A7D-85BFB4FCFA0F}" type="slidenum">
              <a:rPr lang="en-ID" smtClean="0"/>
              <a:t>‹#›</a:t>
            </a:fld>
            <a:endParaRPr lang="en-ID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756290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/>
          <a:lstStyle/>
          <a:p>
            <a:fld id="{3CEA9885-F1C1-4BA8-B0B8-07CAEA44EB22}" type="datetimeFigureOut">
              <a:rPr lang="en-ID" smtClean="0"/>
              <a:t>08/03/2023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/>
          <a:lstStyle/>
          <a:p>
            <a:fld id="{8EFDD1C9-5880-402B-8A7D-85BFB4FCFA0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7724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/>
          <a:lstStyle/>
          <a:p>
            <a:fld id="{3CEA9885-F1C1-4BA8-B0B8-07CAEA44EB22}" type="datetimeFigureOut">
              <a:rPr lang="en-ID" smtClean="0"/>
              <a:t>08/03/2023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/>
          <a:lstStyle/>
          <a:p>
            <a:fld id="{8EFDD1C9-5880-402B-8A7D-85BFB4FCFA0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896560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  <a:prstGeom prst="rect">
            <a:avLst/>
          </a:prstGeo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/>
          <a:lstStyle/>
          <a:p>
            <a:fld id="{3CEA9885-F1C1-4BA8-B0B8-07CAEA44EB22}" type="datetimeFigureOut">
              <a:rPr lang="en-ID" smtClean="0"/>
              <a:t>08/03/2023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/>
          <a:lstStyle/>
          <a:p>
            <a:fld id="{8EFDD1C9-5880-402B-8A7D-85BFB4FCFA0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09799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/>
          <a:lstStyle/>
          <a:p>
            <a:fld id="{3CEA9885-F1C1-4BA8-B0B8-07CAEA44EB22}" type="datetimeFigureOut">
              <a:rPr lang="en-ID" smtClean="0"/>
              <a:t>08/03/2023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/>
          <a:lstStyle/>
          <a:p>
            <a:fld id="{8EFDD1C9-5880-402B-8A7D-85BFB4FCFA0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38245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/>
          <a:lstStyle/>
          <a:p>
            <a:fld id="{3CEA9885-F1C1-4BA8-B0B8-07CAEA44EB22}" type="datetimeFigureOut">
              <a:rPr lang="en-ID" smtClean="0"/>
              <a:t>08/03/2023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/>
          <a:lstStyle/>
          <a:p>
            <a:fld id="{8EFDD1C9-5880-402B-8A7D-85BFB4FCFA0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4259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/>
          <a:lstStyle/>
          <a:p>
            <a:fld id="{3CEA9885-F1C1-4BA8-B0B8-07CAEA44EB22}" type="datetimeFigureOut">
              <a:rPr lang="en-ID" smtClean="0"/>
              <a:t>08/03/2023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/>
          <a:lstStyle/>
          <a:p>
            <a:fld id="{8EFDD1C9-5880-402B-8A7D-85BFB4FCFA0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00030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/>
          <a:lstStyle/>
          <a:p>
            <a:fld id="{3CEA9885-F1C1-4BA8-B0B8-07CAEA44EB22}" type="datetimeFigureOut">
              <a:rPr lang="en-ID" smtClean="0"/>
              <a:t>08/03/2023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/>
          <a:lstStyle/>
          <a:p>
            <a:fld id="{8EFDD1C9-5880-402B-8A7D-85BFB4FCFA0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17066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/>
          <a:lstStyle/>
          <a:p>
            <a:fld id="{3CEA9885-F1C1-4BA8-B0B8-07CAEA44EB22}" type="datetimeFigureOut">
              <a:rPr lang="en-ID" smtClean="0"/>
              <a:t>08/03/2023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/>
          <a:lstStyle/>
          <a:p>
            <a:fld id="{8EFDD1C9-5880-402B-8A7D-85BFB4FCFA0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77216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/>
          <a:lstStyle/>
          <a:p>
            <a:fld id="{3CEA9885-F1C1-4BA8-B0B8-07CAEA44EB22}" type="datetimeFigureOut">
              <a:rPr lang="en-ID" smtClean="0"/>
              <a:t>08/03/2023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/>
          <a:lstStyle/>
          <a:p>
            <a:fld id="{8EFDD1C9-5880-402B-8A7D-85BFB4FCFA0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58642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/>
          <a:lstStyle/>
          <a:p>
            <a:fld id="{3CEA9885-F1C1-4BA8-B0B8-07CAEA44EB22}" type="datetimeFigureOut">
              <a:rPr lang="en-ID" smtClean="0"/>
              <a:t>08/03/2023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/>
          <a:lstStyle/>
          <a:p>
            <a:fld id="{8EFDD1C9-5880-402B-8A7D-85BFB4FCFA0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1729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/>
          <a:lstStyle/>
          <a:p>
            <a:fld id="{3CEA9885-F1C1-4BA8-B0B8-07CAEA44EB22}" type="datetimeFigureOut">
              <a:rPr lang="en-ID" smtClean="0"/>
              <a:t>08/03/2023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/>
          <a:lstStyle/>
          <a:p>
            <a:fld id="{8EFDD1C9-5880-402B-8A7D-85BFB4FCFA0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19263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2569" y="400664"/>
            <a:ext cx="8534400" cy="808703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xmlns="" id="{A1835BBF-9A0A-45C1-970B-8EB34DE128E6}"/>
              </a:ext>
            </a:extLst>
          </p:cNvPr>
          <p:cNvSpPr/>
          <p:nvPr userDrawn="1"/>
        </p:nvSpPr>
        <p:spPr>
          <a:xfrm>
            <a:off x="10767245" y="6065274"/>
            <a:ext cx="786581" cy="44086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B2A5A24D-7965-4965-943D-6AE9422F2C72}" type="slidenum">
              <a:rPr lang="en-ID" sz="28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ID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3133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1" kern="1200" cap="all">
          <a:ln w="3175" cmpd="sng">
            <a:noFill/>
          </a:ln>
          <a:solidFill>
            <a:schemeClr val="bg1"/>
          </a:solidFill>
          <a:effectLst/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00BE4545-0EDF-4CA3-8706-D644932763D5}"/>
              </a:ext>
            </a:extLst>
          </p:cNvPr>
          <p:cNvSpPr txBox="1"/>
          <p:nvPr/>
        </p:nvSpPr>
        <p:spPr>
          <a:xfrm>
            <a:off x="4335361" y="2450160"/>
            <a:ext cx="352128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BAB 1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REVIU AUDITING</a:t>
            </a:r>
          </a:p>
        </p:txBody>
      </p:sp>
    </p:spTree>
    <p:extLst>
      <p:ext uri="{BB962C8B-B14F-4D97-AF65-F5344CB8AC3E}">
        <p14:creationId xmlns:p14="http://schemas.microsoft.com/office/powerpoint/2010/main" val="29921442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7E107C2-1A69-455E-BD02-8EC13D75DFB4}"/>
              </a:ext>
            </a:extLst>
          </p:cNvPr>
          <p:cNvSpPr txBox="1"/>
          <p:nvPr/>
        </p:nvSpPr>
        <p:spPr>
          <a:xfrm>
            <a:off x="954772" y="653102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PROSEDUR AUDIT LAPORAN KEUANGAN</a:t>
            </a:r>
            <a:endParaRPr lang="en-ID" sz="32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77AD748E-29C1-4762-9F4B-C979516B070A}"/>
              </a:ext>
            </a:extLst>
          </p:cNvPr>
          <p:cNvSpPr txBox="1"/>
          <p:nvPr/>
        </p:nvSpPr>
        <p:spPr>
          <a:xfrm>
            <a:off x="1120504" y="1550714"/>
            <a:ext cx="1063887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7550" indent="-717550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Prosedur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audit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Langkah-Langkah yang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ditempuh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auditor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melalukan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pengujian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audit.</a:t>
            </a:r>
          </a:p>
          <a:p>
            <a:pPr marL="717550" indent="-71755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7550" indent="-717550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Prosedur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audit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didokumentasikan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(1)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lengkap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(2)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sistematis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(3)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jelas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mudah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difahami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17550" indent="-71755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7550" indent="-717550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Dokumen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prosedur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audit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disebut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Kertas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Audit (Audit Working Paper)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D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3894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7E107C2-1A69-455E-BD02-8EC13D75DFB4}"/>
              </a:ext>
            </a:extLst>
          </p:cNvPr>
          <p:cNvSpPr txBox="1"/>
          <p:nvPr/>
        </p:nvSpPr>
        <p:spPr>
          <a:xfrm>
            <a:off x="984267" y="755145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PROSEDUR AUDIT LAPORAN KEUANGAN</a:t>
            </a:r>
            <a:endParaRPr lang="en-ID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77AD748E-29C1-4762-9F4B-C979516B070A}"/>
              </a:ext>
            </a:extLst>
          </p:cNvPr>
          <p:cNvSpPr txBox="1"/>
          <p:nvPr/>
        </p:nvSpPr>
        <p:spPr>
          <a:xfrm>
            <a:off x="1125643" y="1745471"/>
            <a:ext cx="10058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9013" indent="-989013">
              <a:buFont typeface="+mj-lt"/>
              <a:buAutoNum type="arabicPeriod"/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Penerimaan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penugasan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audit</a:t>
            </a:r>
          </a:p>
          <a:p>
            <a:pPr marL="989013" indent="-989013">
              <a:buFont typeface="+mj-lt"/>
              <a:buAutoNum type="arabicPeriod"/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Pemahaman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industri</a:t>
            </a: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89013" indent="-989013">
              <a:buFont typeface="+mj-lt"/>
              <a:buAutoNum type="arabicPeriod"/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Pemahaman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SPI (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Pengendalian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Internal)</a:t>
            </a:r>
          </a:p>
          <a:p>
            <a:pPr marL="989013" indent="-989013">
              <a:buFont typeface="+mj-lt"/>
              <a:buAutoNum type="arabicPeriod"/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Pengujian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SPI (Test of Control)</a:t>
            </a:r>
          </a:p>
          <a:p>
            <a:pPr marL="989013" indent="-989013">
              <a:buFont typeface="+mj-lt"/>
              <a:buAutoNum type="arabicPeriod"/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Pengujian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Substantif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menguji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akun-akun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989013" indent="-989013">
              <a:buFont typeface="+mj-lt"/>
              <a:buAutoNum type="arabicPeriod"/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Pelaporan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audit,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memuat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opini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auditor.</a:t>
            </a:r>
            <a:endParaRPr lang="en-ID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3836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7E107C2-1A69-455E-BD02-8EC13D75DFB4}"/>
              </a:ext>
            </a:extLst>
          </p:cNvPr>
          <p:cNvSpPr txBox="1"/>
          <p:nvPr/>
        </p:nvSpPr>
        <p:spPr>
          <a:xfrm>
            <a:off x="1086540" y="810658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PENGUJIAN AUDIT</a:t>
            </a:r>
            <a:endParaRPr lang="en-ID" sz="32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77AD748E-29C1-4762-9F4B-C979516B070A}"/>
              </a:ext>
            </a:extLst>
          </p:cNvPr>
          <p:cNvSpPr txBox="1"/>
          <p:nvPr/>
        </p:nvSpPr>
        <p:spPr>
          <a:xfrm>
            <a:off x="1086540" y="1951803"/>
            <a:ext cx="1013690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pengujian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audit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terdiri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0725" indent="-720725">
              <a:buFont typeface="+mj-lt"/>
              <a:buAutoNum type="arabicPeriod"/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Pengujian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SPI (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Pengendalian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Internal)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Tests of Control,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bertujuan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31925" lvl="1" indent="-711200">
              <a:buFont typeface="+mj-lt"/>
              <a:buAutoNum type="alphaLcPeriod"/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Menguji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kecukupan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SPI.</a:t>
            </a:r>
          </a:p>
          <a:p>
            <a:pPr marL="1431925" lvl="1" indent="-711200">
              <a:buFont typeface="+mj-lt"/>
              <a:buAutoNum type="alphaLcPeriod"/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Menguji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efektifitas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SPI.</a:t>
            </a:r>
          </a:p>
        </p:txBody>
      </p:sp>
    </p:spTree>
    <p:extLst>
      <p:ext uri="{BB962C8B-B14F-4D97-AF65-F5344CB8AC3E}">
        <p14:creationId xmlns:p14="http://schemas.microsoft.com/office/powerpoint/2010/main" val="37301234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7E107C2-1A69-455E-BD02-8EC13D75DFB4}"/>
              </a:ext>
            </a:extLst>
          </p:cNvPr>
          <p:cNvSpPr txBox="1"/>
          <p:nvPr/>
        </p:nvSpPr>
        <p:spPr>
          <a:xfrm>
            <a:off x="1066800" y="73176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PENGUJIAN AUDIT</a:t>
            </a:r>
            <a:endParaRPr lang="en-ID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77AD748E-29C1-4762-9F4B-C979516B070A}"/>
              </a:ext>
            </a:extLst>
          </p:cNvPr>
          <p:cNvSpPr txBox="1"/>
          <p:nvPr/>
        </p:nvSpPr>
        <p:spPr>
          <a:xfrm>
            <a:off x="1066800" y="1630202"/>
            <a:ext cx="1048610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20725" indent="-720725">
              <a:buFont typeface="+mj-lt"/>
              <a:buAutoNum type="arabicPeriod" startAt="2"/>
            </a:pP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Pengujian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Substantif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Substantive Tests,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bertujuan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12900" lvl="1" indent="-892175">
              <a:buFont typeface="+mj-lt"/>
              <a:buAutoNum type="alphaLcPeriod"/>
            </a:pP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Menguji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kewajaran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kebenaran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saldo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612900" lvl="1" indent="-892175">
              <a:buFont typeface="+mj-lt"/>
              <a:buAutoNum type="alphaLcPeriod"/>
            </a:pP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Menguji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ketepatan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pelaporan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612900" lvl="1" indent="-892175">
              <a:buFont typeface="+mj-lt"/>
              <a:buAutoNum type="alphaLcPeriod"/>
            </a:pP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Menguji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kecukupan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pengungkapan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saldo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859248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7E107C2-1A69-455E-BD02-8EC13D75DFB4}"/>
              </a:ext>
            </a:extLst>
          </p:cNvPr>
          <p:cNvSpPr txBox="1"/>
          <p:nvPr/>
        </p:nvSpPr>
        <p:spPr>
          <a:xfrm>
            <a:off x="1163782" y="469418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PENGUJIAN AUDIT</a:t>
            </a:r>
            <a:endParaRPr lang="en-ID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77AD748E-29C1-4762-9F4B-C979516B070A}"/>
              </a:ext>
            </a:extLst>
          </p:cNvPr>
          <p:cNvSpPr txBox="1"/>
          <p:nvPr/>
        </p:nvSpPr>
        <p:spPr>
          <a:xfrm>
            <a:off x="1163782" y="1113077"/>
            <a:ext cx="101369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detail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rinci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pengujian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audit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terdiri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beragam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pengujian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sbb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.: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xmlns="" id="{0D7C99CC-8104-408E-A495-C8D5E3F67E55}"/>
              </a:ext>
            </a:extLst>
          </p:cNvPr>
          <p:cNvSpPr txBox="1">
            <a:spLocks noChangeArrowheads="1"/>
          </p:cNvSpPr>
          <p:nvPr/>
        </p:nvSpPr>
        <p:spPr>
          <a:xfrm>
            <a:off x="1962727" y="2464295"/>
            <a:ext cx="3886200" cy="3352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SzPct val="150000"/>
              <a:buFont typeface="Arial" pitchFamily="34" charset="0"/>
              <a:buChar char="•"/>
              <a:tabLst/>
              <a:defRPr/>
            </a:pPr>
            <a:r>
              <a:rPr kumimoji="0" lang="en-US" sz="320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Analitis</a:t>
            </a:r>
            <a:endParaRPr kumimoji="0" lang="en-US" sz="32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SzPct val="150000"/>
              <a:buFont typeface="Arial" pitchFamily="34" charset="0"/>
              <a:buChar char="•"/>
              <a:tabLst/>
              <a:defRPr/>
            </a:pPr>
            <a:r>
              <a:rPr kumimoji="0" lang="en-US" sz="320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Inspeksi</a:t>
            </a:r>
            <a:endParaRPr kumimoji="0" lang="en-US" sz="32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SzPct val="150000"/>
              <a:buFont typeface="Arial" pitchFamily="34" charset="0"/>
              <a:buChar char="•"/>
              <a:tabLst/>
              <a:defRPr/>
            </a:pPr>
            <a:r>
              <a:rPr kumimoji="0" lang="en-US" sz="320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Konfirmasi</a:t>
            </a:r>
            <a:endParaRPr kumimoji="0" lang="en-US" sz="32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SzPct val="150000"/>
              <a:buFont typeface="Arial" pitchFamily="34" charset="0"/>
              <a:buChar char="•"/>
              <a:tabLst/>
              <a:defRPr/>
            </a:pPr>
            <a:r>
              <a:rPr kumimoji="0" lang="en-US" sz="320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Wawancara</a:t>
            </a:r>
            <a:endParaRPr kumimoji="0" lang="en-US" sz="32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SzPct val="150000"/>
              <a:buFont typeface="Arial" pitchFamily="34" charset="0"/>
              <a:buChar char="•"/>
              <a:tabLst/>
              <a:defRPr/>
            </a:pPr>
            <a:r>
              <a:rPr kumimoji="0" lang="en-US" sz="320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Penghitungan</a:t>
            </a:r>
            <a:endParaRPr kumimoji="0" lang="en-US" sz="32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SzPct val="150000"/>
              <a:buFont typeface="Arial" pitchFamily="34" charset="0"/>
              <a:buChar char="•"/>
              <a:tabLst/>
              <a:defRPr/>
            </a:pP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Tracing</a:t>
            </a: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xmlns="" id="{15CF152B-78DF-4AF6-A561-61D613803554}"/>
              </a:ext>
            </a:extLst>
          </p:cNvPr>
          <p:cNvSpPr txBox="1">
            <a:spLocks noChangeArrowheads="1"/>
          </p:cNvSpPr>
          <p:nvPr/>
        </p:nvSpPr>
        <p:spPr>
          <a:xfrm>
            <a:off x="6689436" y="2458150"/>
            <a:ext cx="3886200" cy="3840162"/>
          </a:xfrm>
          <a:prstGeom prst="rect">
            <a:avLst/>
          </a:prstGeom>
        </p:spPr>
        <p:txBody>
          <a:bodyPr/>
          <a:lstStyle/>
          <a:p>
            <a:pPr marL="355600" marR="0" lvl="0" indent="-355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50000"/>
              <a:buFont typeface="Arial" pitchFamily="34" charset="0"/>
              <a:buChar char="•"/>
              <a:tabLst/>
              <a:defRPr/>
            </a:pPr>
            <a:r>
              <a:rPr kumimoji="0" lang="en-US" sz="3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Vouching</a:t>
            </a:r>
          </a:p>
          <a:p>
            <a:pPr marL="355600" marR="0" lvl="0" indent="-355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50000"/>
              <a:buFont typeface="Arial" pitchFamily="34" charset="0"/>
              <a:buChar char="•"/>
              <a:tabLst/>
              <a:defRPr/>
            </a:pPr>
            <a:r>
              <a:rPr kumimoji="0" lang="en-US" sz="300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Observasi</a:t>
            </a:r>
            <a:endParaRPr kumimoji="0" lang="en-US" sz="30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marR="0" lvl="0" indent="-355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50000"/>
              <a:buFont typeface="Arial" pitchFamily="34" charset="0"/>
              <a:buChar char="•"/>
              <a:tabLst/>
              <a:defRPr/>
            </a:pPr>
            <a:r>
              <a:rPr kumimoji="0" lang="en-US" sz="300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Pengerjaan</a:t>
            </a:r>
            <a:r>
              <a:rPr kumimoji="0" lang="en-US" sz="3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00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ulang</a:t>
            </a:r>
            <a:r>
              <a:rPr kumimoji="0" lang="en-US" sz="3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kumimoji="0" lang="en-US" sz="300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reperforming</a:t>
            </a:r>
            <a:r>
              <a:rPr kumimoji="0" lang="en-US" sz="3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55600" marR="0" lvl="0" indent="-355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50000"/>
              <a:buFont typeface="Arial" pitchFamily="34" charset="0"/>
              <a:buChar char="•"/>
              <a:tabLst/>
              <a:defRPr/>
            </a:pPr>
            <a:r>
              <a:rPr kumimoji="0" lang="en-US" sz="300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Teknik</a:t>
            </a:r>
            <a:r>
              <a:rPr kumimoji="0" lang="en-US" sz="3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audit </a:t>
            </a:r>
            <a:r>
              <a:rPr kumimoji="0" lang="en-US" sz="300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berbantuan</a:t>
            </a:r>
            <a:r>
              <a:rPr kumimoji="0" lang="en-US" sz="3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00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komputer</a:t>
            </a:r>
            <a:endParaRPr kumimoji="0" lang="en-US" sz="30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8513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7E107C2-1A69-455E-BD02-8EC13D75DFB4}"/>
              </a:ext>
            </a:extLst>
          </p:cNvPr>
          <p:cNvSpPr txBox="1"/>
          <p:nvPr/>
        </p:nvSpPr>
        <p:spPr>
          <a:xfrm>
            <a:off x="1265382" y="411017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PENGUJIAN AUDIT</a:t>
            </a:r>
            <a:endParaRPr lang="en-ID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77AD748E-29C1-4762-9F4B-C979516B070A}"/>
              </a:ext>
            </a:extLst>
          </p:cNvPr>
          <p:cNvSpPr txBox="1"/>
          <p:nvPr/>
        </p:nvSpPr>
        <p:spPr>
          <a:xfrm>
            <a:off x="1265382" y="1286620"/>
            <a:ext cx="9855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Pengujian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substantif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diklasifikasi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071563" indent="-1071563">
              <a:buFont typeface="+mj-lt"/>
              <a:buAutoNum type="arabicPeriod"/>
            </a:pP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Prosedur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awal</a:t>
            </a: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71563" indent="-1071563">
              <a:buFont typeface="+mj-lt"/>
              <a:buAutoNum type="arabicPeriod"/>
            </a:pP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Prosedur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pengujian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analitis</a:t>
            </a: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71563" indent="-1071563">
              <a:buFont typeface="+mj-lt"/>
              <a:buAutoNum type="arabicPeriod"/>
            </a:pP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Prosedur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pengujian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detil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transaksi</a:t>
            </a: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71563" indent="-1071563">
              <a:buFont typeface="+mj-lt"/>
              <a:buAutoNum type="arabicPeriod"/>
            </a:pP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Prosedur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pengujian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saldo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</a:t>
            </a: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71563" indent="-1071563">
              <a:buFont typeface="+mj-lt"/>
              <a:buAutoNum type="arabicPeriod"/>
            </a:pP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Prosedur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pengujian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estimasi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71563" indent="-1071563">
              <a:buFont typeface="+mj-lt"/>
              <a:buAutoNum type="arabicPeriod"/>
            </a:pP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Prosedur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reviu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penyajian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pengungkapan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51098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7E107C2-1A69-455E-BD02-8EC13D75DFB4}"/>
              </a:ext>
            </a:extLst>
          </p:cNvPr>
          <p:cNvSpPr txBox="1"/>
          <p:nvPr/>
        </p:nvSpPr>
        <p:spPr>
          <a:xfrm>
            <a:off x="1285046" y="685851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AUDIT</a:t>
            </a:r>
            <a:endParaRPr lang="en-ID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77AD748E-29C1-4762-9F4B-C979516B070A}"/>
              </a:ext>
            </a:extLst>
          </p:cNvPr>
          <p:cNvSpPr txBox="1"/>
          <p:nvPr/>
        </p:nvSpPr>
        <p:spPr>
          <a:xfrm>
            <a:off x="1285046" y="1355446"/>
            <a:ext cx="1039567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audit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deskripsi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rencana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pelaksanaan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audit,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mencakup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deskripsi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5350" indent="-895350">
              <a:buFont typeface="+mj-lt"/>
              <a:buAutoNum type="arabicPeriod"/>
            </a:pP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audit</a:t>
            </a:r>
          </a:p>
          <a:p>
            <a:pPr marL="895350" indent="-895350">
              <a:buFont typeface="+mj-lt"/>
              <a:buAutoNum type="arabicPeriod"/>
            </a:pP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Tanggal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pelaksanaan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audit</a:t>
            </a:r>
          </a:p>
          <a:p>
            <a:pPr marL="895350" indent="-895350">
              <a:buFont typeface="+mj-lt"/>
              <a:buAutoNum type="arabicPeriod"/>
            </a:pP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Pelaksana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audit/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audit</a:t>
            </a:r>
          </a:p>
          <a:p>
            <a:pPr marL="895350" indent="-895350">
              <a:buFont typeface="+mj-lt"/>
              <a:buAutoNum type="arabicPeriod"/>
            </a:pP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Instruksi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prosedur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audit</a:t>
            </a:r>
          </a:p>
          <a:p>
            <a:pPr marL="895350" indent="-895350">
              <a:buFont typeface="+mj-lt"/>
              <a:buAutoNum type="arabicPeriod"/>
            </a:pP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Catatan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khusus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rencana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audit</a:t>
            </a:r>
          </a:p>
        </p:txBody>
      </p:sp>
    </p:spTree>
    <p:extLst>
      <p:ext uri="{BB962C8B-B14F-4D97-AF65-F5344CB8AC3E}">
        <p14:creationId xmlns:p14="http://schemas.microsoft.com/office/powerpoint/2010/main" val="36491516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7E107C2-1A69-455E-BD02-8EC13D75DFB4}"/>
              </a:ext>
            </a:extLst>
          </p:cNvPr>
          <p:cNvSpPr txBox="1"/>
          <p:nvPr/>
        </p:nvSpPr>
        <p:spPr>
          <a:xfrm>
            <a:off x="979054" y="411016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SIKLUS TRANSAKSI</a:t>
            </a:r>
            <a:endParaRPr lang="en-ID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77AD748E-29C1-4762-9F4B-C979516B070A}"/>
              </a:ext>
            </a:extLst>
          </p:cNvPr>
          <p:cNvSpPr txBox="1"/>
          <p:nvPr/>
        </p:nvSpPr>
        <p:spPr>
          <a:xfrm>
            <a:off x="979054" y="1401121"/>
            <a:ext cx="106721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Arial" panose="020B0604020202020204" pitchFamily="34" charset="0"/>
              <a:buChar char="•"/>
            </a:pP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Siklus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transaksi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istilah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transaksi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berulang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bersifat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baku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normatif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 typeface="Arial" panose="020B0604020202020204" pitchFamily="34" charset="0"/>
              <a:buChar char="•"/>
            </a:pP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SAK dan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mengkaji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transaksi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berebasis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siklus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transaksi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demikian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pula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kajian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(SIA). </a:t>
            </a:r>
          </a:p>
        </p:txBody>
      </p:sp>
    </p:spTree>
    <p:extLst>
      <p:ext uri="{BB962C8B-B14F-4D97-AF65-F5344CB8AC3E}">
        <p14:creationId xmlns:p14="http://schemas.microsoft.com/office/powerpoint/2010/main" val="38147425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7E107C2-1A69-455E-BD02-8EC13D75DFB4}"/>
              </a:ext>
            </a:extLst>
          </p:cNvPr>
          <p:cNvSpPr txBox="1"/>
          <p:nvPr/>
        </p:nvSpPr>
        <p:spPr>
          <a:xfrm>
            <a:off x="1103744" y="271084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SIKLUS TRANSAKSI</a:t>
            </a:r>
            <a:endParaRPr lang="en-ID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77AD748E-29C1-4762-9F4B-C979516B070A}"/>
              </a:ext>
            </a:extLst>
          </p:cNvPr>
          <p:cNvSpPr txBox="1"/>
          <p:nvPr/>
        </p:nvSpPr>
        <p:spPr>
          <a:xfrm>
            <a:off x="1103744" y="1166224"/>
            <a:ext cx="1043932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Siklus</a:t>
            </a: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transaksi</a:t>
            </a: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normatif</a:t>
            </a: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Siklus</a:t>
            </a: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Pendanaan</a:t>
            </a:r>
            <a:endParaRPr lang="en-US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Siklus</a:t>
            </a: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Investasi</a:t>
            </a: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Aset</a:t>
            </a: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endParaRPr lang="en-US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Siklus</a:t>
            </a: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Operasional</a:t>
            </a:r>
            <a:endParaRPr lang="en-US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79600" lvl="1" indent="-1076325">
              <a:buFont typeface="+mj-lt"/>
              <a:buAutoNum type="alphaUcPeriod"/>
            </a:pP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Siklus</a:t>
            </a: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SDM/</a:t>
            </a: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Penggajian</a:t>
            </a:r>
            <a:endParaRPr lang="en-US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79600" lvl="1" indent="-1076325">
              <a:buFont typeface="+mj-lt"/>
              <a:buAutoNum type="alphaUcPeriod"/>
            </a:pP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Siklus</a:t>
            </a: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Pengeluaran</a:t>
            </a:r>
            <a:endParaRPr lang="en-US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79600" lvl="1" indent="-1076325">
              <a:buFont typeface="+mj-lt"/>
              <a:buAutoNum type="alphaUcPeriod"/>
            </a:pP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Siklus</a:t>
            </a: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Produksi</a:t>
            </a:r>
            <a:endParaRPr lang="en-US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79600" lvl="1" indent="-1076325">
              <a:buFont typeface="+mj-lt"/>
              <a:buAutoNum type="alphaUcPeriod"/>
            </a:pP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Siklus</a:t>
            </a: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Pendapatan</a:t>
            </a:r>
            <a:endParaRPr lang="en-US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-803275">
              <a:buFont typeface="+mj-lt"/>
              <a:buAutoNum type="arabicPeriod"/>
            </a:pP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Siklus</a:t>
            </a: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Investasi</a:t>
            </a: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Usaha Utama</a:t>
            </a:r>
          </a:p>
        </p:txBody>
      </p:sp>
    </p:spTree>
    <p:extLst>
      <p:ext uri="{BB962C8B-B14F-4D97-AF65-F5344CB8AC3E}">
        <p14:creationId xmlns:p14="http://schemas.microsoft.com/office/powerpoint/2010/main" val="39977236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4B101E70-1DB2-4CB3-9428-3A9AEED0239B}"/>
              </a:ext>
            </a:extLst>
          </p:cNvPr>
          <p:cNvSpPr txBox="1"/>
          <p:nvPr/>
        </p:nvSpPr>
        <p:spPr>
          <a:xfrm>
            <a:off x="1130710" y="2151727"/>
            <a:ext cx="971665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95350" indent="-895350">
              <a:buFont typeface="+mj-lt"/>
              <a:buAutoNum type="arabicPeriod"/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Pemahaman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Industri</a:t>
            </a: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5350" indent="-895350">
              <a:buFont typeface="+mj-lt"/>
              <a:buAutoNum type="arabicPeriod"/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Pemahaman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5350" indent="-895350">
              <a:buFont typeface="+mj-lt"/>
              <a:buAutoNum type="arabicPeriod"/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Pemahaman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SPI</a:t>
            </a:r>
          </a:p>
          <a:p>
            <a:pPr marL="895350" indent="-895350">
              <a:buFont typeface="+mj-lt"/>
              <a:buAutoNum type="arabicPeriod"/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Pengujian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SPI</a:t>
            </a:r>
          </a:p>
          <a:p>
            <a:pPr marL="895350" indent="-895350">
              <a:buFont typeface="+mj-lt"/>
              <a:buAutoNum type="arabicPeriod"/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Pengujian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Substantif</a:t>
            </a:r>
            <a:endParaRPr lang="en-ID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7C30699-D6D6-4E45-8D66-7F36DFFE2F44}"/>
              </a:ext>
            </a:extLst>
          </p:cNvPr>
          <p:cNvSpPr txBox="1"/>
          <p:nvPr/>
        </p:nvSpPr>
        <p:spPr>
          <a:xfrm>
            <a:off x="1042219" y="1174212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SISTEMATIKA  PENGUJIAN AUDIT</a:t>
            </a:r>
            <a:endParaRPr lang="en-ID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1274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C9F1690-DA59-4FD5-A6AF-BC643B43D08B}"/>
              </a:ext>
            </a:extLst>
          </p:cNvPr>
          <p:cNvSpPr txBox="1"/>
          <p:nvPr/>
        </p:nvSpPr>
        <p:spPr>
          <a:xfrm>
            <a:off x="882073" y="1236592"/>
            <a:ext cx="10427854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2913" indent="-442913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Audit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proses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pengujian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kesesuaian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objek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audit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kriteria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standar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berlaku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Contoh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kriteria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standar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Standar</a:t>
            </a:r>
            <a:r>
              <a:rPr lang="en-US" sz="3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Akuntansi</a:t>
            </a:r>
            <a:r>
              <a:rPr lang="en-US" sz="3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Keuangan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audit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laporan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keuangan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42913" indent="-442913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442913" indent="-442913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Audit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hanya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bisa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dilaksanakan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jika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ada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kriteria</a:t>
            </a:r>
            <a:r>
              <a:rPr lang="en-US" sz="3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lang="en-US" sz="3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standar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melaksanakan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pengujian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audit.</a:t>
            </a:r>
          </a:p>
          <a:p>
            <a:pPr marL="442913" indent="-442913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442913" indent="-442913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Audit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dilaksanakan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cara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mengumpulkan</a:t>
            </a:r>
            <a:r>
              <a:rPr lang="en-US" sz="3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dan </a:t>
            </a:r>
            <a:r>
              <a:rPr lang="en-US" sz="3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menguji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bukti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pendukung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objek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audit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mengacu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pada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standar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berlaku</a:t>
            </a:r>
            <a:r>
              <a:rPr 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7E107C2-1A69-455E-BD02-8EC13D75DFB4}"/>
              </a:ext>
            </a:extLst>
          </p:cNvPr>
          <p:cNvSpPr txBox="1"/>
          <p:nvPr/>
        </p:nvSpPr>
        <p:spPr>
          <a:xfrm>
            <a:off x="882073" y="481540"/>
            <a:ext cx="50153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PENGERTIAN AUDITING</a:t>
            </a:r>
            <a:endParaRPr lang="en-ID" sz="32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5550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D658F94-2952-43CE-BEBD-8473FAC44411}"/>
              </a:ext>
            </a:extLst>
          </p:cNvPr>
          <p:cNvSpPr txBox="1"/>
          <p:nvPr/>
        </p:nvSpPr>
        <p:spPr>
          <a:xfrm>
            <a:off x="4405746" y="2863274"/>
            <a:ext cx="34317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>
                <a:solidFill>
                  <a:schemeClr val="bg1"/>
                </a:solidFill>
                <a:latin typeface="Arial Rounded MT Bold" panose="020F0704030504030204" pitchFamily="34" charset="0"/>
              </a:rPr>
              <a:t>Terima</a:t>
            </a:r>
            <a:r>
              <a:rPr lang="en-US" sz="40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 Kasih</a:t>
            </a:r>
            <a:endParaRPr lang="en-ID" sz="40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828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1" name="Picture 2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9555" y="167425"/>
            <a:ext cx="10006884" cy="5782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0274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C9F1690-DA59-4FD5-A6AF-BC643B43D08B}"/>
              </a:ext>
            </a:extLst>
          </p:cNvPr>
          <p:cNvSpPr txBox="1"/>
          <p:nvPr/>
        </p:nvSpPr>
        <p:spPr>
          <a:xfrm>
            <a:off x="882073" y="1372491"/>
            <a:ext cx="10427854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2913" indent="-442913">
              <a:buFont typeface="Arial" panose="020B0604020202020204" pitchFamily="34" charset="0"/>
              <a:buChar char="•"/>
            </a:pPr>
            <a:r>
              <a:rPr lang="en-US" sz="29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Tujuan</a:t>
            </a:r>
            <a:r>
              <a:rPr lang="en-US" sz="29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audit: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menguji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kewajaran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laporan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keuangan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42913" indent="-442913">
              <a:buFont typeface="Arial" panose="020B0604020202020204" pitchFamily="34" charset="0"/>
              <a:buChar char="•"/>
            </a:pPr>
            <a:r>
              <a:rPr lang="en-US" sz="29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Kriteria</a:t>
            </a:r>
            <a:r>
              <a:rPr lang="en-US" sz="29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kewajaran</a:t>
            </a:r>
            <a:r>
              <a:rPr lang="en-US" sz="29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laporan</a:t>
            </a:r>
            <a:r>
              <a:rPr lang="en-US" sz="29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keuangan</a:t>
            </a:r>
            <a:r>
              <a:rPr lang="en-US" sz="29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laporan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keuangan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sesuai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bukti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pendukung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sesuai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kriteria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berlaku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serta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sesuai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standar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berlaku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yaitu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Standar</a:t>
            </a:r>
            <a:r>
              <a:rPr lang="en-US" sz="29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Akuntansi</a:t>
            </a:r>
            <a:r>
              <a:rPr lang="en-US" sz="29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Keuangan</a:t>
            </a:r>
            <a:r>
              <a:rPr lang="en-US" sz="29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(SAK)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42913" indent="-442913">
              <a:buFont typeface="Arial" panose="020B0604020202020204" pitchFamily="34" charset="0"/>
              <a:buChar char="•"/>
            </a:pP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Bukti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pendukung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laporan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keuangan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9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Bukti </a:t>
            </a:r>
            <a:r>
              <a:rPr lang="en-US" sz="29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pembukuan</a:t>
            </a:r>
            <a:r>
              <a:rPr lang="en-US" sz="29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bukti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transaksi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dan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seluruh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catatan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akuntansi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pendukung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laporan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keuangan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9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Bukti </a:t>
            </a:r>
            <a:r>
              <a:rPr lang="en-US" sz="29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penguat</a:t>
            </a:r>
            <a:r>
              <a:rPr lang="en-US" sz="29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keseluruhan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bukti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menguatkan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bukti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pembukuan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misalnya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bukti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9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fisik</a:t>
            </a: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7E107C2-1A69-455E-BD02-8EC13D75DFB4}"/>
              </a:ext>
            </a:extLst>
          </p:cNvPr>
          <p:cNvSpPr txBox="1"/>
          <p:nvPr/>
        </p:nvSpPr>
        <p:spPr>
          <a:xfrm>
            <a:off x="395823" y="499529"/>
            <a:ext cx="69365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AUDIT LAPORAN KEUANGAN</a:t>
            </a:r>
            <a:endParaRPr lang="en-ID" sz="32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689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C9F1690-DA59-4FD5-A6AF-BC643B43D08B}"/>
              </a:ext>
            </a:extLst>
          </p:cNvPr>
          <p:cNvSpPr txBox="1"/>
          <p:nvPr/>
        </p:nvSpPr>
        <p:spPr>
          <a:xfrm>
            <a:off x="950899" y="1510972"/>
            <a:ext cx="10427854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20725" lvl="1" indent="-720725">
              <a:buFont typeface="+mj-lt"/>
              <a:buAutoNum type="arabicPeriod"/>
            </a:pPr>
            <a:r>
              <a:rPr lang="en-US" sz="32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Laporan</a:t>
            </a:r>
            <a:r>
              <a:rPr lang="en-US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laba-rugi</a:t>
            </a:r>
            <a:r>
              <a:rPr lang="en-US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memuat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pendapatan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dan </a:t>
            </a:r>
            <a:r>
              <a:rPr lang="en-US" sz="3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beban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720725" lvl="1" indent="-720725">
              <a:buFont typeface="+mj-lt"/>
              <a:buAutoNum type="arabicPeriod"/>
            </a:pPr>
            <a:r>
              <a:rPr lang="en-US" sz="32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Neraca</a:t>
            </a:r>
            <a:r>
              <a:rPr lang="en-US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32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laporan</a:t>
            </a:r>
            <a:r>
              <a:rPr lang="en-US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posisi</a:t>
            </a:r>
            <a:r>
              <a:rPr lang="en-US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keuangan</a:t>
            </a:r>
            <a:r>
              <a:rPr lang="en-US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),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memuat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(a) </a:t>
            </a:r>
            <a:r>
              <a:rPr lang="en-US" sz="3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aset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lancar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(b) </a:t>
            </a:r>
            <a:r>
              <a:rPr lang="en-US" sz="3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investasi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jangka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panjang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(c) </a:t>
            </a:r>
            <a:r>
              <a:rPr lang="en-US" sz="3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aset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tetap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(d) </a:t>
            </a:r>
            <a:r>
              <a:rPr lang="en-US" sz="3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aset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tak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berwujud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(e) utang </a:t>
            </a:r>
            <a:r>
              <a:rPr lang="en-US" sz="3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lancar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(f) utang </a:t>
            </a:r>
            <a:r>
              <a:rPr lang="en-US" sz="3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jangka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panjang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dan (g) modal.</a:t>
            </a:r>
          </a:p>
          <a:p>
            <a:pPr marL="720725" lvl="1" indent="-720725">
              <a:buFont typeface="+mj-lt"/>
              <a:buAutoNum type="arabicPeriod"/>
            </a:pPr>
            <a:r>
              <a:rPr lang="en-US" sz="32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Laporan</a:t>
            </a:r>
            <a:r>
              <a:rPr lang="en-US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ekuitas</a:t>
            </a:r>
            <a:r>
              <a:rPr lang="en-US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memuat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(a) modal </a:t>
            </a:r>
            <a:r>
              <a:rPr lang="en-US" sz="3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awal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dan (b) </a:t>
            </a:r>
            <a:r>
              <a:rPr lang="en-US" sz="3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perubahan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ekuitas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(modal), </a:t>
            </a:r>
            <a:r>
              <a:rPr lang="en-US" sz="3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baik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investasi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maupun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hasil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kegiatan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operasional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7E107C2-1A69-455E-BD02-8EC13D75DFB4}"/>
              </a:ext>
            </a:extLst>
          </p:cNvPr>
          <p:cNvSpPr txBox="1"/>
          <p:nvPr/>
        </p:nvSpPr>
        <p:spPr>
          <a:xfrm>
            <a:off x="671126" y="491613"/>
            <a:ext cx="69365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 LAPORAN KEUANGAN</a:t>
            </a:r>
            <a:endParaRPr lang="en-ID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670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C9F1690-DA59-4FD5-A6AF-BC643B43D08B}"/>
              </a:ext>
            </a:extLst>
          </p:cNvPr>
          <p:cNvSpPr txBox="1"/>
          <p:nvPr/>
        </p:nvSpPr>
        <p:spPr>
          <a:xfrm>
            <a:off x="882072" y="1526398"/>
            <a:ext cx="1061183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20725" lvl="1" indent="-720725">
              <a:buFont typeface="+mj-lt"/>
              <a:buAutoNum type="arabicPeriod" startAt="4"/>
            </a:pP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arus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kas,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memuat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arus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kas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431925" lvl="2" indent="-711200">
              <a:buFont typeface="+mj-lt"/>
              <a:buAutoNum type="alphaLcPeriod"/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operasional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431925" lvl="2" indent="-711200">
              <a:buFont typeface="+mj-lt"/>
              <a:buAutoNum type="alphaLcPeriod"/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pendanaan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431925" lvl="2" indent="-711200">
              <a:buFont typeface="+mj-lt"/>
              <a:buAutoNum type="alphaLcPeriod"/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Investasi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431925" lvl="2" indent="-711200">
              <a:buFont typeface="+mj-lt"/>
              <a:buAutoNum type="alphaLcPeriod"/>
            </a:pP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0725" lvl="1" indent="-720725">
              <a:buFont typeface="+mj-lt"/>
              <a:buAutoNum type="arabicPeriod" startAt="4"/>
            </a:pP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Catatan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memuat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penjelasan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pos-pos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memerlukan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penjelasan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khusus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7E107C2-1A69-455E-BD02-8EC13D75DFB4}"/>
              </a:ext>
            </a:extLst>
          </p:cNvPr>
          <p:cNvSpPr txBox="1"/>
          <p:nvPr/>
        </p:nvSpPr>
        <p:spPr>
          <a:xfrm>
            <a:off x="882073" y="599768"/>
            <a:ext cx="69365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rial Nova Light" panose="020B0304020202020204" pitchFamily="34" charset="0"/>
              </a:rPr>
              <a:t>ELEMEN LAPORAN KEUANGAN</a:t>
            </a:r>
            <a:endParaRPr lang="en-ID" sz="3200" b="1" dirty="0">
              <a:solidFill>
                <a:schemeClr val="bg1"/>
              </a:solidFill>
              <a:latin typeface="Arial Nova Light" panose="020B03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352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C9F1690-DA59-4FD5-A6AF-BC643B43D08B}"/>
              </a:ext>
            </a:extLst>
          </p:cNvPr>
          <p:cNvSpPr txBox="1"/>
          <p:nvPr/>
        </p:nvSpPr>
        <p:spPr>
          <a:xfrm>
            <a:off x="1000059" y="1588782"/>
            <a:ext cx="10837979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/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dilaksanakan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dua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berpotensi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merugikan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pengguna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lvl="1"/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7550" lvl="1" indent="-717550">
              <a:buFont typeface="+mj-lt"/>
              <a:buAutoNum type="arabicPeriod"/>
            </a:pP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potensi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kesalahan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(error)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Error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kesalahan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disengaja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17550" lvl="1" indent="-717550">
              <a:buFont typeface="+mj-lt"/>
              <a:buAutoNum type="arabicPeriod"/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7550" lvl="1" indent="-717550">
              <a:buFont typeface="+mj-lt"/>
              <a:buAutoNum type="arabicPeriod"/>
            </a:pP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potensi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kecurangan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(fraud/irregularity)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7E107C2-1A69-455E-BD02-8EC13D75DFB4}"/>
              </a:ext>
            </a:extLst>
          </p:cNvPr>
          <p:cNvSpPr txBox="1"/>
          <p:nvPr/>
        </p:nvSpPr>
        <p:spPr>
          <a:xfrm>
            <a:off x="1000059" y="797114"/>
            <a:ext cx="69365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ALASAN PELAKSANAAN AUDIT</a:t>
            </a:r>
            <a:endParaRPr lang="en-ID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4918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>
            <a:extLst>
              <a:ext uri="{FF2B5EF4-FFF2-40B4-BE49-F238E27FC236}">
                <a16:creationId xmlns:a16="http://schemas.microsoft.com/office/drawing/2014/main" xmlns="" id="{047559EC-92B7-4F8A-9B86-002416B85D1F}"/>
              </a:ext>
            </a:extLst>
          </p:cNvPr>
          <p:cNvSpPr/>
          <p:nvPr/>
        </p:nvSpPr>
        <p:spPr>
          <a:xfrm>
            <a:off x="2458065" y="3849018"/>
            <a:ext cx="6725265" cy="233308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7E107C2-1A69-455E-BD02-8EC13D75DFB4}"/>
              </a:ext>
            </a:extLst>
          </p:cNvPr>
          <p:cNvSpPr txBox="1"/>
          <p:nvPr/>
        </p:nvSpPr>
        <p:spPr>
          <a:xfrm>
            <a:off x="694942" y="292680"/>
            <a:ext cx="69365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ALASAN PELAKSANAAN AUDIT</a:t>
            </a:r>
            <a:endParaRPr lang="en-ID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63B23A0-3B5E-4C43-AF69-73E25E6C74B5}"/>
              </a:ext>
            </a:extLst>
          </p:cNvPr>
          <p:cNvSpPr txBox="1"/>
          <p:nvPr/>
        </p:nvSpPr>
        <p:spPr>
          <a:xfrm>
            <a:off x="951345" y="877455"/>
            <a:ext cx="39421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alasan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audit:</a:t>
            </a:r>
            <a:endParaRPr lang="en-ID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B71B745-941B-4BB2-ACCD-9B2E0DAF2699}"/>
              </a:ext>
            </a:extLst>
          </p:cNvPr>
          <p:cNvSpPr txBox="1"/>
          <p:nvPr/>
        </p:nvSpPr>
        <p:spPr>
          <a:xfrm>
            <a:off x="2692400" y="1526823"/>
            <a:ext cx="66409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Rp XX.XXX.XXX</a:t>
            </a:r>
          </a:p>
          <a:p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Piutang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Dagang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Rp XX.XXX.XXX</a:t>
            </a:r>
          </a:p>
          <a:p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Aset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Rp XX.XXX.XXX</a:t>
            </a:r>
            <a:endParaRPr lang="en-ID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15F36FA-2591-43F2-AD25-C70EB016FA55}"/>
              </a:ext>
            </a:extLst>
          </p:cNvPr>
          <p:cNvSpPr txBox="1"/>
          <p:nvPr/>
        </p:nvSpPr>
        <p:spPr>
          <a:xfrm>
            <a:off x="3295072" y="4715114"/>
            <a:ext cx="56018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Benarkah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wajarkah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Auditor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Skeptis</a:t>
            </a:r>
            <a:endParaRPr lang="en-ID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E28B2D60-E93E-4EBE-9A75-63E1A5ED8049}"/>
              </a:ext>
            </a:extLst>
          </p:cNvPr>
          <p:cNvSpPr txBox="1"/>
          <p:nvPr/>
        </p:nvSpPr>
        <p:spPr>
          <a:xfrm>
            <a:off x="3205254" y="4130339"/>
            <a:ext cx="50145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Potensi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Salah/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Curang</a:t>
            </a:r>
            <a:endParaRPr lang="en-ID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xmlns="" id="{2F07B7CB-8455-43C9-83F3-CD69D7F90532}"/>
              </a:ext>
            </a:extLst>
          </p:cNvPr>
          <p:cNvSpPr/>
          <p:nvPr/>
        </p:nvSpPr>
        <p:spPr>
          <a:xfrm rot="16200000">
            <a:off x="5379150" y="3198996"/>
            <a:ext cx="562389" cy="460006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801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7E107C2-1A69-455E-BD02-8EC13D75DFB4}"/>
              </a:ext>
            </a:extLst>
          </p:cNvPr>
          <p:cNvSpPr txBox="1"/>
          <p:nvPr/>
        </p:nvSpPr>
        <p:spPr>
          <a:xfrm>
            <a:off x="1033877" y="745508"/>
            <a:ext cx="69365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JENIS AUDIT</a:t>
            </a:r>
            <a:endParaRPr lang="en-ID" sz="32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77AD748E-29C1-4762-9F4B-C979516B070A}"/>
              </a:ext>
            </a:extLst>
          </p:cNvPr>
          <p:cNvSpPr txBox="1"/>
          <p:nvPr/>
        </p:nvSpPr>
        <p:spPr>
          <a:xfrm>
            <a:off x="1033877" y="1588177"/>
            <a:ext cx="1036171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diperlukan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bidang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audit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berhubungan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bidang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diaudit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803275" indent="812800">
              <a:buFont typeface="+mj-lt"/>
              <a:buAutoNum type="arabicPeriod"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812800">
              <a:buFont typeface="+mj-lt"/>
              <a:buAutoNum type="arabicPeriod"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kepatuhan</a:t>
            </a: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812800">
              <a:buFont typeface="+mj-lt"/>
              <a:buAutoNum type="arabicPeriod"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operasional</a:t>
            </a: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812800">
              <a:buFont typeface="+mj-lt"/>
              <a:buAutoNum type="arabicPeriod"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812800">
              <a:buFont typeface="+mj-lt"/>
              <a:buAutoNum type="arabicPeriod"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forensik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investigasi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khusus</a:t>
            </a: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812800">
              <a:buFont typeface="+mj-lt"/>
              <a:buAutoNum type="arabicPeriod"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 internal</a:t>
            </a:r>
          </a:p>
          <a:p>
            <a:pPr marL="803275" indent="812800">
              <a:buFont typeface="+mj-lt"/>
              <a:buAutoNum type="arabicPeriod"/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Dst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</a:t>
            </a:r>
            <a:endParaRPr lang="en-ID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337563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165</TotalTime>
  <Words>714</Words>
  <Application>Microsoft Office PowerPoint</Application>
  <PresentationFormat>Custom</PresentationFormat>
  <Paragraphs>124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Slice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Afrizar</cp:lastModifiedBy>
  <cp:revision>20</cp:revision>
  <dcterms:created xsi:type="dcterms:W3CDTF">2021-02-25T14:19:48Z</dcterms:created>
  <dcterms:modified xsi:type="dcterms:W3CDTF">2023-03-08T06:58:58Z</dcterms:modified>
</cp:coreProperties>
</file>