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1" r:id="rId1"/>
  </p:sldMasterIdLst>
  <p:notesMasterIdLst>
    <p:notesMasterId r:id="rId33"/>
  </p:notesMasterIdLst>
  <p:sldIdLst>
    <p:sldId id="256" r:id="rId2"/>
    <p:sldId id="413" r:id="rId3"/>
    <p:sldId id="573" r:id="rId4"/>
    <p:sldId id="574" r:id="rId5"/>
    <p:sldId id="575" r:id="rId6"/>
    <p:sldId id="576" r:id="rId7"/>
    <p:sldId id="577" r:id="rId8"/>
    <p:sldId id="579" r:id="rId9"/>
    <p:sldId id="578" r:id="rId10"/>
    <p:sldId id="548" r:id="rId11"/>
    <p:sldId id="553" r:id="rId12"/>
    <p:sldId id="555" r:id="rId13"/>
    <p:sldId id="556" r:id="rId14"/>
    <p:sldId id="557" r:id="rId15"/>
    <p:sldId id="558" r:id="rId16"/>
    <p:sldId id="549" r:id="rId17"/>
    <p:sldId id="559" r:id="rId18"/>
    <p:sldId id="560" r:id="rId19"/>
    <p:sldId id="561" r:id="rId20"/>
    <p:sldId id="562" r:id="rId21"/>
    <p:sldId id="563" r:id="rId22"/>
    <p:sldId id="564" r:id="rId23"/>
    <p:sldId id="550" r:id="rId24"/>
    <p:sldId id="565" r:id="rId25"/>
    <p:sldId id="566" r:id="rId26"/>
    <p:sldId id="567" r:id="rId27"/>
    <p:sldId id="568" r:id="rId28"/>
    <p:sldId id="569" r:id="rId29"/>
    <p:sldId id="570" r:id="rId30"/>
    <p:sldId id="571" r:id="rId31"/>
    <p:sldId id="581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81554F-6276-4019-9043-A7201D53836A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1178E9-CFA8-4540-B9EA-F4339A18D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9028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Piutang</a:t>
            </a:r>
            <a:r>
              <a:rPr lang="en-US" dirty="0"/>
              <a:t>:</a:t>
            </a:r>
          </a:p>
          <a:p>
            <a:r>
              <a:rPr lang="en-US" dirty="0"/>
              <a:t>2012 = 300</a:t>
            </a:r>
            <a:r>
              <a:rPr lang="en-US" baseline="0" dirty="0"/>
              <a:t> – 200 = 100</a:t>
            </a:r>
          </a:p>
          <a:p>
            <a:r>
              <a:rPr lang="en-US" baseline="0" dirty="0"/>
              <a:t>2013 = (300+350) – (200+300) = 150</a:t>
            </a:r>
          </a:p>
          <a:p>
            <a:endParaRPr lang="en-US" baseline="0" dirty="0"/>
          </a:p>
          <a:p>
            <a:r>
              <a:rPr lang="en-US" baseline="0" dirty="0" err="1"/>
              <a:t>Kewajiban</a:t>
            </a:r>
            <a:r>
              <a:rPr lang="en-US" baseline="0" dirty="0"/>
              <a:t> </a:t>
            </a:r>
            <a:r>
              <a:rPr lang="en-US" baseline="0" dirty="0" err="1"/>
              <a:t>lancar</a:t>
            </a:r>
            <a:endParaRPr lang="en-US" baseline="0" dirty="0"/>
          </a:p>
          <a:p>
            <a:r>
              <a:rPr lang="en-US" baseline="0" dirty="0"/>
              <a:t>2013 = (300+350) – 640 = 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B2CC6C-3939-4F80-B79A-83F71D4847D3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9460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Piutang</a:t>
            </a:r>
            <a:r>
              <a:rPr lang="en-US" dirty="0"/>
              <a:t>:</a:t>
            </a:r>
          </a:p>
          <a:p>
            <a:r>
              <a:rPr lang="en-US" dirty="0"/>
              <a:t>2012 = 300</a:t>
            </a:r>
            <a:r>
              <a:rPr lang="en-US" baseline="0" dirty="0"/>
              <a:t> – 200 = 100</a:t>
            </a:r>
          </a:p>
          <a:p>
            <a:r>
              <a:rPr lang="en-US" baseline="0" dirty="0"/>
              <a:t>2013 = (300+350) – (200+300) = 150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B2CC6C-3939-4F80-B79A-83F71D4847D3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7411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D3139-225E-4238-8BC0-5EFA9100DFEF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CB14DE2-764F-46AE-B2F4-45A0190B7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366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D3139-225E-4238-8BC0-5EFA9100DFEF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CB14DE2-764F-46AE-B2F4-45A0190B7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795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D3139-225E-4238-8BC0-5EFA9100DFEF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CB14DE2-764F-46AE-B2F4-45A0190B72AE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300508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D3139-225E-4238-8BC0-5EFA9100DFEF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CB14DE2-764F-46AE-B2F4-45A0190B7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9823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D3139-225E-4238-8BC0-5EFA9100DFEF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CB14DE2-764F-46AE-B2F4-45A0190B72AE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4757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D3139-225E-4238-8BC0-5EFA9100DFEF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CB14DE2-764F-46AE-B2F4-45A0190B7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3767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D3139-225E-4238-8BC0-5EFA9100DFEF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14DE2-764F-46AE-B2F4-45A0190B7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0434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D3139-225E-4238-8BC0-5EFA9100DFEF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14DE2-764F-46AE-B2F4-45A0190B7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075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D3139-225E-4238-8BC0-5EFA9100DFEF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14DE2-764F-46AE-B2F4-45A0190B7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094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D3139-225E-4238-8BC0-5EFA9100DFEF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CB14DE2-764F-46AE-B2F4-45A0190B7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653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D3139-225E-4238-8BC0-5EFA9100DFEF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CB14DE2-764F-46AE-B2F4-45A0190B7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541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D3139-225E-4238-8BC0-5EFA9100DFEF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CB14DE2-764F-46AE-B2F4-45A0190B7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021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D3139-225E-4238-8BC0-5EFA9100DFEF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14DE2-764F-46AE-B2F4-45A0190B7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385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D3139-225E-4238-8BC0-5EFA9100DFEF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14DE2-764F-46AE-B2F4-45A0190B7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286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D3139-225E-4238-8BC0-5EFA9100DFEF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14DE2-764F-46AE-B2F4-45A0190B7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00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D3139-225E-4238-8BC0-5EFA9100DFEF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CB14DE2-764F-46AE-B2F4-45A0190B7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662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CD3139-225E-4238-8BC0-5EFA9100DFEF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CB14DE2-764F-46AE-B2F4-45A0190B7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606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  <p:sldLayoutId id="2147483753" r:id="rId12"/>
    <p:sldLayoutId id="2147483754" r:id="rId13"/>
    <p:sldLayoutId id="2147483755" r:id="rId14"/>
    <p:sldLayoutId id="2147483756" r:id="rId15"/>
    <p:sldLayoutId id="214748375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B91EA58-3D09-4895-ABE3-E9D146148A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n-US" dirty="0" err="1"/>
              <a:t>Pendapatan</a:t>
            </a:r>
            <a:r>
              <a:rPr lang="en-US" dirty="0"/>
              <a:t> </a:t>
            </a:r>
            <a:br>
              <a:rPr lang="id-ID" dirty="0"/>
            </a:br>
            <a:r>
              <a:rPr lang="id-ID" dirty="0"/>
              <a:t>Kontrak </a:t>
            </a:r>
            <a:r>
              <a:rPr lang="en-US" dirty="0" err="1"/>
              <a:t>Konstruksi</a:t>
            </a:r>
            <a:r>
              <a:rPr lang="id-ID" dirty="0"/>
              <a:t> PSAK 34</a:t>
            </a:r>
          </a:p>
        </p:txBody>
      </p:sp>
    </p:spTree>
    <p:extLst>
      <p:ext uri="{BB962C8B-B14F-4D97-AF65-F5344CB8AC3E}">
        <p14:creationId xmlns:p14="http://schemas.microsoft.com/office/powerpoint/2010/main" val="27683734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Pendapatan</a:t>
            </a:r>
            <a:r>
              <a:rPr lang="en-US" dirty="0"/>
              <a:t> – </a:t>
            </a:r>
            <a:r>
              <a:rPr lang="en-US" dirty="0" err="1"/>
              <a:t>Konstruksi</a:t>
            </a: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2209800" y="1371601"/>
            <a:ext cx="7696200" cy="48197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 cap="sq" algn="ctr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folHlink"/>
                </a:solidFill>
                <a:latin typeface="Comic Sans MS" pitchFamily="66" charset="0"/>
              </a:defRPr>
            </a:lvl1pPr>
            <a:lvl2pPr marL="685800" indent="-457200">
              <a:defRPr b="1">
                <a:solidFill>
                  <a:schemeClr val="folHlink"/>
                </a:solidFill>
                <a:latin typeface="Comic Sans MS" pitchFamily="66" charset="0"/>
              </a:defRPr>
            </a:lvl2pPr>
            <a:lvl3pPr marL="11430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3pPr>
            <a:lvl4pPr marL="16002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4pPr>
            <a:lvl5pPr marL="20574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9pPr>
          </a:lstStyle>
          <a:p>
            <a:pPr algn="l">
              <a:lnSpc>
                <a:spcPct val="120000"/>
              </a:lnSpc>
              <a:spcBef>
                <a:spcPct val="50000"/>
              </a:spcBef>
            </a:pPr>
            <a:r>
              <a:rPr lang="en-US" sz="2200" b="0" dirty="0" err="1">
                <a:solidFill>
                  <a:schemeClr val="tx1"/>
                </a:solidFill>
                <a:latin typeface="Calibri" pitchFamily="34" charset="0"/>
              </a:rPr>
              <a:t>Dasar</a:t>
            </a:r>
            <a:r>
              <a:rPr lang="en-US" sz="22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200" b="0" dirty="0" err="1">
                <a:solidFill>
                  <a:schemeClr val="tx1"/>
                </a:solidFill>
                <a:latin typeface="Calibri" pitchFamily="34" charset="0"/>
              </a:rPr>
              <a:t>pemikiran</a:t>
            </a:r>
            <a:r>
              <a:rPr lang="en-US" sz="22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200" b="0" dirty="0" err="1">
                <a:solidFill>
                  <a:schemeClr val="tx1"/>
                </a:solidFill>
                <a:latin typeface="Calibri" pitchFamily="34" charset="0"/>
              </a:rPr>
              <a:t>penggunaan</a:t>
            </a:r>
            <a:r>
              <a:rPr lang="en-US" sz="22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200" b="0" dirty="0" err="1">
                <a:solidFill>
                  <a:schemeClr val="tx1"/>
                </a:solidFill>
                <a:latin typeface="Calibri" pitchFamily="34" charset="0"/>
              </a:rPr>
              <a:t>metode</a:t>
            </a:r>
            <a:r>
              <a:rPr lang="en-US" sz="2200" b="0" dirty="0">
                <a:solidFill>
                  <a:schemeClr val="tx1"/>
                </a:solidFill>
                <a:latin typeface="Calibri" pitchFamily="34" charset="0"/>
              </a:rPr>
              <a:t>  </a:t>
            </a:r>
            <a:r>
              <a:rPr lang="en-US" sz="2200" b="0" dirty="0" err="1">
                <a:solidFill>
                  <a:schemeClr val="tx1"/>
                </a:solidFill>
                <a:latin typeface="Calibri" pitchFamily="34" charset="0"/>
              </a:rPr>
              <a:t>prosentase</a:t>
            </a:r>
            <a:r>
              <a:rPr lang="en-US" sz="22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200" b="0" dirty="0" err="1">
                <a:solidFill>
                  <a:schemeClr val="tx1"/>
                </a:solidFill>
                <a:latin typeface="Calibri" pitchFamily="34" charset="0"/>
              </a:rPr>
              <a:t>penyelesaian</a:t>
            </a:r>
            <a:r>
              <a:rPr lang="en-US" sz="22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200" b="0" dirty="0" err="1">
                <a:solidFill>
                  <a:schemeClr val="tx1"/>
                </a:solidFill>
                <a:latin typeface="Calibri" pitchFamily="34" charset="0"/>
              </a:rPr>
              <a:t>adalah</a:t>
            </a:r>
            <a:r>
              <a:rPr lang="en-US" sz="2200" b="0" dirty="0">
                <a:solidFill>
                  <a:schemeClr val="tx1"/>
                </a:solidFill>
                <a:latin typeface="Calibri" pitchFamily="34" charset="0"/>
              </a:rPr>
              <a:t>:</a:t>
            </a:r>
          </a:p>
          <a:p>
            <a:pPr lvl="1" algn="l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0000"/>
              <a:buFont typeface="Wingdings" pitchFamily="2" charset="2"/>
              <a:buChar char="u"/>
            </a:pP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Pembeli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dan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penjual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memiliki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hak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yang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dilaksanakan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(</a:t>
            </a:r>
            <a:r>
              <a:rPr lang="en-US" sz="2000" b="0" i="1" dirty="0">
                <a:solidFill>
                  <a:schemeClr val="tx1"/>
                </a:solidFill>
                <a:latin typeface="Calibri" pitchFamily="34" charset="0"/>
              </a:rPr>
              <a:t>enforceable rights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). </a:t>
            </a:r>
          </a:p>
          <a:p>
            <a:pPr lvl="1" algn="l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0000"/>
              <a:buFont typeface="Wingdings" pitchFamily="2" charset="2"/>
              <a:buChar char="u"/>
            </a:pP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Pembeli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memiliki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hak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secara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hukum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untuk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meminta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kinerja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spesifik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di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dalam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kontrak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.</a:t>
            </a:r>
          </a:p>
          <a:p>
            <a:pPr lvl="1" algn="l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0000"/>
              <a:buFont typeface="Wingdings" pitchFamily="2" charset="2"/>
              <a:buChar char="u"/>
            </a:pP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Penjual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memiliki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hak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untuk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meminta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pembayaran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atas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kemajuan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kontrak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untuk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memberikan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bukti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kepemilikan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pembeli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.</a:t>
            </a:r>
          </a:p>
          <a:p>
            <a:pPr lvl="1" algn="l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0000"/>
              <a:buFont typeface="Wingdings" pitchFamily="2" charset="2"/>
              <a:buChar char="u"/>
            </a:pP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Hasilnya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,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penjualan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berkelanjutan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terjadi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sementara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pekerjaan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berlanjut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,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dan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entitas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harus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mengakui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pendapatan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sesuai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dengan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kemajuan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pekerjaan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tersebut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89818050"/>
      </p:ext>
    </p:extLst>
  </p:cSld>
  <p:clrMapOvr>
    <a:masterClrMapping/>
  </p:clrMapOvr>
  <p:transition spd="slow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Pendapatan</a:t>
            </a:r>
            <a:r>
              <a:rPr lang="en-US" dirty="0"/>
              <a:t> – </a:t>
            </a:r>
            <a:r>
              <a:rPr lang="en-US" dirty="0" err="1"/>
              <a:t>Konstruksi</a:t>
            </a: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209800" y="1371600"/>
            <a:ext cx="7924800" cy="44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 cap="sq" algn="ctr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folHlink"/>
                </a:solidFill>
                <a:latin typeface="Comic Sans MS" pitchFamily="66" charset="0"/>
              </a:defRPr>
            </a:lvl1pPr>
            <a:lvl2pPr marL="685800" indent="-457200">
              <a:defRPr b="1">
                <a:solidFill>
                  <a:schemeClr val="folHlink"/>
                </a:solidFill>
                <a:latin typeface="Comic Sans MS" pitchFamily="66" charset="0"/>
              </a:defRPr>
            </a:lvl2pPr>
            <a:lvl3pPr marL="11430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3pPr>
            <a:lvl4pPr marL="16002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4pPr>
            <a:lvl5pPr marL="20574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9pPr>
          </a:lstStyle>
          <a:p>
            <a:pPr algn="l">
              <a:lnSpc>
                <a:spcPct val="120000"/>
              </a:lnSpc>
              <a:spcBef>
                <a:spcPct val="50000"/>
              </a:spcBef>
            </a:pPr>
            <a:r>
              <a:rPr lang="en-US" sz="2100" dirty="0">
                <a:solidFill>
                  <a:schemeClr val="tx1"/>
                </a:solidFill>
                <a:latin typeface="Calibri" pitchFamily="34" charset="0"/>
              </a:rPr>
              <a:t>Perusahaan </a:t>
            </a:r>
            <a:r>
              <a:rPr lang="en-US" sz="2100" dirty="0" err="1">
                <a:solidFill>
                  <a:schemeClr val="tx1"/>
                </a:solidFill>
                <a:latin typeface="Calibri" pitchFamily="34" charset="0"/>
              </a:rPr>
              <a:t>menggunakan</a:t>
            </a:r>
            <a:r>
              <a:rPr lang="en-US" sz="21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dirty="0" err="1">
                <a:solidFill>
                  <a:srgbClr val="C00000"/>
                </a:solidFill>
                <a:latin typeface="Calibri" pitchFamily="34" charset="0"/>
              </a:rPr>
              <a:t>metode</a:t>
            </a:r>
            <a:r>
              <a:rPr lang="en-US" sz="2100" dirty="0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en-US" sz="2100" dirty="0" err="1">
                <a:solidFill>
                  <a:srgbClr val="C00000"/>
                </a:solidFill>
                <a:latin typeface="Calibri" pitchFamily="34" charset="0"/>
              </a:rPr>
              <a:t>prosentase</a:t>
            </a:r>
            <a:r>
              <a:rPr lang="en-US" sz="2100" dirty="0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en-US" sz="2100" dirty="0" err="1">
                <a:solidFill>
                  <a:srgbClr val="C00000"/>
                </a:solidFill>
                <a:latin typeface="Calibri" pitchFamily="34" charset="0"/>
              </a:rPr>
              <a:t>penyelesaian</a:t>
            </a:r>
            <a:r>
              <a:rPr lang="en-US" sz="2100" dirty="0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Calibri" pitchFamily="34" charset="0"/>
              </a:rPr>
              <a:t>jika</a:t>
            </a:r>
            <a:r>
              <a:rPr lang="en-US" sz="21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Calibri" pitchFamily="34" charset="0"/>
              </a:rPr>
              <a:t>semua</a:t>
            </a:r>
            <a:r>
              <a:rPr lang="en-US" sz="21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Calibri" pitchFamily="34" charset="0"/>
              </a:rPr>
              <a:t>kondisi</a:t>
            </a:r>
            <a:r>
              <a:rPr lang="en-US" sz="21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Calibri" pitchFamily="34" charset="0"/>
              </a:rPr>
              <a:t>berikut</a:t>
            </a:r>
            <a:r>
              <a:rPr lang="en-US" sz="21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Calibri" pitchFamily="34" charset="0"/>
              </a:rPr>
              <a:t>terpenuhi</a:t>
            </a:r>
            <a:r>
              <a:rPr lang="en-US" sz="2100" dirty="0">
                <a:solidFill>
                  <a:schemeClr val="tx1"/>
                </a:solidFill>
                <a:latin typeface="Calibri" pitchFamily="34" charset="0"/>
              </a:rPr>
              <a:t>.</a:t>
            </a:r>
          </a:p>
          <a:p>
            <a:pPr lvl="1" algn="l">
              <a:lnSpc>
                <a:spcPct val="120000"/>
              </a:lnSpc>
              <a:spcBef>
                <a:spcPct val="50000"/>
              </a:spcBef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Jumlah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pendapatan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kontrak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dapat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diukur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dengan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andal</a:t>
            </a:r>
            <a:endParaRPr lang="en-US" sz="2000" b="0" dirty="0">
              <a:solidFill>
                <a:schemeClr val="tx1"/>
              </a:solidFill>
              <a:latin typeface="Calibri" pitchFamily="34" charset="0"/>
            </a:endParaRPr>
          </a:p>
          <a:p>
            <a:pPr lvl="1" algn="l">
              <a:lnSpc>
                <a:spcPct val="120000"/>
              </a:lnSpc>
              <a:spcBef>
                <a:spcPct val="50000"/>
              </a:spcBef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Ada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kemungkinan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manfaat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ekonomis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terkait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kontrak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masuk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ke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perusahaan</a:t>
            </a:r>
            <a:endParaRPr lang="en-US" sz="2000" b="0" dirty="0">
              <a:solidFill>
                <a:schemeClr val="tx1"/>
              </a:solidFill>
              <a:latin typeface="Calibri" pitchFamily="34" charset="0"/>
            </a:endParaRPr>
          </a:p>
          <a:p>
            <a:pPr lvl="1" algn="l">
              <a:lnSpc>
                <a:spcPct val="120000"/>
              </a:lnSpc>
              <a:spcBef>
                <a:spcPct val="50000"/>
              </a:spcBef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Biaya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kontrak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sampai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selesai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dan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tingkat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penyelesaian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pada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akhir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periode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pelaporan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dapat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diukur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dengan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andal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.</a:t>
            </a:r>
          </a:p>
          <a:p>
            <a:pPr lvl="1" algn="l">
              <a:lnSpc>
                <a:spcPct val="120000"/>
              </a:lnSpc>
              <a:spcBef>
                <a:spcPct val="50000"/>
              </a:spcBef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Biaya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kontrak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yang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berasal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dari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kontrak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dapat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diidentifikasi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dan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diukur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dengan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andal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,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sehingga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biaya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aktual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kontrak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dapat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dibandingkan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dengan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perkiraan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awal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69596217"/>
      </p:ext>
    </p:extLst>
  </p:cSld>
  <p:clrMapOvr>
    <a:masterClrMapping/>
  </p:clrMapOvr>
  <p:transition spd="slow"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Pendapatan</a:t>
            </a:r>
            <a:r>
              <a:rPr lang="en-US" dirty="0"/>
              <a:t> – </a:t>
            </a:r>
            <a:r>
              <a:rPr lang="en-US" dirty="0" err="1"/>
              <a:t>Konstruksi</a:t>
            </a: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pic>
        <p:nvPicPr>
          <p:cNvPr id="6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3870" y="4648200"/>
            <a:ext cx="6400800" cy="98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8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209800" y="1484784"/>
            <a:ext cx="7239000" cy="770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ap="sq" algn="ctr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folHlink"/>
                </a:solidFill>
                <a:latin typeface="Comic Sans MS" pitchFamily="66" charset="0"/>
              </a:defRPr>
            </a:lvl1pPr>
            <a:lvl2pPr marL="742950" indent="-285750">
              <a:defRPr b="1">
                <a:solidFill>
                  <a:schemeClr val="folHlink"/>
                </a:solidFill>
                <a:latin typeface="Comic Sans MS" pitchFamily="66" charset="0"/>
              </a:defRPr>
            </a:lvl2pPr>
            <a:lvl3pPr marL="11430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3pPr>
            <a:lvl4pPr marL="16002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4pPr>
            <a:lvl5pPr marL="20574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9pPr>
          </a:lstStyle>
          <a:p>
            <a:pPr algn="l">
              <a:lnSpc>
                <a:spcPct val="105000"/>
              </a:lnSpc>
              <a:spcBef>
                <a:spcPct val="45000"/>
              </a:spcBef>
              <a:buClr>
                <a:srgbClr val="800000"/>
              </a:buClr>
              <a:buSzPct val="90000"/>
            </a:pPr>
            <a:r>
              <a:rPr lang="en-US" sz="2100" dirty="0" err="1">
                <a:solidFill>
                  <a:srgbClr val="000000"/>
                </a:solidFill>
                <a:latin typeface="Arial" charset="0"/>
              </a:rPr>
              <a:t>Perhitungan</a:t>
            </a:r>
            <a:r>
              <a:rPr lang="en-US" sz="21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100" dirty="0" err="1">
                <a:solidFill>
                  <a:srgbClr val="000000"/>
                </a:solidFill>
                <a:latin typeface="Arial" charset="0"/>
              </a:rPr>
              <a:t>pendapatan</a:t>
            </a:r>
            <a:r>
              <a:rPr lang="en-US" sz="2100" dirty="0">
                <a:solidFill>
                  <a:srgbClr val="000000"/>
                </a:solidFill>
                <a:latin typeface="Arial" charset="0"/>
              </a:rPr>
              <a:t> yang </a:t>
            </a:r>
            <a:r>
              <a:rPr lang="en-US" sz="2100" dirty="0" err="1">
                <a:solidFill>
                  <a:srgbClr val="000000"/>
                </a:solidFill>
                <a:latin typeface="Arial" charset="0"/>
              </a:rPr>
              <a:t>diakui</a:t>
            </a:r>
            <a:r>
              <a:rPr lang="en-US" sz="2100" dirty="0">
                <a:solidFill>
                  <a:srgbClr val="000000"/>
                </a:solidFill>
                <a:latin typeface="Arial" charset="0"/>
              </a:rPr>
              <a:t> – </a:t>
            </a:r>
            <a:r>
              <a:rPr lang="en-US" sz="2100" dirty="0" err="1">
                <a:solidFill>
                  <a:srgbClr val="000000"/>
                </a:solidFill>
                <a:latin typeface="Arial" charset="0"/>
              </a:rPr>
              <a:t>prosentase</a:t>
            </a:r>
            <a:r>
              <a:rPr lang="en-US" sz="21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100" dirty="0" err="1">
                <a:solidFill>
                  <a:srgbClr val="000000"/>
                </a:solidFill>
                <a:latin typeface="Arial" charset="0"/>
              </a:rPr>
              <a:t>penyelesaian</a:t>
            </a:r>
            <a:endParaRPr lang="en-US" sz="2100" dirty="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8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7996" y="3476625"/>
            <a:ext cx="6416675" cy="974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8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1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1645" y="2459038"/>
            <a:ext cx="6394450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8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Line 17"/>
          <p:cNvSpPr>
            <a:spLocks noChangeShapeType="1"/>
          </p:cNvSpPr>
          <p:nvPr/>
        </p:nvSpPr>
        <p:spPr bwMode="auto">
          <a:xfrm flipH="1">
            <a:off x="3994245" y="3068637"/>
            <a:ext cx="2514600" cy="533400"/>
          </a:xfrm>
          <a:prstGeom prst="line">
            <a:avLst/>
          </a:prstGeom>
          <a:noFill/>
          <a:ln w="28575" cap="sq">
            <a:solidFill>
              <a:srgbClr val="8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Line 18"/>
          <p:cNvSpPr>
            <a:spLocks noChangeShapeType="1"/>
          </p:cNvSpPr>
          <p:nvPr/>
        </p:nvSpPr>
        <p:spPr bwMode="auto">
          <a:xfrm flipH="1">
            <a:off x="4375245" y="4364037"/>
            <a:ext cx="2133600" cy="457200"/>
          </a:xfrm>
          <a:prstGeom prst="line">
            <a:avLst/>
          </a:prstGeom>
          <a:noFill/>
          <a:ln w="28575" cap="sq">
            <a:solidFill>
              <a:srgbClr val="8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146" name="Picture 2" descr="C:\Users\siina\Desktop\MOM'S\PSAK BARU\gambar ekonomi\business-opportunities10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5400" y="4094920"/>
            <a:ext cx="1209650" cy="1452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4945745"/>
      </p:ext>
    </p:extLst>
  </p:cSld>
  <p:clrMapOvr>
    <a:masterClrMapping/>
  </p:clrMapOvr>
  <p:transition spd="slow"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Pendapatan</a:t>
            </a:r>
            <a:r>
              <a:rPr lang="en-US" dirty="0"/>
              <a:t> – </a:t>
            </a:r>
            <a:r>
              <a:rPr lang="en-US" dirty="0" err="1"/>
              <a:t>Konstruksi</a:t>
            </a: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6" name="Rectangle 13"/>
          <p:cNvSpPr>
            <a:spLocks noChangeArrowheads="1"/>
          </p:cNvSpPr>
          <p:nvPr/>
        </p:nvSpPr>
        <p:spPr bwMode="auto">
          <a:xfrm>
            <a:off x="2209800" y="1371600"/>
            <a:ext cx="7848600" cy="1311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8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20000"/>
              </a:lnSpc>
              <a:spcBef>
                <a:spcPct val="30000"/>
              </a:spcBef>
            </a:pPr>
            <a:r>
              <a:rPr lang="en-US" sz="2200" b="1" dirty="0" err="1">
                <a:solidFill>
                  <a:srgbClr val="800000"/>
                </a:solidFill>
                <a:latin typeface="Calibri" pitchFamily="34" charset="0"/>
              </a:rPr>
              <a:t>Contoh</a:t>
            </a:r>
            <a:r>
              <a:rPr lang="en-US" sz="2200" b="1" dirty="0">
                <a:solidFill>
                  <a:srgbClr val="800000"/>
                </a:solidFill>
                <a:latin typeface="Calibri" pitchFamily="34" charset="0"/>
              </a:rPr>
              <a:t>:</a:t>
            </a:r>
            <a:r>
              <a:rPr lang="en-US" sz="2200" b="1" dirty="0">
                <a:latin typeface="Calibri" pitchFamily="34" charset="0"/>
              </a:rPr>
              <a:t>  </a:t>
            </a:r>
            <a:r>
              <a:rPr lang="en-US" sz="2200" dirty="0">
                <a:latin typeface="Calibri" pitchFamily="34" charset="0"/>
              </a:rPr>
              <a:t>PT A </a:t>
            </a:r>
            <a:r>
              <a:rPr lang="en-US" sz="2200" dirty="0" err="1">
                <a:latin typeface="Calibri" pitchFamily="34" charset="0"/>
              </a:rPr>
              <a:t>memiliki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kontrak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membangun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gedung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senilai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Rp</a:t>
            </a:r>
            <a:r>
              <a:rPr lang="en-US" sz="2200" dirty="0">
                <a:latin typeface="Calibri" pitchFamily="34" charset="0"/>
              </a:rPr>
              <a:t> 800 </a:t>
            </a:r>
            <a:r>
              <a:rPr lang="en-US" sz="2200" dirty="0" err="1">
                <a:latin typeface="Calibri" pitchFamily="34" charset="0"/>
              </a:rPr>
              <a:t>juta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dan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perkiraan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biaya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Rp</a:t>
            </a:r>
            <a:r>
              <a:rPr lang="en-US" sz="2200" dirty="0">
                <a:latin typeface="Calibri" pitchFamily="34" charset="0"/>
              </a:rPr>
              <a:t> 700 </a:t>
            </a:r>
            <a:r>
              <a:rPr lang="en-US" sz="2200" dirty="0" err="1">
                <a:latin typeface="Calibri" pitchFamily="34" charset="0"/>
              </a:rPr>
              <a:t>juta</a:t>
            </a:r>
            <a:r>
              <a:rPr lang="en-US" sz="2200" dirty="0">
                <a:latin typeface="Calibri" pitchFamily="34" charset="0"/>
              </a:rPr>
              <a:t>. </a:t>
            </a:r>
            <a:r>
              <a:rPr lang="en-US" sz="2200" dirty="0" err="1">
                <a:latin typeface="Calibri" pitchFamily="34" charset="0"/>
              </a:rPr>
              <a:t>Kontrak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dimulai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Juli</a:t>
            </a:r>
            <a:r>
              <a:rPr lang="en-US" sz="2200" dirty="0">
                <a:latin typeface="Calibri" pitchFamily="34" charset="0"/>
              </a:rPr>
              <a:t> 2012 </a:t>
            </a:r>
            <a:r>
              <a:rPr lang="en-US" sz="2200" dirty="0" err="1">
                <a:latin typeface="Calibri" pitchFamily="34" charset="0"/>
              </a:rPr>
              <a:t>dan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selesai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Agustus</a:t>
            </a:r>
            <a:r>
              <a:rPr lang="en-US" sz="2200" dirty="0">
                <a:latin typeface="Calibri" pitchFamily="34" charset="0"/>
              </a:rPr>
              <a:t> 2014.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209800" y="2682728"/>
          <a:ext cx="8001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itchFamily="34" charset="0"/>
                        </a:rPr>
                        <a:t>2012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itchFamily="34" charset="0"/>
                        </a:rPr>
                        <a:t>2013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itchFamily="34" charset="0"/>
                        </a:rPr>
                        <a:t>2014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alibri" pitchFamily="34" charset="0"/>
                        </a:rPr>
                        <a:t>Biaya</a:t>
                      </a:r>
                      <a:r>
                        <a:rPr lang="en-US" dirty="0">
                          <a:latin typeface="Calibri" pitchFamily="34" charset="0"/>
                        </a:rPr>
                        <a:t> yang</a:t>
                      </a:r>
                      <a:r>
                        <a:rPr lang="en-US" baseline="0" dirty="0">
                          <a:latin typeface="Calibri" pitchFamily="34" charset="0"/>
                        </a:rPr>
                        <a:t> </a:t>
                      </a:r>
                      <a:r>
                        <a:rPr lang="en-US" baseline="0" dirty="0" err="1">
                          <a:latin typeface="Calibri" pitchFamily="34" charset="0"/>
                        </a:rPr>
                        <a:t>dikeluarkan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latin typeface="Calibri" pitchFamily="34" charset="0"/>
                        </a:rPr>
                        <a:t>315jt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latin typeface="Calibri" pitchFamily="34" charset="0"/>
                        </a:rPr>
                        <a:t>568jt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latin typeface="Calibri" pitchFamily="34" charset="0"/>
                        </a:rPr>
                        <a:t>710jt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alibri" pitchFamily="34" charset="0"/>
                        </a:rPr>
                        <a:t>Perkiraan</a:t>
                      </a:r>
                      <a:r>
                        <a:rPr lang="en-US" dirty="0">
                          <a:latin typeface="Calibri" pitchFamily="34" charset="0"/>
                        </a:rPr>
                        <a:t> </a:t>
                      </a:r>
                      <a:r>
                        <a:rPr lang="en-US" dirty="0" err="1">
                          <a:latin typeface="Calibri" pitchFamily="34" charset="0"/>
                        </a:rPr>
                        <a:t>biaya</a:t>
                      </a:r>
                      <a:r>
                        <a:rPr lang="en-US" dirty="0">
                          <a:latin typeface="Calibri" pitchFamily="34" charset="0"/>
                        </a:rPr>
                        <a:t> </a:t>
                      </a:r>
                      <a:r>
                        <a:rPr lang="en-US" dirty="0" err="1">
                          <a:latin typeface="Calibri" pitchFamily="34" charset="0"/>
                        </a:rPr>
                        <a:t>sampai</a:t>
                      </a:r>
                      <a:r>
                        <a:rPr lang="en-US" dirty="0">
                          <a:latin typeface="Calibri" pitchFamily="34" charset="0"/>
                        </a:rPr>
                        <a:t> </a:t>
                      </a:r>
                      <a:r>
                        <a:rPr lang="en-US" dirty="0" err="1">
                          <a:latin typeface="Calibri" pitchFamily="34" charset="0"/>
                        </a:rPr>
                        <a:t>selesai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latin typeface="Calibri" pitchFamily="34" charset="0"/>
                        </a:rPr>
                        <a:t>385jt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latin typeface="Calibri" pitchFamily="34" charset="0"/>
                        </a:rPr>
                        <a:t>142jt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latin typeface="Calibri" pitchFamily="34" charset="0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alibri" pitchFamily="34" charset="0"/>
                        </a:rPr>
                        <a:t>Kemajuan</a:t>
                      </a:r>
                      <a:r>
                        <a:rPr lang="en-US" dirty="0">
                          <a:latin typeface="Calibri" pitchFamily="34" charset="0"/>
                        </a:rPr>
                        <a:t> </a:t>
                      </a:r>
                      <a:r>
                        <a:rPr lang="en-US" dirty="0" err="1">
                          <a:latin typeface="Calibri" pitchFamily="34" charset="0"/>
                        </a:rPr>
                        <a:t>tagihan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latin typeface="Calibri" pitchFamily="34" charset="0"/>
                        </a:rPr>
                        <a:t>300jt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latin typeface="Calibri" pitchFamily="34" charset="0"/>
                        </a:rPr>
                        <a:t>350jt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latin typeface="Calibri" pitchFamily="34" charset="0"/>
                        </a:rPr>
                        <a:t>150jt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alibri" pitchFamily="34" charset="0"/>
                        </a:rPr>
                        <a:t>Kas</a:t>
                      </a:r>
                      <a:r>
                        <a:rPr lang="en-US" dirty="0">
                          <a:latin typeface="Calibri" pitchFamily="34" charset="0"/>
                        </a:rPr>
                        <a:t> </a:t>
                      </a:r>
                      <a:r>
                        <a:rPr lang="en-US" dirty="0" err="1">
                          <a:latin typeface="Calibri" pitchFamily="34" charset="0"/>
                        </a:rPr>
                        <a:t>terkoleksi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latin typeface="Calibri" pitchFamily="34" charset="0"/>
                        </a:rPr>
                        <a:t>200jt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latin typeface="Calibri" pitchFamily="34" charset="0"/>
                        </a:rPr>
                        <a:t>300jt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latin typeface="Calibri" pitchFamily="34" charset="0"/>
                        </a:rPr>
                        <a:t>300jt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4536109"/>
      </p:ext>
    </p:extLst>
  </p:cSld>
  <p:clrMapOvr>
    <a:masterClrMapping/>
  </p:clrMapOvr>
  <p:transition spd="slow">
    <p:pul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Pendapatan</a:t>
            </a:r>
            <a:r>
              <a:rPr lang="en-US" dirty="0"/>
              <a:t> – </a:t>
            </a:r>
            <a:r>
              <a:rPr lang="en-US" dirty="0" err="1"/>
              <a:t>Konstruksi</a:t>
            </a: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209800" y="1371601"/>
            <a:ext cx="7848600" cy="4715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8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20000"/>
              </a:lnSpc>
              <a:spcBef>
                <a:spcPct val="30000"/>
              </a:spcBef>
            </a:pPr>
            <a:r>
              <a:rPr lang="en-US" sz="2200" b="1" dirty="0" err="1">
                <a:solidFill>
                  <a:srgbClr val="800000"/>
                </a:solidFill>
                <a:latin typeface="Calibri" pitchFamily="34" charset="0"/>
              </a:rPr>
              <a:t>Perhitungan</a:t>
            </a:r>
            <a:r>
              <a:rPr lang="en-US" sz="2200" b="1" dirty="0">
                <a:solidFill>
                  <a:srgbClr val="800000"/>
                </a:solidFill>
                <a:latin typeface="Calibri" pitchFamily="34" charset="0"/>
              </a:rPr>
              <a:t> </a:t>
            </a:r>
            <a:r>
              <a:rPr lang="en-US" sz="2200" b="1" dirty="0" err="1">
                <a:solidFill>
                  <a:srgbClr val="800000"/>
                </a:solidFill>
                <a:latin typeface="Calibri" pitchFamily="34" charset="0"/>
              </a:rPr>
              <a:t>prosentase</a:t>
            </a:r>
            <a:r>
              <a:rPr lang="en-US" sz="2200" b="1" dirty="0">
                <a:solidFill>
                  <a:srgbClr val="800000"/>
                </a:solidFill>
                <a:latin typeface="Calibri" pitchFamily="34" charset="0"/>
              </a:rPr>
              <a:t> </a:t>
            </a:r>
            <a:r>
              <a:rPr lang="en-US" sz="2200" b="1" dirty="0" err="1">
                <a:solidFill>
                  <a:srgbClr val="800000"/>
                </a:solidFill>
                <a:latin typeface="Calibri" pitchFamily="34" charset="0"/>
              </a:rPr>
              <a:t>penyelesaian</a:t>
            </a:r>
            <a:endParaRPr lang="en-US" sz="2200" b="1" dirty="0">
              <a:latin typeface="Calibri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6"/>
              <p:cNvGraphicFramePr>
                <a:graphicFrameLocks noGrp="1"/>
              </p:cNvGraphicFramePr>
              <p:nvPr/>
            </p:nvGraphicFramePr>
            <p:xfrm>
              <a:off x="1944415" y="2057400"/>
              <a:ext cx="8342589" cy="283006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694386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549401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549401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549401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/>
                          <a:endParaRPr lang="en-US" dirty="0">
                            <a:latin typeface="Calibri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alibri" pitchFamily="34" charset="0"/>
                            </a:rPr>
                            <a:t>2012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alibri" pitchFamily="34" charset="0"/>
                            </a:rPr>
                            <a:t>2013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alibri" pitchFamily="34" charset="0"/>
                            </a:rPr>
                            <a:t>2014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err="1">
                              <a:latin typeface="Calibri" pitchFamily="34" charset="0"/>
                            </a:rPr>
                            <a:t>Harga</a:t>
                          </a:r>
                          <a:r>
                            <a:rPr lang="en-US" dirty="0">
                              <a:latin typeface="Calibri" pitchFamily="34" charset="0"/>
                            </a:rPr>
                            <a:t> </a:t>
                          </a:r>
                          <a:r>
                            <a:rPr lang="en-US" dirty="0" err="1">
                              <a:latin typeface="Calibri" pitchFamily="34" charset="0"/>
                            </a:rPr>
                            <a:t>kontrak</a:t>
                          </a:r>
                          <a:endParaRPr lang="en-US" dirty="0">
                            <a:latin typeface="Calibri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 err="1">
                              <a:latin typeface="Calibri" pitchFamily="34" charset="0"/>
                            </a:rPr>
                            <a:t>Rp</a:t>
                          </a:r>
                          <a:r>
                            <a:rPr lang="en-US" dirty="0">
                              <a:latin typeface="Calibri" pitchFamily="34" charset="0"/>
                            </a:rPr>
                            <a:t> 800jt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 err="1">
                              <a:latin typeface="Calibri" pitchFamily="34" charset="0"/>
                            </a:rPr>
                            <a:t>Rp</a:t>
                          </a:r>
                          <a:r>
                            <a:rPr lang="en-US" dirty="0">
                              <a:latin typeface="Calibri" pitchFamily="34" charset="0"/>
                            </a:rPr>
                            <a:t> 800jt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 err="1">
                              <a:latin typeface="Calibri" pitchFamily="34" charset="0"/>
                            </a:rPr>
                            <a:t>Rp</a:t>
                          </a:r>
                          <a:r>
                            <a:rPr lang="en-US" dirty="0">
                              <a:latin typeface="Calibri" pitchFamily="34" charset="0"/>
                            </a:rPr>
                            <a:t> 800jt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tabLst/>
                          </a:pPr>
                          <a:r>
                            <a:rPr lang="en-US" dirty="0">
                              <a:latin typeface="Calibri" pitchFamily="34" charset="0"/>
                            </a:rPr>
                            <a:t>(-) </a:t>
                          </a:r>
                          <a:r>
                            <a:rPr lang="en-US" dirty="0" err="1">
                              <a:latin typeface="Calibri" pitchFamily="34" charset="0"/>
                            </a:rPr>
                            <a:t>biaya</a:t>
                          </a:r>
                          <a:r>
                            <a:rPr lang="en-US" dirty="0">
                              <a:latin typeface="Calibri" pitchFamily="34" charset="0"/>
                            </a:rPr>
                            <a:t> </a:t>
                          </a:r>
                          <a:r>
                            <a:rPr lang="en-US" dirty="0" err="1">
                              <a:latin typeface="Calibri" pitchFamily="34" charset="0"/>
                            </a:rPr>
                            <a:t>dikeluarkan</a:t>
                          </a:r>
                          <a:endParaRPr lang="en-US" dirty="0">
                            <a:latin typeface="Calibri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alibri" pitchFamily="34" charset="0"/>
                            </a:rPr>
                            <a:t>315jt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alibri" pitchFamily="34" charset="0"/>
                            </a:rPr>
                            <a:t>568jt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alibri" pitchFamily="34" charset="0"/>
                            </a:rPr>
                            <a:t>710jt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>
                              <a:latin typeface="Calibri" pitchFamily="34" charset="0"/>
                            </a:rPr>
                            <a:t>(-)</a:t>
                          </a:r>
                          <a:r>
                            <a:rPr lang="en-US" baseline="0" dirty="0">
                              <a:latin typeface="Calibri" pitchFamily="34" charset="0"/>
                            </a:rPr>
                            <a:t> </a:t>
                          </a:r>
                          <a:r>
                            <a:rPr lang="en-US" baseline="0" dirty="0" err="1">
                              <a:latin typeface="Calibri" pitchFamily="34" charset="0"/>
                            </a:rPr>
                            <a:t>perkiraan</a:t>
                          </a:r>
                          <a:r>
                            <a:rPr lang="en-US" baseline="0" dirty="0">
                              <a:latin typeface="Calibri" pitchFamily="34" charset="0"/>
                            </a:rPr>
                            <a:t> </a:t>
                          </a:r>
                          <a:r>
                            <a:rPr lang="en-US" baseline="0" dirty="0" err="1">
                              <a:latin typeface="Calibri" pitchFamily="34" charset="0"/>
                            </a:rPr>
                            <a:t>biaya</a:t>
                          </a:r>
                          <a:r>
                            <a:rPr lang="en-US" baseline="0" dirty="0">
                              <a:latin typeface="Calibri" pitchFamily="34" charset="0"/>
                            </a:rPr>
                            <a:t> </a:t>
                          </a:r>
                          <a:r>
                            <a:rPr lang="en-US" baseline="0" dirty="0" err="1">
                              <a:latin typeface="Calibri" pitchFamily="34" charset="0"/>
                            </a:rPr>
                            <a:t>sampai</a:t>
                          </a:r>
                          <a:r>
                            <a:rPr lang="en-US" baseline="0" dirty="0">
                              <a:latin typeface="Calibri" pitchFamily="34" charset="0"/>
                            </a:rPr>
                            <a:t> </a:t>
                          </a:r>
                          <a:r>
                            <a:rPr lang="en-US" baseline="0" dirty="0" err="1">
                              <a:latin typeface="Calibri" pitchFamily="34" charset="0"/>
                            </a:rPr>
                            <a:t>selesai</a:t>
                          </a:r>
                          <a:endParaRPr lang="en-US" dirty="0">
                            <a:latin typeface="Calibri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alibri" pitchFamily="34" charset="0"/>
                            </a:rPr>
                            <a:t>385jt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alibri" pitchFamily="34" charset="0"/>
                            </a:rPr>
                            <a:t>142jt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alibri" pitchFamily="34" charset="0"/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err="1">
                              <a:latin typeface="Calibri" pitchFamily="34" charset="0"/>
                            </a:rPr>
                            <a:t>Perkiraan</a:t>
                          </a:r>
                          <a:r>
                            <a:rPr lang="en-US" dirty="0">
                              <a:latin typeface="Calibri" pitchFamily="34" charset="0"/>
                            </a:rPr>
                            <a:t> total </a:t>
                          </a:r>
                          <a:r>
                            <a:rPr lang="en-US" dirty="0" err="1">
                              <a:latin typeface="Calibri" pitchFamily="34" charset="0"/>
                            </a:rPr>
                            <a:t>laba</a:t>
                          </a:r>
                          <a:r>
                            <a:rPr lang="en-US" dirty="0">
                              <a:latin typeface="Calibri" pitchFamily="34" charset="0"/>
                            </a:rPr>
                            <a:t> </a:t>
                          </a:r>
                          <a:r>
                            <a:rPr lang="en-US" dirty="0" err="1">
                              <a:latin typeface="Calibri" pitchFamily="34" charset="0"/>
                            </a:rPr>
                            <a:t>kotor</a:t>
                          </a:r>
                          <a:endParaRPr lang="en-US" dirty="0">
                            <a:latin typeface="Calibri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 err="1">
                              <a:latin typeface="Calibri" pitchFamily="34" charset="0"/>
                            </a:rPr>
                            <a:t>Rp</a:t>
                          </a:r>
                          <a:r>
                            <a:rPr lang="en-US" dirty="0">
                              <a:latin typeface="Calibri" pitchFamily="34" charset="0"/>
                            </a:rPr>
                            <a:t> 100jt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 err="1">
                              <a:latin typeface="Calibri" pitchFamily="34" charset="0"/>
                            </a:rPr>
                            <a:t>Rp</a:t>
                          </a:r>
                          <a:r>
                            <a:rPr lang="en-US" dirty="0">
                              <a:latin typeface="Calibri" pitchFamily="34" charset="0"/>
                            </a:rPr>
                            <a:t>    90jt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 err="1">
                              <a:latin typeface="Calibri" pitchFamily="34" charset="0"/>
                            </a:rPr>
                            <a:t>Rp</a:t>
                          </a:r>
                          <a:r>
                            <a:rPr lang="en-US" dirty="0">
                              <a:latin typeface="Calibri" pitchFamily="34" charset="0"/>
                            </a:rPr>
                            <a:t>   90jt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err="1">
                              <a:latin typeface="Calibri" pitchFamily="34" charset="0"/>
                            </a:rPr>
                            <a:t>Prosentase</a:t>
                          </a:r>
                          <a:r>
                            <a:rPr lang="en-US" dirty="0">
                              <a:latin typeface="Calibri" pitchFamily="34" charset="0"/>
                            </a:rPr>
                            <a:t> </a:t>
                          </a:r>
                          <a:r>
                            <a:rPr lang="en-US" dirty="0" err="1">
                              <a:latin typeface="Calibri" pitchFamily="34" charset="0"/>
                            </a:rPr>
                            <a:t>penyelesaian</a:t>
                          </a:r>
                          <a:endParaRPr lang="en-US" dirty="0">
                            <a:latin typeface="Calibri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alibri" pitchFamily="34" charset="0"/>
                            </a:rPr>
                            <a:t>45%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alibri" pitchFamily="34" charset="0"/>
                            </a:rPr>
                            <a:t>80%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alibri" pitchFamily="34" charset="0"/>
                            </a:rPr>
                            <a:t>100%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:endParaRPr lang="en-US" sz="1500" dirty="0">
                            <a:latin typeface="Calibri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en-US" sz="15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en-US" sz="15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1500" b="0" i="1" smtClean="0">
                                            <a:latin typeface="Cambria Math"/>
                                          </a:rPr>
                                          <m:t>𝑅𝑝</m:t>
                                        </m:r>
                                        <m:r>
                                          <a:rPr lang="en-US" sz="1500" b="0" i="1" smtClean="0">
                                            <a:latin typeface="Cambria Math"/>
                                          </a:rPr>
                                          <m:t> 315</m:t>
                                        </m:r>
                                        <m:r>
                                          <m:rPr>
                                            <m:sty m:val="p"/>
                                          </m:rPr>
                                          <a:rPr lang="en-US" sz="1500" b="0" i="0" smtClean="0">
                                            <a:latin typeface="Cambria Math"/>
                                          </a:rPr>
                                          <m:t>jt</m:t>
                                        </m:r>
                                      </m:num>
                                      <m:den>
                                        <m:r>
                                          <a:rPr lang="en-US" sz="1500" b="0" i="1" smtClean="0">
                                            <a:latin typeface="Cambria Math"/>
                                          </a:rPr>
                                          <m:t>𝑅𝑝</m:t>
                                        </m:r>
                                        <m:r>
                                          <a:rPr lang="en-US" sz="1500" b="0" i="1" smtClean="0">
                                            <a:latin typeface="Cambria Math"/>
                                          </a:rPr>
                                          <m:t> 700</m:t>
                                        </m:r>
                                        <m:r>
                                          <m:rPr>
                                            <m:sty m:val="p"/>
                                          </m:rPr>
                                          <a:rPr lang="en-US" sz="1500" b="0" i="0" smtClean="0">
                                            <a:latin typeface="Cambria Math"/>
                                          </a:rPr>
                                          <m:t>jt</m:t>
                                        </m:r>
                                      </m:den>
                                    </m:f>
                                  </m:e>
                                </m:d>
                              </m:oMath>
                            </m:oMathPara>
                          </a14:m>
                          <a:endParaRPr lang="en-US" sz="1500" dirty="0">
                            <a:latin typeface="Calibri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en-US" sz="15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en-US" sz="15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1500" b="0" i="1" smtClean="0">
                                            <a:latin typeface="Cambria Math"/>
                                          </a:rPr>
                                          <m:t>𝑅𝑝</m:t>
                                        </m:r>
                                        <m:r>
                                          <a:rPr lang="en-US" sz="1500" b="0" i="1" smtClean="0">
                                            <a:latin typeface="Cambria Math"/>
                                          </a:rPr>
                                          <m:t> </m:t>
                                        </m:r>
                                        <m:r>
                                          <a:rPr lang="en-US" sz="1500" b="0" i="0" smtClean="0">
                                            <a:latin typeface="Cambria Math"/>
                                          </a:rPr>
                                          <m:t>568</m:t>
                                        </m:r>
                                        <m:r>
                                          <m:rPr>
                                            <m:sty m:val="p"/>
                                          </m:rPr>
                                          <a:rPr lang="en-US" sz="1500" b="0" i="0" smtClean="0">
                                            <a:latin typeface="Cambria Math"/>
                                          </a:rPr>
                                          <m:t>jt</m:t>
                                        </m:r>
                                      </m:num>
                                      <m:den>
                                        <m:r>
                                          <a:rPr lang="en-US" sz="1500" b="0" i="1" smtClean="0">
                                            <a:latin typeface="Cambria Math"/>
                                          </a:rPr>
                                          <m:t>𝑅𝑝</m:t>
                                        </m:r>
                                        <m:r>
                                          <a:rPr lang="en-US" sz="1500" b="0" i="1" smtClean="0">
                                            <a:latin typeface="Cambria Math"/>
                                          </a:rPr>
                                          <m:t> 710</m:t>
                                        </m:r>
                                        <m:r>
                                          <m:rPr>
                                            <m:sty m:val="p"/>
                                          </m:rPr>
                                          <a:rPr lang="en-US" sz="1500" b="0" i="0" smtClean="0">
                                            <a:latin typeface="Cambria Math"/>
                                          </a:rPr>
                                          <m:t>jt</m:t>
                                        </m:r>
                                      </m:den>
                                    </m:f>
                                  </m:e>
                                </m:d>
                              </m:oMath>
                            </m:oMathPara>
                          </a14:m>
                          <a:endParaRPr lang="en-US" sz="1500" dirty="0">
                            <a:latin typeface="Calibri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en-US" sz="15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en-US" sz="15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1500" b="0" i="1" smtClean="0">
                                            <a:latin typeface="Cambria Math"/>
                                          </a:rPr>
                                          <m:t>𝑅𝑝</m:t>
                                        </m:r>
                                        <m:r>
                                          <a:rPr lang="en-US" sz="1500" b="0" i="1" smtClean="0">
                                            <a:latin typeface="Cambria Math"/>
                                          </a:rPr>
                                          <m:t> </m:t>
                                        </m:r>
                                        <m:r>
                                          <a:rPr lang="en-US" sz="1500" b="0" i="0" smtClean="0">
                                            <a:latin typeface="Cambria Math"/>
                                          </a:rPr>
                                          <m:t>710</m:t>
                                        </m:r>
                                        <m:r>
                                          <m:rPr>
                                            <m:sty m:val="p"/>
                                          </m:rPr>
                                          <a:rPr lang="en-US" sz="1500" b="0" i="0" smtClean="0">
                                            <a:latin typeface="Cambria Math"/>
                                          </a:rPr>
                                          <m:t>jt</m:t>
                                        </m:r>
                                      </m:num>
                                      <m:den>
                                        <m:r>
                                          <a:rPr lang="en-US" sz="1500" b="0" i="1" smtClean="0">
                                            <a:latin typeface="Cambria Math"/>
                                          </a:rPr>
                                          <m:t>𝑅𝑝</m:t>
                                        </m:r>
                                        <m:r>
                                          <a:rPr lang="en-US" sz="1500" b="0" i="1" smtClean="0">
                                            <a:latin typeface="Cambria Math"/>
                                          </a:rPr>
                                          <m:t> 710</m:t>
                                        </m:r>
                                        <m:r>
                                          <m:rPr>
                                            <m:sty m:val="p"/>
                                          </m:rPr>
                                          <a:rPr lang="en-US" sz="1500" b="0" i="0" smtClean="0">
                                            <a:latin typeface="Cambria Math"/>
                                          </a:rPr>
                                          <m:t>jt</m:t>
                                        </m:r>
                                      </m:den>
                                    </m:f>
                                  </m:e>
                                </m:d>
                              </m:oMath>
                            </m:oMathPara>
                          </a14:m>
                          <a:endParaRPr lang="en-US" sz="1500" dirty="0">
                            <a:latin typeface="Calibri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6"/>
              <p:cNvGraphicFramePr>
                <a:graphicFrameLocks noGrp="1"/>
              </p:cNvGraphicFramePr>
              <p:nvPr/>
            </p:nvGraphicFramePr>
            <p:xfrm>
              <a:off x="1944415" y="2057400"/>
              <a:ext cx="8342589" cy="283006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694386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549401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549401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549401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/>
                          <a:endParaRPr lang="en-US" dirty="0">
                            <a:latin typeface="Calibri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alibri" pitchFamily="34" charset="0"/>
                            </a:rPr>
                            <a:t>2012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alibri" pitchFamily="34" charset="0"/>
                            </a:rPr>
                            <a:t>2013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alibri" pitchFamily="34" charset="0"/>
                            </a:rPr>
                            <a:t>2014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err="1">
                              <a:latin typeface="Calibri" pitchFamily="34" charset="0"/>
                            </a:rPr>
                            <a:t>Harga</a:t>
                          </a:r>
                          <a:r>
                            <a:rPr lang="en-US" dirty="0">
                              <a:latin typeface="Calibri" pitchFamily="34" charset="0"/>
                            </a:rPr>
                            <a:t> </a:t>
                          </a:r>
                          <a:r>
                            <a:rPr lang="en-US" dirty="0" err="1">
                              <a:latin typeface="Calibri" pitchFamily="34" charset="0"/>
                            </a:rPr>
                            <a:t>kontrak</a:t>
                          </a:r>
                          <a:endParaRPr lang="en-US" dirty="0">
                            <a:latin typeface="Calibri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 err="1">
                              <a:latin typeface="Calibri" pitchFamily="34" charset="0"/>
                            </a:rPr>
                            <a:t>Rp</a:t>
                          </a:r>
                          <a:r>
                            <a:rPr lang="en-US" dirty="0">
                              <a:latin typeface="Calibri" pitchFamily="34" charset="0"/>
                            </a:rPr>
                            <a:t> 800jt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 err="1">
                              <a:latin typeface="Calibri" pitchFamily="34" charset="0"/>
                            </a:rPr>
                            <a:t>Rp</a:t>
                          </a:r>
                          <a:r>
                            <a:rPr lang="en-US" dirty="0">
                              <a:latin typeface="Calibri" pitchFamily="34" charset="0"/>
                            </a:rPr>
                            <a:t> 800jt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 err="1">
                              <a:latin typeface="Calibri" pitchFamily="34" charset="0"/>
                            </a:rPr>
                            <a:t>Rp</a:t>
                          </a:r>
                          <a:r>
                            <a:rPr lang="en-US" dirty="0">
                              <a:latin typeface="Calibri" pitchFamily="34" charset="0"/>
                            </a:rPr>
                            <a:t> 800jt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tabLst/>
                          </a:pPr>
                          <a:r>
                            <a:rPr lang="en-US" dirty="0">
                              <a:latin typeface="Calibri" pitchFamily="34" charset="0"/>
                            </a:rPr>
                            <a:t>(-) </a:t>
                          </a:r>
                          <a:r>
                            <a:rPr lang="en-US" dirty="0" err="1">
                              <a:latin typeface="Calibri" pitchFamily="34" charset="0"/>
                            </a:rPr>
                            <a:t>biaya</a:t>
                          </a:r>
                          <a:r>
                            <a:rPr lang="en-US" dirty="0">
                              <a:latin typeface="Calibri" pitchFamily="34" charset="0"/>
                            </a:rPr>
                            <a:t> </a:t>
                          </a:r>
                          <a:r>
                            <a:rPr lang="en-US" dirty="0" err="1">
                              <a:latin typeface="Calibri" pitchFamily="34" charset="0"/>
                            </a:rPr>
                            <a:t>dikeluarkan</a:t>
                          </a:r>
                          <a:endParaRPr lang="en-US" dirty="0">
                            <a:latin typeface="Calibri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alibri" pitchFamily="34" charset="0"/>
                            </a:rPr>
                            <a:t>315jt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alibri" pitchFamily="34" charset="0"/>
                            </a:rPr>
                            <a:t>568jt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alibri" pitchFamily="34" charset="0"/>
                            </a:rPr>
                            <a:t>710jt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>
                              <a:latin typeface="Calibri" pitchFamily="34" charset="0"/>
                            </a:rPr>
                            <a:t>(-)</a:t>
                          </a:r>
                          <a:r>
                            <a:rPr lang="en-US" baseline="0" dirty="0">
                              <a:latin typeface="Calibri" pitchFamily="34" charset="0"/>
                            </a:rPr>
                            <a:t> </a:t>
                          </a:r>
                          <a:r>
                            <a:rPr lang="en-US" baseline="0" dirty="0" err="1">
                              <a:latin typeface="Calibri" pitchFamily="34" charset="0"/>
                            </a:rPr>
                            <a:t>perkiraan</a:t>
                          </a:r>
                          <a:r>
                            <a:rPr lang="en-US" baseline="0" dirty="0">
                              <a:latin typeface="Calibri" pitchFamily="34" charset="0"/>
                            </a:rPr>
                            <a:t> </a:t>
                          </a:r>
                          <a:r>
                            <a:rPr lang="en-US" baseline="0" dirty="0" err="1">
                              <a:latin typeface="Calibri" pitchFamily="34" charset="0"/>
                            </a:rPr>
                            <a:t>biaya</a:t>
                          </a:r>
                          <a:r>
                            <a:rPr lang="en-US" baseline="0" dirty="0">
                              <a:latin typeface="Calibri" pitchFamily="34" charset="0"/>
                            </a:rPr>
                            <a:t> </a:t>
                          </a:r>
                          <a:r>
                            <a:rPr lang="en-US" baseline="0" dirty="0" err="1">
                              <a:latin typeface="Calibri" pitchFamily="34" charset="0"/>
                            </a:rPr>
                            <a:t>sampai</a:t>
                          </a:r>
                          <a:r>
                            <a:rPr lang="en-US" baseline="0" dirty="0">
                              <a:latin typeface="Calibri" pitchFamily="34" charset="0"/>
                            </a:rPr>
                            <a:t> </a:t>
                          </a:r>
                          <a:r>
                            <a:rPr lang="en-US" baseline="0" dirty="0" err="1">
                              <a:latin typeface="Calibri" pitchFamily="34" charset="0"/>
                            </a:rPr>
                            <a:t>selesai</a:t>
                          </a:r>
                          <a:endParaRPr lang="en-US" dirty="0">
                            <a:latin typeface="Calibri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alibri" pitchFamily="34" charset="0"/>
                            </a:rPr>
                            <a:t>385jt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alibri" pitchFamily="34" charset="0"/>
                            </a:rPr>
                            <a:t>142jt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alibri" pitchFamily="34" charset="0"/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err="1">
                              <a:latin typeface="Calibri" pitchFamily="34" charset="0"/>
                            </a:rPr>
                            <a:t>Perkiraan</a:t>
                          </a:r>
                          <a:r>
                            <a:rPr lang="en-US" dirty="0">
                              <a:latin typeface="Calibri" pitchFamily="34" charset="0"/>
                            </a:rPr>
                            <a:t> total </a:t>
                          </a:r>
                          <a:r>
                            <a:rPr lang="en-US" dirty="0" err="1">
                              <a:latin typeface="Calibri" pitchFamily="34" charset="0"/>
                            </a:rPr>
                            <a:t>laba</a:t>
                          </a:r>
                          <a:r>
                            <a:rPr lang="en-US" dirty="0">
                              <a:latin typeface="Calibri" pitchFamily="34" charset="0"/>
                            </a:rPr>
                            <a:t> </a:t>
                          </a:r>
                          <a:r>
                            <a:rPr lang="en-US" dirty="0" err="1">
                              <a:latin typeface="Calibri" pitchFamily="34" charset="0"/>
                            </a:rPr>
                            <a:t>kotor</a:t>
                          </a:r>
                          <a:endParaRPr lang="en-US" dirty="0">
                            <a:latin typeface="Calibri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 err="1">
                              <a:latin typeface="Calibri" pitchFamily="34" charset="0"/>
                            </a:rPr>
                            <a:t>Rp</a:t>
                          </a:r>
                          <a:r>
                            <a:rPr lang="en-US" dirty="0">
                              <a:latin typeface="Calibri" pitchFamily="34" charset="0"/>
                            </a:rPr>
                            <a:t> 100jt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 err="1">
                              <a:latin typeface="Calibri" pitchFamily="34" charset="0"/>
                            </a:rPr>
                            <a:t>Rp</a:t>
                          </a:r>
                          <a:r>
                            <a:rPr lang="en-US" dirty="0">
                              <a:latin typeface="Calibri" pitchFamily="34" charset="0"/>
                            </a:rPr>
                            <a:t>    90jt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 err="1">
                              <a:latin typeface="Calibri" pitchFamily="34" charset="0"/>
                            </a:rPr>
                            <a:t>Rp</a:t>
                          </a:r>
                          <a:r>
                            <a:rPr lang="en-US" dirty="0">
                              <a:latin typeface="Calibri" pitchFamily="34" charset="0"/>
                            </a:rPr>
                            <a:t>   90jt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err="1">
                              <a:latin typeface="Calibri" pitchFamily="34" charset="0"/>
                            </a:rPr>
                            <a:t>Prosentase</a:t>
                          </a:r>
                          <a:r>
                            <a:rPr lang="en-US" dirty="0">
                              <a:latin typeface="Calibri" pitchFamily="34" charset="0"/>
                            </a:rPr>
                            <a:t> </a:t>
                          </a:r>
                          <a:r>
                            <a:rPr lang="en-US" dirty="0" err="1">
                              <a:latin typeface="Calibri" pitchFamily="34" charset="0"/>
                            </a:rPr>
                            <a:t>penyelesaian</a:t>
                          </a:r>
                          <a:endParaRPr lang="en-US" dirty="0">
                            <a:latin typeface="Calibri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alibri" pitchFamily="34" charset="0"/>
                            </a:rPr>
                            <a:t>45%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alibri" pitchFamily="34" charset="0"/>
                            </a:rPr>
                            <a:t>80%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alibri" pitchFamily="34" charset="0"/>
                            </a:rPr>
                            <a:t>100%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605028">
                    <a:tc>
                      <a:txBody>
                        <a:bodyPr/>
                        <a:lstStyle/>
                        <a:p>
                          <a:pPr algn="l"/>
                          <a:endParaRPr lang="en-US" sz="1500" dirty="0">
                            <a:latin typeface="Calibri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39370" t="-374747" r="-201969" b="-202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38039" t="-374747" r="-101176" b="-202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439764" t="-374747" r="-1575" b="-202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7170" name="Picture 2" descr="C:\Users\siina\Desktop\MOM'S\PSAK BARU\gambar ekonomi\Clipart-Cartoon-Design-03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552" y="4437112"/>
            <a:ext cx="1584176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5954609"/>
      </p:ext>
    </p:extLst>
  </p:cSld>
  <p:clrMapOvr>
    <a:masterClrMapping/>
  </p:clrMapOvr>
  <p:transition spd="slow">
    <p:pul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Pendapatan</a:t>
            </a:r>
            <a:r>
              <a:rPr lang="en-US" dirty="0"/>
              <a:t> – </a:t>
            </a:r>
            <a:r>
              <a:rPr lang="en-US" dirty="0" err="1"/>
              <a:t>Konstruksi</a:t>
            </a: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209800" y="1371601"/>
            <a:ext cx="7848600" cy="90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 cap="sq" algn="ctr">
                <a:solidFill>
                  <a:srgbClr val="8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20000"/>
              </a:lnSpc>
              <a:spcBef>
                <a:spcPct val="30000"/>
              </a:spcBef>
            </a:pPr>
            <a:r>
              <a:rPr lang="en-US" sz="2200" dirty="0">
                <a:latin typeface="Calibri" pitchFamily="34" charset="0"/>
              </a:rPr>
              <a:t>PT A </a:t>
            </a:r>
            <a:r>
              <a:rPr lang="en-US" sz="2200" dirty="0" err="1">
                <a:latin typeface="Calibri" pitchFamily="34" charset="0"/>
              </a:rPr>
              <a:t>melakukan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penjurnalan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atas</a:t>
            </a:r>
            <a:r>
              <a:rPr lang="en-US" sz="2200" dirty="0">
                <a:latin typeface="Calibri" pitchFamily="34" charset="0"/>
              </a:rPr>
              <a:t> (1) </a:t>
            </a:r>
            <a:r>
              <a:rPr lang="en-US" sz="2200" dirty="0" err="1">
                <a:latin typeface="Calibri" pitchFamily="34" charset="0"/>
              </a:rPr>
              <a:t>biaya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konstruksi</a:t>
            </a:r>
            <a:r>
              <a:rPr lang="en-US" sz="2200" dirty="0">
                <a:latin typeface="Calibri" pitchFamily="34" charset="0"/>
              </a:rPr>
              <a:t>, (2) </a:t>
            </a:r>
            <a:r>
              <a:rPr lang="en-US" sz="2200" dirty="0" err="1">
                <a:latin typeface="Calibri" pitchFamily="34" charset="0"/>
              </a:rPr>
              <a:t>kemajuan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penagihan</a:t>
            </a:r>
            <a:r>
              <a:rPr lang="en-US" sz="2200" dirty="0">
                <a:latin typeface="Calibri" pitchFamily="34" charset="0"/>
              </a:rPr>
              <a:t> (</a:t>
            </a:r>
            <a:r>
              <a:rPr lang="en-US" sz="2200" dirty="0" err="1">
                <a:latin typeface="Calibri" pitchFamily="34" charset="0"/>
              </a:rPr>
              <a:t>termin</a:t>
            </a:r>
            <a:r>
              <a:rPr lang="en-US" sz="2200" dirty="0">
                <a:latin typeface="Calibri" pitchFamily="34" charset="0"/>
              </a:rPr>
              <a:t>), (3) </a:t>
            </a:r>
            <a:r>
              <a:rPr lang="en-US" sz="2200" dirty="0" err="1">
                <a:latin typeface="Calibri" pitchFamily="34" charset="0"/>
              </a:rPr>
              <a:t>penagihan</a:t>
            </a:r>
            <a:r>
              <a:rPr lang="en-US" sz="2200" dirty="0">
                <a:latin typeface="Calibri" pitchFamily="34" charset="0"/>
              </a:rPr>
              <a:t>.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828800" y="2438400"/>
          <a:ext cx="8382000" cy="283845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88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Calibri" pitchFamily="34" charset="0"/>
                        </a:rPr>
                        <a:t>2012 (</a:t>
                      </a:r>
                      <a:r>
                        <a:rPr lang="en-US" sz="1800" u="none" strike="noStrike" dirty="0" err="1">
                          <a:effectLst/>
                          <a:latin typeface="Calibri" pitchFamily="34" charset="0"/>
                        </a:rPr>
                        <a:t>juta</a:t>
                      </a:r>
                      <a:r>
                        <a:rPr lang="en-US" sz="1800" u="none" strike="noStrike" dirty="0">
                          <a:effectLst/>
                          <a:latin typeface="Calibri" pitchFamily="34" charset="0"/>
                        </a:rPr>
                        <a:t>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Calibri" pitchFamily="34" charset="0"/>
                        </a:rPr>
                        <a:t>2013 (</a:t>
                      </a:r>
                      <a:r>
                        <a:rPr lang="en-US" sz="1800" u="none" strike="noStrike" dirty="0" err="1">
                          <a:effectLst/>
                          <a:latin typeface="Calibri" pitchFamily="34" charset="0"/>
                        </a:rPr>
                        <a:t>juta</a:t>
                      </a:r>
                      <a:r>
                        <a:rPr lang="en-US" sz="1800" u="none" strike="noStrike" dirty="0">
                          <a:effectLst/>
                          <a:latin typeface="Calibri" pitchFamily="34" charset="0"/>
                        </a:rPr>
                        <a:t>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Calibri" pitchFamily="34" charset="0"/>
                        </a:rPr>
                        <a:t>2014 (</a:t>
                      </a:r>
                      <a:r>
                        <a:rPr lang="en-US" sz="1800" u="none" strike="noStrike" dirty="0" err="1">
                          <a:effectLst/>
                          <a:latin typeface="Calibri" pitchFamily="34" charset="0"/>
                        </a:rPr>
                        <a:t>juta</a:t>
                      </a:r>
                      <a:r>
                        <a:rPr lang="en-US" sz="1800" u="none" strike="noStrike" dirty="0">
                          <a:effectLst/>
                          <a:latin typeface="Calibri" pitchFamily="34" charset="0"/>
                        </a:rPr>
                        <a:t>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>
                          <a:effectLst/>
                          <a:latin typeface="Calibri" pitchFamily="34" charset="0"/>
                        </a:rPr>
                        <a:t>Untuk</a:t>
                      </a:r>
                      <a:r>
                        <a:rPr lang="en-US" sz="1800" u="none" strike="noStrike" dirty="0"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lang="en-US" sz="1800" u="none" strike="noStrike" dirty="0" err="1">
                          <a:effectLst/>
                          <a:latin typeface="Calibri" pitchFamily="34" charset="0"/>
                        </a:rPr>
                        <a:t>mencatat</a:t>
                      </a:r>
                      <a:r>
                        <a:rPr lang="en-US" sz="1800" u="none" strike="noStrike" dirty="0"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lang="en-US" sz="1800" u="none" strike="noStrike" dirty="0" err="1">
                          <a:effectLst/>
                          <a:latin typeface="Calibri" pitchFamily="34" charset="0"/>
                        </a:rPr>
                        <a:t>biaya</a:t>
                      </a:r>
                      <a:r>
                        <a:rPr lang="en-US" sz="1800" u="none" strike="noStrike" dirty="0"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lang="en-US" sz="1800" u="none" strike="noStrike" dirty="0" err="1">
                          <a:effectLst/>
                          <a:latin typeface="Calibri" pitchFamily="34" charset="0"/>
                        </a:rPr>
                        <a:t>konstruksi</a:t>
                      </a:r>
                      <a:r>
                        <a:rPr lang="en-US" sz="1800" u="none" strike="noStrike" dirty="0">
                          <a:effectLst/>
                          <a:latin typeface="Calibri" pitchFamily="34" charset="0"/>
                        </a:rPr>
                        <a:t>: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alibri" pitchFamily="34" charset="0"/>
                        </a:rPr>
                        <a:t>Konstruksi dalam proses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  <a:latin typeface="Calibri" pitchFamily="34" charset="0"/>
                        </a:rPr>
                        <a:t>315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  <a:latin typeface="Calibri" pitchFamily="34" charset="0"/>
                        </a:rPr>
                        <a:t>253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  <a:latin typeface="Calibri" pitchFamily="34" charset="0"/>
                        </a:rPr>
                        <a:t>142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>
                          <a:effectLst/>
                          <a:latin typeface="Calibri" pitchFamily="34" charset="0"/>
                        </a:rPr>
                        <a:t>Kas</a:t>
                      </a:r>
                      <a:r>
                        <a:rPr lang="en-US" sz="1800" u="none" strike="noStrike" dirty="0">
                          <a:effectLst/>
                          <a:latin typeface="Calibri" pitchFamily="34" charset="0"/>
                        </a:rPr>
                        <a:t>, </a:t>
                      </a:r>
                      <a:r>
                        <a:rPr lang="en-US" sz="1800" u="none" strike="noStrike" dirty="0" err="1">
                          <a:effectLst/>
                          <a:latin typeface="Calibri" pitchFamily="34" charset="0"/>
                        </a:rPr>
                        <a:t>utang</a:t>
                      </a:r>
                      <a:r>
                        <a:rPr lang="en-US" sz="1800" u="none" strike="noStrike" dirty="0">
                          <a:effectLst/>
                          <a:latin typeface="Calibri" pitchFamily="34" charset="0"/>
                        </a:rPr>
                        <a:t>, </a:t>
                      </a:r>
                      <a:r>
                        <a:rPr lang="en-US" sz="1800" u="none" strike="noStrike" dirty="0" err="1">
                          <a:effectLst/>
                          <a:latin typeface="Calibri" pitchFamily="34" charset="0"/>
                        </a:rPr>
                        <a:t>dsb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  <a:latin typeface="Calibri" pitchFamily="34" charset="0"/>
                        </a:rPr>
                        <a:t>315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  <a:latin typeface="Calibri" pitchFamily="34" charset="0"/>
                        </a:rPr>
                        <a:t>253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  <a:latin typeface="Calibri" pitchFamily="34" charset="0"/>
                        </a:rPr>
                        <a:t>142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>
                          <a:effectLst/>
                          <a:latin typeface="Calibri" pitchFamily="34" charset="0"/>
                        </a:rPr>
                        <a:t>Untuk</a:t>
                      </a:r>
                      <a:r>
                        <a:rPr lang="en-US" sz="1800" u="none" strike="noStrike" dirty="0"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lang="en-US" sz="1800" u="none" strike="noStrike" dirty="0" err="1">
                          <a:effectLst/>
                          <a:latin typeface="Calibri" pitchFamily="34" charset="0"/>
                        </a:rPr>
                        <a:t>mencatat</a:t>
                      </a:r>
                      <a:r>
                        <a:rPr lang="en-US" sz="1800" u="none" strike="noStrike" dirty="0"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lang="en-US" sz="1800" u="none" strike="noStrike" dirty="0" err="1">
                          <a:effectLst/>
                          <a:latin typeface="Calibri" pitchFamily="34" charset="0"/>
                        </a:rPr>
                        <a:t>termin</a:t>
                      </a:r>
                      <a:r>
                        <a:rPr lang="en-US" sz="1800" u="none" strike="noStrike" dirty="0">
                          <a:effectLst/>
                          <a:latin typeface="Calibri" pitchFamily="34" charset="0"/>
                        </a:rPr>
                        <a:t>: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alibri" pitchFamily="34" charset="0"/>
                        </a:rPr>
                        <a:t>Piutang usaha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  <a:latin typeface="Calibri" pitchFamily="34" charset="0"/>
                        </a:rPr>
                        <a:t>300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  <a:latin typeface="Calibri" pitchFamily="34" charset="0"/>
                        </a:rPr>
                        <a:t>350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  <a:latin typeface="Calibri" pitchFamily="34" charset="0"/>
                        </a:rPr>
                        <a:t>150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alibri" pitchFamily="34" charset="0"/>
                        </a:rPr>
                        <a:t>Penagihan konstruksi dalam proses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145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  <a:latin typeface="Calibri" pitchFamily="34" charset="0"/>
                        </a:rPr>
                        <a:t>300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  <a:latin typeface="Calibri" pitchFamily="34" charset="0"/>
                        </a:rPr>
                        <a:t>350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  <a:latin typeface="Calibri" pitchFamily="34" charset="0"/>
                        </a:rPr>
                        <a:t>150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>
                          <a:effectLst/>
                          <a:latin typeface="Calibri" pitchFamily="34" charset="0"/>
                        </a:rPr>
                        <a:t>Untuk</a:t>
                      </a:r>
                      <a:r>
                        <a:rPr lang="en-US" sz="1800" u="none" strike="noStrike" dirty="0"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lang="en-US" sz="1800" u="none" strike="noStrike" dirty="0" err="1">
                          <a:effectLst/>
                          <a:latin typeface="Calibri" pitchFamily="34" charset="0"/>
                        </a:rPr>
                        <a:t>mencatat</a:t>
                      </a:r>
                      <a:r>
                        <a:rPr lang="en-US" sz="1800" u="none" strike="noStrike" dirty="0"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lang="en-US" sz="1800" u="none" strike="noStrike" dirty="0" err="1">
                          <a:effectLst/>
                          <a:latin typeface="Calibri" pitchFamily="34" charset="0"/>
                        </a:rPr>
                        <a:t>penagihan</a:t>
                      </a:r>
                      <a:r>
                        <a:rPr lang="en-US" sz="1800" u="none" strike="noStrike" dirty="0">
                          <a:effectLst/>
                          <a:latin typeface="Calibri" pitchFamily="34" charset="0"/>
                        </a:rPr>
                        <a:t>: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alibri" pitchFamily="34" charset="0"/>
                        </a:rPr>
                        <a:t>Kas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  <a:latin typeface="Calibri" pitchFamily="34" charset="0"/>
                        </a:rPr>
                        <a:t>200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  <a:latin typeface="Calibri" pitchFamily="34" charset="0"/>
                        </a:rPr>
                        <a:t>300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  <a:latin typeface="Calibri" pitchFamily="34" charset="0"/>
                        </a:rPr>
                        <a:t>300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>
                          <a:effectLst/>
                          <a:latin typeface="Calibri" pitchFamily="34" charset="0"/>
                        </a:rPr>
                        <a:t>Piutang</a:t>
                      </a:r>
                      <a:r>
                        <a:rPr lang="en-US" sz="1800" u="none" strike="noStrike" dirty="0"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lang="en-US" sz="1800" u="none" strike="noStrike" dirty="0" err="1">
                          <a:effectLst/>
                          <a:latin typeface="Calibri" pitchFamily="34" charset="0"/>
                        </a:rPr>
                        <a:t>usaha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  <a:latin typeface="Calibri" pitchFamily="34" charset="0"/>
                        </a:rPr>
                        <a:t>200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  <a:latin typeface="Calibri" pitchFamily="34" charset="0"/>
                        </a:rPr>
                        <a:t>300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  <a:latin typeface="Calibri" pitchFamily="34" charset="0"/>
                        </a:rPr>
                        <a:t>300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1024247"/>
      </p:ext>
    </p:extLst>
  </p:cSld>
  <p:clrMapOvr>
    <a:masterClrMapping/>
  </p:clrMapOvr>
  <p:transition spd="slow">
    <p:pull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Pendapatan</a:t>
            </a:r>
            <a:r>
              <a:rPr lang="en-US" dirty="0"/>
              <a:t> – </a:t>
            </a:r>
            <a:r>
              <a:rPr lang="en-US" dirty="0" err="1"/>
              <a:t>Konstruksi</a:t>
            </a: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828800" y="1301751"/>
            <a:ext cx="8229600" cy="496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 cap="sq" algn="ctr">
                <a:solidFill>
                  <a:srgbClr val="8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30000"/>
              </a:lnSpc>
              <a:spcBef>
                <a:spcPct val="30000"/>
              </a:spcBef>
            </a:pPr>
            <a:r>
              <a:rPr lang="en-US" sz="2200" dirty="0" err="1">
                <a:latin typeface="Calibri" pitchFamily="34" charset="0"/>
              </a:rPr>
              <a:t>Prosentase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penyelesaian</a:t>
            </a:r>
            <a:r>
              <a:rPr lang="en-US" sz="2200" dirty="0">
                <a:latin typeface="Calibri" pitchFamily="34" charset="0"/>
              </a:rPr>
              <a:t>, </a:t>
            </a:r>
            <a:r>
              <a:rPr lang="en-US" sz="2200" dirty="0" err="1">
                <a:latin typeface="Calibri" pitchFamily="34" charset="0"/>
              </a:rPr>
              <a:t>Pendapatan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dan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Laba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Kotor</a:t>
            </a:r>
            <a:r>
              <a:rPr lang="en-US" sz="2200" dirty="0">
                <a:latin typeface="Calibri" pitchFamily="34" charset="0"/>
              </a:rPr>
              <a:t>, Per </a:t>
            </a:r>
            <a:r>
              <a:rPr lang="en-US" sz="2200" dirty="0" err="1">
                <a:latin typeface="Calibri" pitchFamily="34" charset="0"/>
              </a:rPr>
              <a:t>Tahun</a:t>
            </a:r>
            <a:endParaRPr lang="en-US" sz="2200" dirty="0">
              <a:latin typeface="Calibri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905001" y="1854074"/>
          <a:ext cx="8381999" cy="4546727"/>
        </p:xfrm>
        <a:graphic>
          <a:graphicData uri="http://schemas.openxmlformats.org/drawingml/2006/table">
            <a:tbl>
              <a:tblPr/>
              <a:tblGrid>
                <a:gridCol w="3324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60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50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161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9817">
                <a:tc>
                  <a:txBody>
                    <a:bodyPr/>
                    <a:lstStyle/>
                    <a:p>
                      <a:pPr algn="l" fontAlgn="ctr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68" marR="8968" marT="89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Sampai periode (juta)</a:t>
                      </a:r>
                    </a:p>
                  </a:txBody>
                  <a:tcPr marL="8968" marR="8968" marT="896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Diakui periode sebelumnya (juta)</a:t>
                      </a:r>
                    </a:p>
                  </a:txBody>
                  <a:tcPr marL="8968" marR="8968" marT="896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Diakui periode sekarang (juta)</a:t>
                      </a:r>
                    </a:p>
                  </a:txBody>
                  <a:tcPr marL="8968" marR="8968" marT="8968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005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2012</a:t>
                      </a:r>
                    </a:p>
                  </a:txBody>
                  <a:tcPr marL="8968" marR="8968" marT="89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68" marR="8968" marT="8968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005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Pendapatan (800jt x 45%)</a:t>
                      </a:r>
                    </a:p>
                  </a:txBody>
                  <a:tcPr marL="8968" marR="8968" marT="89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360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360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005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Biaya</a:t>
                      </a:r>
                    </a:p>
                  </a:txBody>
                  <a:tcPr marL="8968" marR="8968" marT="89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315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315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6973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Laba kotor</a:t>
                      </a:r>
                    </a:p>
                  </a:txBody>
                  <a:tcPr marL="8968" marR="8968" marT="89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6973"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68" marR="8968" marT="89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68" marR="8968" marT="8968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8005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2013</a:t>
                      </a:r>
                    </a:p>
                  </a:txBody>
                  <a:tcPr marL="8968" marR="8968" marT="89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68" marR="8968" marT="8968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8005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Pendapatan (800jt x 80%)</a:t>
                      </a:r>
                    </a:p>
                  </a:txBody>
                  <a:tcPr marL="8968" marR="8968" marT="89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640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360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280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8005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Biaya</a:t>
                      </a:r>
                    </a:p>
                  </a:txBody>
                  <a:tcPr marL="8968" marR="8968" marT="89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568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315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253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6973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Laba kotor</a:t>
                      </a:r>
                    </a:p>
                  </a:txBody>
                  <a:tcPr marL="8968" marR="8968" marT="89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6973"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68" marR="8968" marT="89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68" marR="8968" marT="8968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8005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</a:p>
                  </a:txBody>
                  <a:tcPr marL="8968" marR="8968" marT="89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68" marR="8968" marT="8968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8005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Pendapatan (800jt x 100%)</a:t>
                      </a:r>
                    </a:p>
                  </a:txBody>
                  <a:tcPr marL="8968" marR="8968" marT="89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800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640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160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8005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Biaya</a:t>
                      </a:r>
                    </a:p>
                  </a:txBody>
                  <a:tcPr marL="8968" marR="8968" marT="89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710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568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142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6973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Laba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kotor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68" marR="8968" marT="89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2355436"/>
      </p:ext>
    </p:extLst>
  </p:cSld>
  <p:clrMapOvr>
    <a:masterClrMapping/>
  </p:clrMapOvr>
  <p:transition spd="slow">
    <p:pull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Pendapatan</a:t>
            </a:r>
            <a:r>
              <a:rPr lang="en-US" dirty="0">
                <a:solidFill>
                  <a:schemeClr val="tx1"/>
                </a:solidFill>
              </a:rPr>
              <a:t> – </a:t>
            </a:r>
            <a:r>
              <a:rPr lang="en-US" dirty="0" err="1">
                <a:solidFill>
                  <a:schemeClr val="tx1"/>
                </a:solidFill>
              </a:rPr>
              <a:t>Konstruksi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17</a:t>
            </a:fld>
            <a:endParaRPr lang="en-US">
              <a:solidFill>
                <a:schemeClr val="bg1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919808" y="1371600"/>
            <a:ext cx="7848600" cy="877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 cap="sq" algn="ctr">
                <a:solidFill>
                  <a:srgbClr val="8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20000"/>
              </a:lnSpc>
              <a:spcBef>
                <a:spcPct val="30000"/>
              </a:spcBef>
            </a:pPr>
            <a:r>
              <a:rPr lang="en-US" sz="2200" dirty="0">
                <a:latin typeface="Calibri" pitchFamily="34" charset="0"/>
              </a:rPr>
              <a:t>PT A </a:t>
            </a:r>
            <a:r>
              <a:rPr lang="en-US" sz="2200" dirty="0" err="1">
                <a:latin typeface="Calibri" pitchFamily="34" charset="0"/>
              </a:rPr>
              <a:t>mencatat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pengakuan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pendapatan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dan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laba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kotor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setiap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tahun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dan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mencatat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penyelesaian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dan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persetujuan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akhir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kontrak</a:t>
            </a:r>
            <a:r>
              <a:rPr lang="en-US" sz="2200" dirty="0">
                <a:latin typeface="Calibri" pitchFamily="34" charset="0"/>
              </a:rPr>
              <a:t>.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4621198"/>
              </p:ext>
            </p:extLst>
          </p:nvPr>
        </p:nvGraphicFramePr>
        <p:xfrm>
          <a:off x="1943102" y="2514600"/>
          <a:ext cx="8381997" cy="3082104"/>
        </p:xfrm>
        <a:graphic>
          <a:graphicData uri="http://schemas.openxmlformats.org/drawingml/2006/table">
            <a:tbl>
              <a:tblPr/>
              <a:tblGrid>
                <a:gridCol w="36956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02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52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52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52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52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9521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22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2012 (juta)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2013 (juta)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 (juta)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2467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Untuk</a:t>
                      </a:r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s-E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mengakui</a:t>
                      </a:r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s-E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pendapatan</a:t>
                      </a:r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dan </a:t>
                      </a:r>
                      <a:r>
                        <a:rPr lang="es-E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laba</a:t>
                      </a:r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s-E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kotor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2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Konstruksi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dalam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Proses (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laba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kotor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) 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2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Beban konstruksi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315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253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142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2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Pendapatan</a:t>
                      </a:r>
                    </a:p>
                  </a:txBody>
                  <a:tcPr marL="452111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360</a:t>
                      </a:r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280</a:t>
                      </a:r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160</a:t>
                      </a:r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2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2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Untuk mencatat penyelesaian kontrak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2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Penagihan atas Konstruksi dalam proses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800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2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Konstruksi dalam proses</a:t>
                      </a:r>
                    </a:p>
                  </a:txBody>
                  <a:tcPr marL="452111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800</a:t>
                      </a:r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4457334"/>
      </p:ext>
    </p:extLst>
  </p:cSld>
  <p:clrMapOvr>
    <a:masterClrMapping/>
  </p:clrMapOvr>
  <p:transition spd="slow">
    <p:pull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Pendapatan</a:t>
            </a:r>
            <a:r>
              <a:rPr lang="en-US" dirty="0"/>
              <a:t> – </a:t>
            </a:r>
            <a:r>
              <a:rPr lang="en-US" dirty="0" err="1"/>
              <a:t>Konstruksi</a:t>
            </a: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905000" y="1371601"/>
            <a:ext cx="8153400" cy="4715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 cap="sq" algn="ctr">
                <a:solidFill>
                  <a:srgbClr val="8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lnSpc>
                <a:spcPct val="120000"/>
              </a:lnSpc>
              <a:spcBef>
                <a:spcPct val="30000"/>
              </a:spcBef>
            </a:pPr>
            <a:r>
              <a:rPr lang="en-US" sz="2200" dirty="0">
                <a:latin typeface="Calibri" pitchFamily="34" charset="0"/>
              </a:rPr>
              <a:t>Isi </a:t>
            </a:r>
            <a:r>
              <a:rPr lang="en-US" sz="2200" dirty="0" err="1">
                <a:latin typeface="Calibri" pitchFamily="34" charset="0"/>
              </a:rPr>
              <a:t>akun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konstruksi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dalam</a:t>
            </a:r>
            <a:r>
              <a:rPr lang="en-US" sz="2200" dirty="0">
                <a:latin typeface="Calibri" pitchFamily="34" charset="0"/>
              </a:rPr>
              <a:t> proses – </a:t>
            </a:r>
            <a:r>
              <a:rPr lang="en-US" sz="2200" dirty="0" err="1">
                <a:latin typeface="Calibri" pitchFamily="34" charset="0"/>
              </a:rPr>
              <a:t>metode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prosentase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penyelesaian</a:t>
            </a:r>
            <a:r>
              <a:rPr lang="en-US" sz="2200" dirty="0">
                <a:latin typeface="Calibri" pitchFamily="34" charset="0"/>
              </a:rPr>
              <a:t>.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905000" y="2395691"/>
          <a:ext cx="8382000" cy="2295218"/>
        </p:xfrm>
        <a:graphic>
          <a:graphicData uri="http://schemas.openxmlformats.org/drawingml/2006/table">
            <a:tbl>
              <a:tblPr/>
              <a:tblGrid>
                <a:gridCol w="5901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65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91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32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874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53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85750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Konstruksi dalam proses</a:t>
                      </a:r>
                    </a:p>
                  </a:txBody>
                  <a:tcPr marL="9218" marR="9218" marT="92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2012</a:t>
                      </a:r>
                    </a:p>
                  </a:txBody>
                  <a:tcPr marL="9218" marR="9218" marT="921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biaya konstruksi</a:t>
                      </a:r>
                    </a:p>
                  </a:txBody>
                  <a:tcPr marL="9218" marR="9218" marT="921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315</a:t>
                      </a:r>
                    </a:p>
                  </a:txBody>
                  <a:tcPr marL="9218" marR="9218" marT="921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31/12/14</a:t>
                      </a:r>
                    </a:p>
                  </a:txBody>
                  <a:tcPr marL="9218" marR="9218" marT="92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Untuk menutup proyek selesai</a:t>
                      </a:r>
                    </a:p>
                  </a:txBody>
                  <a:tcPr marL="9218" marR="9218" marT="921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18" marR="9218" marT="921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2012</a:t>
                      </a:r>
                    </a:p>
                  </a:txBody>
                  <a:tcPr marL="9218" marR="9218" marT="92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laba kotor diakui</a:t>
                      </a:r>
                    </a:p>
                  </a:txBody>
                  <a:tcPr marL="9218" marR="9218" marT="92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</a:t>
                      </a:r>
                    </a:p>
                  </a:txBody>
                  <a:tcPr marL="9218" marR="9218" marT="921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18" marR="9218" marT="92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800</a:t>
                      </a:r>
                    </a:p>
                  </a:txBody>
                  <a:tcPr marL="9218" marR="9218" marT="92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2013</a:t>
                      </a:r>
                    </a:p>
                  </a:txBody>
                  <a:tcPr marL="9218" marR="9218" marT="92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biaya konstruksi</a:t>
                      </a:r>
                    </a:p>
                  </a:txBody>
                  <a:tcPr marL="9218" marR="9218" marT="92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253</a:t>
                      </a:r>
                    </a:p>
                  </a:txBody>
                  <a:tcPr marL="9218" marR="9218" marT="921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18" marR="9218" marT="92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18" marR="9218" marT="92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18" marR="9218" marT="92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2013</a:t>
                      </a:r>
                    </a:p>
                  </a:txBody>
                  <a:tcPr marL="9218" marR="9218" marT="92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laba kotor diakui</a:t>
                      </a:r>
                    </a:p>
                  </a:txBody>
                  <a:tcPr marL="9218" marR="9218" marT="92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</a:t>
                      </a:r>
                    </a:p>
                  </a:txBody>
                  <a:tcPr marL="9218" marR="9218" marT="921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18" marR="9218" marT="92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18" marR="9218" marT="92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18" marR="9218" marT="92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</a:p>
                  </a:txBody>
                  <a:tcPr marL="9218" marR="9218" marT="92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biaya konstruksi</a:t>
                      </a:r>
                    </a:p>
                  </a:txBody>
                  <a:tcPr marL="9218" marR="9218" marT="92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142</a:t>
                      </a:r>
                    </a:p>
                  </a:txBody>
                  <a:tcPr marL="9218" marR="9218" marT="921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18" marR="9218" marT="92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18" marR="9218" marT="92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18" marR="9218" marT="92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</a:p>
                  </a:txBody>
                  <a:tcPr marL="9218" marR="9218" marT="92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laba kotor diakui</a:t>
                      </a:r>
                    </a:p>
                  </a:txBody>
                  <a:tcPr marL="9218" marR="9218" marT="92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9218" marR="9218" marT="921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18" marR="9218" marT="92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18" marR="9218" marT="92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18" marR="9218" marT="92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496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218" marR="9218" marT="92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800</a:t>
                      </a:r>
                    </a:p>
                  </a:txBody>
                  <a:tcPr marL="9218" marR="9218" marT="921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218" marR="9218" marT="92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800</a:t>
                      </a:r>
                    </a:p>
                  </a:txBody>
                  <a:tcPr marL="9218" marR="9218" marT="921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3941829"/>
      </p:ext>
    </p:extLst>
  </p:cSld>
  <p:clrMapOvr>
    <a:masterClrMapping/>
  </p:clrMapOvr>
  <p:transition spd="slow">
    <p:pull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Pendapatan</a:t>
            </a:r>
            <a:r>
              <a:rPr lang="en-US" dirty="0"/>
              <a:t> – </a:t>
            </a:r>
            <a:r>
              <a:rPr lang="en-US" dirty="0" err="1"/>
              <a:t>Konstruksi</a:t>
            </a: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209800" y="1371600"/>
            <a:ext cx="7848600" cy="505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 cap="sq" algn="ctr">
                <a:solidFill>
                  <a:srgbClr val="8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20000"/>
              </a:lnSpc>
              <a:spcBef>
                <a:spcPct val="30000"/>
              </a:spcBef>
            </a:pPr>
            <a:r>
              <a:rPr lang="en-US" sz="2400" b="1" dirty="0" err="1">
                <a:latin typeface="Calibri" pitchFamily="34" charset="0"/>
              </a:rPr>
              <a:t>Penyajian</a:t>
            </a:r>
            <a:r>
              <a:rPr lang="en-US" sz="2400" b="1" dirty="0">
                <a:latin typeface="Calibri" pitchFamily="34" charset="0"/>
              </a:rPr>
              <a:t> </a:t>
            </a:r>
            <a:r>
              <a:rPr lang="en-US" sz="2400" b="1" dirty="0" err="1">
                <a:latin typeface="Calibri" pitchFamily="34" charset="0"/>
              </a:rPr>
              <a:t>Laporan</a:t>
            </a:r>
            <a:r>
              <a:rPr lang="en-US" sz="2400" b="1" dirty="0">
                <a:latin typeface="Calibri" pitchFamily="34" charset="0"/>
              </a:rPr>
              <a:t> </a:t>
            </a:r>
            <a:r>
              <a:rPr lang="en-US" sz="2400" b="1" dirty="0" err="1">
                <a:latin typeface="Calibri" pitchFamily="34" charset="0"/>
              </a:rPr>
              <a:t>Keuangan</a:t>
            </a:r>
            <a:r>
              <a:rPr lang="en-US" sz="2400" b="1" dirty="0">
                <a:latin typeface="Calibri" pitchFamily="34" charset="0"/>
              </a:rPr>
              <a:t> – </a:t>
            </a:r>
            <a:r>
              <a:rPr lang="en-US" sz="2400" b="1" dirty="0" err="1">
                <a:latin typeface="Calibri" pitchFamily="34" charset="0"/>
              </a:rPr>
              <a:t>Prosentase</a:t>
            </a:r>
            <a:r>
              <a:rPr lang="en-US" sz="2400" b="1" dirty="0">
                <a:latin typeface="Calibri" pitchFamily="34" charset="0"/>
              </a:rPr>
              <a:t> </a:t>
            </a:r>
            <a:r>
              <a:rPr lang="en-US" sz="2400" b="1" dirty="0" err="1">
                <a:latin typeface="Calibri" pitchFamily="34" charset="0"/>
              </a:rPr>
              <a:t>Penyelesaian</a:t>
            </a:r>
            <a:endParaRPr lang="en-US" sz="2400" b="1" dirty="0">
              <a:latin typeface="Calibri" pitchFamily="34" charset="0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2209800" y="2057400"/>
            <a:ext cx="8001000" cy="35455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 cap="sq" algn="ctr">
                <a:solidFill>
                  <a:srgbClr val="8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20000"/>
              </a:lnSpc>
              <a:spcBef>
                <a:spcPct val="30000"/>
              </a:spcBef>
            </a:pPr>
            <a:r>
              <a:rPr lang="en-US" sz="2200" dirty="0" err="1">
                <a:latin typeface="Calibri" pitchFamily="34" charset="0"/>
              </a:rPr>
              <a:t>Untuk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menghindari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i="1" dirty="0">
                <a:latin typeface="Calibri" pitchFamily="34" charset="0"/>
              </a:rPr>
              <a:t>double-counting </a:t>
            </a:r>
            <a:r>
              <a:rPr lang="en-US" sz="2200" dirty="0" err="1">
                <a:latin typeface="Calibri" pitchFamily="34" charset="0"/>
              </a:rPr>
              <a:t>akun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persediaan</a:t>
            </a:r>
            <a:r>
              <a:rPr lang="en-US" sz="2200" dirty="0">
                <a:latin typeface="Calibri" pitchFamily="34" charset="0"/>
              </a:rPr>
              <a:t>, </a:t>
            </a:r>
            <a:r>
              <a:rPr lang="en-US" sz="2200" dirty="0" err="1">
                <a:latin typeface="Calibri" pitchFamily="34" charset="0"/>
              </a:rPr>
              <a:t>selama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kontrak</a:t>
            </a:r>
            <a:r>
              <a:rPr lang="en-US" sz="2200" dirty="0">
                <a:latin typeface="Calibri" pitchFamily="34" charset="0"/>
              </a:rPr>
              <a:t> PT A </a:t>
            </a:r>
            <a:r>
              <a:rPr lang="en-US" sz="2200" dirty="0" err="1">
                <a:latin typeface="Calibri" pitchFamily="34" charset="0"/>
              </a:rPr>
              <a:t>melaporkan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selisih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akun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konstruksi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dalam</a:t>
            </a:r>
            <a:r>
              <a:rPr lang="en-US" sz="2200" dirty="0">
                <a:latin typeface="Calibri" pitchFamily="34" charset="0"/>
              </a:rPr>
              <a:t> proses </a:t>
            </a:r>
            <a:r>
              <a:rPr lang="en-US" sz="2200" dirty="0" err="1">
                <a:latin typeface="Calibri" pitchFamily="34" charset="0"/>
              </a:rPr>
              <a:t>dan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akun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penagihan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konstruksi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dalam</a:t>
            </a:r>
            <a:r>
              <a:rPr lang="en-US" sz="2200" dirty="0">
                <a:latin typeface="Calibri" pitchFamily="34" charset="0"/>
              </a:rPr>
              <a:t> proses di </a:t>
            </a:r>
            <a:r>
              <a:rPr lang="en-US" sz="2200" dirty="0" err="1">
                <a:latin typeface="Calibri" pitchFamily="34" charset="0"/>
              </a:rPr>
              <a:t>dalam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laporan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posisi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keuangan</a:t>
            </a:r>
            <a:r>
              <a:rPr lang="en-US" sz="2200" dirty="0">
                <a:latin typeface="Calibri" pitchFamily="34" charset="0"/>
              </a:rPr>
              <a:t>.</a:t>
            </a:r>
          </a:p>
          <a:p>
            <a:pPr algn="l">
              <a:lnSpc>
                <a:spcPct val="120000"/>
              </a:lnSpc>
              <a:spcBef>
                <a:spcPct val="30000"/>
              </a:spcBef>
            </a:pPr>
            <a:r>
              <a:rPr lang="en-US" sz="2200" dirty="0" err="1">
                <a:latin typeface="Calibri" pitchFamily="34" charset="0"/>
              </a:rPr>
              <a:t>Jika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selisih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tersebut</a:t>
            </a:r>
            <a:r>
              <a:rPr lang="en-US" sz="2200" dirty="0">
                <a:latin typeface="Calibri" pitchFamily="34" charset="0"/>
              </a:rPr>
              <a:t> di </a:t>
            </a:r>
            <a:r>
              <a:rPr lang="en-US" sz="2200" dirty="0" err="1">
                <a:latin typeface="Calibri" pitchFamily="34" charset="0"/>
              </a:rPr>
              <a:t>posisi</a:t>
            </a:r>
            <a:r>
              <a:rPr lang="en-US" sz="2200" dirty="0">
                <a:latin typeface="Calibri" pitchFamily="34" charset="0"/>
              </a:rPr>
              <a:t> debit, </a:t>
            </a:r>
            <a:r>
              <a:rPr lang="en-US" sz="2200" dirty="0" err="1">
                <a:latin typeface="Calibri" pitchFamily="34" charset="0"/>
              </a:rPr>
              <a:t>maka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dilaporkan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sebagai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aset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lancar</a:t>
            </a:r>
            <a:endParaRPr lang="en-US" sz="2200" dirty="0">
              <a:latin typeface="Calibri" pitchFamily="34" charset="0"/>
            </a:endParaRPr>
          </a:p>
          <a:p>
            <a:pPr algn="l">
              <a:lnSpc>
                <a:spcPct val="120000"/>
              </a:lnSpc>
              <a:spcBef>
                <a:spcPct val="30000"/>
              </a:spcBef>
            </a:pPr>
            <a:r>
              <a:rPr lang="en-US" sz="2200" dirty="0" err="1">
                <a:latin typeface="Calibri" pitchFamily="34" charset="0"/>
              </a:rPr>
              <a:t>Jika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selisih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tersebut</a:t>
            </a:r>
            <a:r>
              <a:rPr lang="en-US" sz="2200" dirty="0">
                <a:latin typeface="Calibri" pitchFamily="34" charset="0"/>
              </a:rPr>
              <a:t> di </a:t>
            </a:r>
            <a:r>
              <a:rPr lang="en-US" sz="2200" dirty="0" err="1">
                <a:latin typeface="Calibri" pitchFamily="34" charset="0"/>
              </a:rPr>
              <a:t>posisi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kredit</a:t>
            </a:r>
            <a:r>
              <a:rPr lang="en-US" sz="2200" dirty="0">
                <a:latin typeface="Calibri" pitchFamily="34" charset="0"/>
              </a:rPr>
              <a:t>, </a:t>
            </a:r>
            <a:r>
              <a:rPr lang="en-US" sz="2200" dirty="0" err="1">
                <a:latin typeface="Calibri" pitchFamily="34" charset="0"/>
              </a:rPr>
              <a:t>maka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dilaporkan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sebagai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kewajiban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lancar</a:t>
            </a:r>
            <a:endParaRPr lang="en-US" sz="22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2259511"/>
      </p:ext>
    </p:extLst>
  </p:cSld>
  <p:clrMapOvr>
    <a:masterClrMapping/>
  </p:clrMapOvr>
  <p:transition spd="slow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2639617" y="529208"/>
            <a:ext cx="7138987" cy="811560"/>
          </a:xfrm>
        </p:spPr>
        <p:txBody>
          <a:bodyPr/>
          <a:lstStyle/>
          <a:p>
            <a:r>
              <a:rPr lang="id-ID" sz="3200" dirty="0">
                <a:cs typeface="Aharoni" pitchFamily="2" charset="-79"/>
              </a:rPr>
              <a:t>Agenda</a:t>
            </a:r>
            <a:endParaRPr lang="en-US" sz="1800" dirty="0">
              <a:solidFill>
                <a:schemeClr val="accent1"/>
              </a:solidFill>
              <a:cs typeface="Aharoni" pitchFamily="2" charset="-79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783632" y="1628800"/>
            <a:ext cx="762000" cy="665162"/>
            <a:chOff x="1110" y="2656"/>
            <a:chExt cx="1549" cy="1351"/>
          </a:xfrm>
        </p:grpSpPr>
        <p:sp>
          <p:nvSpPr>
            <p:cNvPr id="40964" name="AutoShape 4"/>
            <p:cNvSpPr>
              <a:spLocks noChangeArrowheads="1"/>
            </p:cNvSpPr>
            <p:nvPr/>
          </p:nvSpPr>
          <p:spPr bwMode="gray">
            <a:xfrm>
              <a:off x="1123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d-ID" sz="200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40965" name="AutoShape 5"/>
            <p:cNvSpPr>
              <a:spLocks noChangeArrowheads="1"/>
            </p:cNvSpPr>
            <p:nvPr/>
          </p:nvSpPr>
          <p:spPr bwMode="gray">
            <a:xfrm>
              <a:off x="1110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499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1">
                  <a:srgbClr val="E6E6E6"/>
                </a:gs>
                <a:gs pos="66001">
                  <a:srgbClr val="7D8496"/>
                </a:gs>
                <a:gs pos="73500">
                  <a:srgbClr val="E6E6E6"/>
                </a:gs>
                <a:gs pos="92501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d-ID" sz="200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40966" name="AutoShape 6"/>
            <p:cNvSpPr>
              <a:spLocks noChangeArrowheads="1"/>
            </p:cNvSpPr>
            <p:nvPr/>
          </p:nvSpPr>
          <p:spPr bwMode="gray">
            <a:xfrm>
              <a:off x="1200" y="2736"/>
              <a:ext cx="1350" cy="1168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d-ID" sz="2000">
                <a:latin typeface="Calibri" pitchFamily="34" charset="0"/>
                <a:cs typeface="Calibri" pitchFamily="34" charset="0"/>
              </a:endParaRPr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2783632" y="2276872"/>
            <a:ext cx="762000" cy="665162"/>
            <a:chOff x="3174" y="2656"/>
            <a:chExt cx="1549" cy="1351"/>
          </a:xfrm>
        </p:grpSpPr>
        <p:sp>
          <p:nvSpPr>
            <p:cNvPr id="40968" name="AutoShape 8"/>
            <p:cNvSpPr>
              <a:spLocks noChangeArrowheads="1"/>
            </p:cNvSpPr>
            <p:nvPr/>
          </p:nvSpPr>
          <p:spPr bwMode="gray">
            <a:xfrm>
              <a:off x="3187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d-ID" sz="200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40969" name="AutoShape 9"/>
            <p:cNvSpPr>
              <a:spLocks noChangeArrowheads="1"/>
            </p:cNvSpPr>
            <p:nvPr/>
          </p:nvSpPr>
          <p:spPr bwMode="gray">
            <a:xfrm>
              <a:off x="3174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499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1">
                  <a:srgbClr val="E6E6E6"/>
                </a:gs>
                <a:gs pos="66001">
                  <a:srgbClr val="7D8496"/>
                </a:gs>
                <a:gs pos="73500">
                  <a:srgbClr val="E6E6E6"/>
                </a:gs>
                <a:gs pos="92501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d-ID" sz="200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40970" name="AutoShape 10"/>
            <p:cNvSpPr>
              <a:spLocks noChangeArrowheads="1"/>
            </p:cNvSpPr>
            <p:nvPr/>
          </p:nvSpPr>
          <p:spPr bwMode="gray">
            <a:xfrm>
              <a:off x="3264" y="2736"/>
              <a:ext cx="1350" cy="1168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d-ID" sz="2000"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40971" name="Line 11"/>
          <p:cNvSpPr>
            <a:spLocks noChangeShapeType="1"/>
          </p:cNvSpPr>
          <p:nvPr/>
        </p:nvSpPr>
        <p:spPr bwMode="auto">
          <a:xfrm>
            <a:off x="3393232" y="2293962"/>
            <a:ext cx="4800600" cy="0"/>
          </a:xfrm>
          <a:prstGeom prst="line">
            <a:avLst/>
          </a:prstGeom>
          <a:noFill/>
          <a:ln w="25400">
            <a:solidFill>
              <a:srgbClr val="C0C0C0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id-ID" sz="200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0972" name="Text Box 12"/>
          <p:cNvSpPr txBox="1">
            <a:spLocks noChangeArrowheads="1"/>
          </p:cNvSpPr>
          <p:nvPr/>
        </p:nvSpPr>
        <p:spPr bwMode="auto">
          <a:xfrm>
            <a:off x="3791744" y="1556792"/>
            <a:ext cx="4327848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en-US" sz="2000" dirty="0" err="1">
                <a:latin typeface="Calibri" pitchFamily="34" charset="0"/>
                <a:cs typeface="Calibri" pitchFamily="34" charset="0"/>
              </a:rPr>
              <a:t>Metode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  <a:cs typeface="Calibri" pitchFamily="34" charset="0"/>
              </a:rPr>
              <a:t>presentase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  <a:cs typeface="Calibri" pitchFamily="34" charset="0"/>
              </a:rPr>
              <a:t>penyelesaian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  <a:cs typeface="Calibri" pitchFamily="34" charset="0"/>
              </a:rPr>
              <a:t>untuk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  <a:cs typeface="Calibri" pitchFamily="34" charset="0"/>
              </a:rPr>
              <a:t>kontrak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  <a:cs typeface="Calibri" pitchFamily="34" charset="0"/>
              </a:rPr>
              <a:t>jangka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  <a:cs typeface="Calibri" pitchFamily="34" charset="0"/>
              </a:rPr>
              <a:t>panjang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0973" name="Text Box 13"/>
          <p:cNvSpPr txBox="1">
            <a:spLocks noChangeArrowheads="1"/>
          </p:cNvSpPr>
          <p:nvPr/>
        </p:nvSpPr>
        <p:spPr bwMode="gray">
          <a:xfrm>
            <a:off x="2993307" y="1727225"/>
            <a:ext cx="314509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000" b="1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1</a:t>
            </a:r>
          </a:p>
        </p:txBody>
      </p:sp>
      <p:sp>
        <p:nvSpPr>
          <p:cNvPr id="40974" name="Line 14"/>
          <p:cNvSpPr>
            <a:spLocks noChangeShapeType="1"/>
          </p:cNvSpPr>
          <p:nvPr/>
        </p:nvSpPr>
        <p:spPr bwMode="auto">
          <a:xfrm>
            <a:off x="3393232" y="2991822"/>
            <a:ext cx="4800600" cy="0"/>
          </a:xfrm>
          <a:prstGeom prst="line">
            <a:avLst/>
          </a:prstGeom>
          <a:noFill/>
          <a:ln w="25400">
            <a:solidFill>
              <a:srgbClr val="C0C0C0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id-ID" sz="200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0976" name="Text Box 16"/>
          <p:cNvSpPr txBox="1">
            <a:spLocks noChangeArrowheads="1"/>
          </p:cNvSpPr>
          <p:nvPr/>
        </p:nvSpPr>
        <p:spPr bwMode="gray">
          <a:xfrm>
            <a:off x="2993307" y="2348880"/>
            <a:ext cx="314509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0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2</a:t>
            </a:r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2783632" y="2924944"/>
            <a:ext cx="762000" cy="665162"/>
            <a:chOff x="1110" y="2656"/>
            <a:chExt cx="1549" cy="1351"/>
          </a:xfrm>
        </p:grpSpPr>
        <p:sp>
          <p:nvSpPr>
            <p:cNvPr id="40978" name="AutoShape 18"/>
            <p:cNvSpPr>
              <a:spLocks noChangeArrowheads="1"/>
            </p:cNvSpPr>
            <p:nvPr/>
          </p:nvSpPr>
          <p:spPr bwMode="gray">
            <a:xfrm>
              <a:off x="1123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d-ID" sz="200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40979" name="AutoShape 19"/>
            <p:cNvSpPr>
              <a:spLocks noChangeArrowheads="1"/>
            </p:cNvSpPr>
            <p:nvPr/>
          </p:nvSpPr>
          <p:spPr bwMode="gray">
            <a:xfrm>
              <a:off x="1110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499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1">
                  <a:srgbClr val="E6E6E6"/>
                </a:gs>
                <a:gs pos="66001">
                  <a:srgbClr val="7D8496"/>
                </a:gs>
                <a:gs pos="73500">
                  <a:srgbClr val="E6E6E6"/>
                </a:gs>
                <a:gs pos="92501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d-ID" sz="200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40980" name="AutoShape 20"/>
            <p:cNvSpPr>
              <a:spLocks noChangeArrowheads="1"/>
            </p:cNvSpPr>
            <p:nvPr/>
          </p:nvSpPr>
          <p:spPr bwMode="gray">
            <a:xfrm>
              <a:off x="1200" y="2736"/>
              <a:ext cx="1350" cy="1168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d-ID" sz="2000"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40985" name="Line 25"/>
          <p:cNvSpPr>
            <a:spLocks noChangeShapeType="1"/>
          </p:cNvSpPr>
          <p:nvPr/>
        </p:nvSpPr>
        <p:spPr bwMode="auto">
          <a:xfrm>
            <a:off x="3393232" y="3596098"/>
            <a:ext cx="4800600" cy="0"/>
          </a:xfrm>
          <a:prstGeom prst="line">
            <a:avLst/>
          </a:prstGeom>
          <a:noFill/>
          <a:ln w="25400">
            <a:solidFill>
              <a:srgbClr val="C0C0C0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id-ID" sz="200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0986" name="Text Box 26"/>
          <p:cNvSpPr txBox="1">
            <a:spLocks noChangeArrowheads="1"/>
          </p:cNvSpPr>
          <p:nvPr/>
        </p:nvSpPr>
        <p:spPr bwMode="auto">
          <a:xfrm>
            <a:off x="3791744" y="2940710"/>
            <a:ext cx="4356404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nn-NO" sz="2000" dirty="0">
                <a:latin typeface="Calibri" pitchFamily="34" charset="0"/>
                <a:cs typeface="Calibri" pitchFamily="34" charset="0"/>
              </a:rPr>
              <a:t>Akuntansi untuk kerugian di dalam kontrak jangka panjang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0987" name="Text Box 27"/>
          <p:cNvSpPr txBox="1">
            <a:spLocks noChangeArrowheads="1"/>
          </p:cNvSpPr>
          <p:nvPr/>
        </p:nvSpPr>
        <p:spPr bwMode="gray">
          <a:xfrm>
            <a:off x="2993307" y="3078931"/>
            <a:ext cx="314509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000" b="1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3</a:t>
            </a:r>
          </a:p>
        </p:txBody>
      </p:sp>
      <p:sp>
        <p:nvSpPr>
          <p:cNvPr id="41" name="Text Box 12"/>
          <p:cNvSpPr txBox="1">
            <a:spLocks noChangeArrowheads="1"/>
          </p:cNvSpPr>
          <p:nvPr/>
        </p:nvSpPr>
        <p:spPr bwMode="auto">
          <a:xfrm>
            <a:off x="3791744" y="2289066"/>
            <a:ext cx="4327848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en-US" sz="2000" dirty="0" err="1">
                <a:latin typeface="Calibri" pitchFamily="34" charset="0"/>
                <a:cs typeface="Calibri" pitchFamily="34" charset="0"/>
              </a:rPr>
              <a:t>Metode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  <a:cs typeface="Calibri" pitchFamily="34" charset="0"/>
              </a:rPr>
              <a:t>pemulihan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  <a:cs typeface="Calibri" pitchFamily="34" charset="0"/>
              </a:rPr>
              <a:t>biayauntuk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  <a:cs typeface="Calibri" pitchFamily="34" charset="0"/>
              </a:rPr>
              <a:t>kontrak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  <a:cs typeface="Calibri" pitchFamily="34" charset="0"/>
              </a:rPr>
              <a:t>jangka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  <a:cs typeface="Calibri" pitchFamily="34" charset="0"/>
              </a:rPr>
              <a:t>panjang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050" name="Picture 2" descr="C:\Users\siina\Desktop\MOM'S\PSAK BARU\gambar ekonomi\pen_paper_carto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1824" y="3933056"/>
            <a:ext cx="2140074" cy="1856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0954682"/>
      </p:ext>
    </p:extLst>
  </p:cSld>
  <p:clrMapOvr>
    <a:masterClrMapping/>
  </p:clrMapOvr>
  <p:transition spd="slow">
    <p:pull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Pendapatan</a:t>
            </a:r>
            <a:r>
              <a:rPr lang="en-US" dirty="0"/>
              <a:t> – </a:t>
            </a:r>
            <a:r>
              <a:rPr lang="en-US" dirty="0" err="1"/>
              <a:t>Konstruksi</a:t>
            </a: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209800" y="1371600"/>
            <a:ext cx="7848600" cy="505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 cap="sq" algn="ctr">
                <a:solidFill>
                  <a:srgbClr val="8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20000"/>
              </a:lnSpc>
              <a:spcBef>
                <a:spcPct val="30000"/>
              </a:spcBef>
            </a:pPr>
            <a:r>
              <a:rPr lang="en-US" sz="2400" b="1" dirty="0" err="1">
                <a:latin typeface="Calibri" pitchFamily="34" charset="0"/>
              </a:rPr>
              <a:t>Penyajian</a:t>
            </a:r>
            <a:r>
              <a:rPr lang="en-US" sz="2400" b="1" dirty="0">
                <a:latin typeface="Calibri" pitchFamily="34" charset="0"/>
              </a:rPr>
              <a:t> </a:t>
            </a:r>
            <a:r>
              <a:rPr lang="en-US" sz="2400" b="1" dirty="0" err="1">
                <a:latin typeface="Calibri" pitchFamily="34" charset="0"/>
              </a:rPr>
              <a:t>Laporan</a:t>
            </a:r>
            <a:r>
              <a:rPr lang="en-US" sz="2400" b="1" dirty="0">
                <a:latin typeface="Calibri" pitchFamily="34" charset="0"/>
              </a:rPr>
              <a:t> </a:t>
            </a:r>
            <a:r>
              <a:rPr lang="en-US" sz="2400" b="1" dirty="0" err="1">
                <a:latin typeface="Calibri" pitchFamily="34" charset="0"/>
              </a:rPr>
              <a:t>Keuangan</a:t>
            </a:r>
            <a:r>
              <a:rPr lang="en-US" sz="2400" b="1" dirty="0">
                <a:latin typeface="Calibri" pitchFamily="34" charset="0"/>
              </a:rPr>
              <a:t> – </a:t>
            </a:r>
            <a:r>
              <a:rPr lang="en-US" sz="2400" b="1" dirty="0" err="1">
                <a:latin typeface="Calibri" pitchFamily="34" charset="0"/>
              </a:rPr>
              <a:t>Prosentase</a:t>
            </a:r>
            <a:r>
              <a:rPr lang="en-US" sz="2400" b="1" dirty="0">
                <a:latin typeface="Calibri" pitchFamily="34" charset="0"/>
              </a:rPr>
              <a:t> </a:t>
            </a:r>
            <a:r>
              <a:rPr lang="en-US" sz="2400" b="1" dirty="0" err="1">
                <a:latin typeface="Calibri" pitchFamily="34" charset="0"/>
              </a:rPr>
              <a:t>Penyelesaian</a:t>
            </a:r>
            <a:endParaRPr lang="en-US" sz="2400" b="1" dirty="0">
              <a:latin typeface="Calibri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286000" y="3657600"/>
          <a:ext cx="7924800" cy="1112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172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alibri" pitchFamily="34" charset="0"/>
                        </a:rPr>
                        <a:t>Pendapatan</a:t>
                      </a:r>
                      <a:r>
                        <a:rPr lang="en-US" baseline="0" dirty="0">
                          <a:latin typeface="Calibri" pitchFamily="34" charset="0"/>
                        </a:rPr>
                        <a:t> </a:t>
                      </a:r>
                      <a:r>
                        <a:rPr lang="en-US" baseline="0" dirty="0" err="1">
                          <a:latin typeface="Calibri" pitchFamily="34" charset="0"/>
                        </a:rPr>
                        <a:t>kontrak</a:t>
                      </a:r>
                      <a:r>
                        <a:rPr lang="en-US" baseline="0" dirty="0">
                          <a:latin typeface="Calibri" pitchFamily="34" charset="0"/>
                        </a:rPr>
                        <a:t> </a:t>
                      </a:r>
                      <a:r>
                        <a:rPr lang="en-US" baseline="0" dirty="0" err="1">
                          <a:latin typeface="Calibri" pitchFamily="34" charset="0"/>
                        </a:rPr>
                        <a:t>diakui</a:t>
                      </a:r>
                      <a:r>
                        <a:rPr lang="en-US" baseline="0" dirty="0">
                          <a:latin typeface="Calibri" pitchFamily="34" charset="0"/>
                        </a:rPr>
                        <a:t> </a:t>
                      </a:r>
                      <a:r>
                        <a:rPr lang="en-US" baseline="0" dirty="0" err="1">
                          <a:latin typeface="Calibri" pitchFamily="34" charset="0"/>
                        </a:rPr>
                        <a:t>tahun</a:t>
                      </a:r>
                      <a:r>
                        <a:rPr lang="en-US" baseline="0" dirty="0">
                          <a:latin typeface="Calibri" pitchFamily="34" charset="0"/>
                        </a:rPr>
                        <a:t> 2012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err="1">
                          <a:latin typeface="Calibri" pitchFamily="34" charset="0"/>
                        </a:rPr>
                        <a:t>Rp</a:t>
                      </a:r>
                      <a:r>
                        <a:rPr lang="en-US" dirty="0">
                          <a:latin typeface="Calibri" pitchFamily="34" charset="0"/>
                        </a:rPr>
                        <a:t> 360 </a:t>
                      </a:r>
                      <a:r>
                        <a:rPr lang="en-US" dirty="0" err="1">
                          <a:latin typeface="Calibri" pitchFamily="34" charset="0"/>
                        </a:rPr>
                        <a:t>juta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alibri" pitchFamily="34" charset="0"/>
                        </a:rPr>
                        <a:t>Penagihan</a:t>
                      </a:r>
                      <a:r>
                        <a:rPr lang="en-US" baseline="0" dirty="0">
                          <a:latin typeface="Calibri" pitchFamily="34" charset="0"/>
                        </a:rPr>
                        <a:t> </a:t>
                      </a:r>
                      <a:r>
                        <a:rPr lang="en-US" baseline="0" dirty="0" err="1">
                          <a:latin typeface="Calibri" pitchFamily="34" charset="0"/>
                        </a:rPr>
                        <a:t>tahun</a:t>
                      </a:r>
                      <a:r>
                        <a:rPr lang="en-US" baseline="0" dirty="0">
                          <a:latin typeface="Calibri" pitchFamily="34" charset="0"/>
                        </a:rPr>
                        <a:t> 2012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latin typeface="Calibri" pitchFamily="34" charset="0"/>
                        </a:rPr>
                        <a:t>300 </a:t>
                      </a:r>
                      <a:r>
                        <a:rPr lang="en-US" dirty="0" err="1">
                          <a:latin typeface="Calibri" pitchFamily="34" charset="0"/>
                        </a:rPr>
                        <a:t>juta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alibri" pitchFamily="34" charset="0"/>
                        </a:rPr>
                        <a:t>Pendapatan</a:t>
                      </a:r>
                      <a:r>
                        <a:rPr lang="en-US" b="1" dirty="0">
                          <a:latin typeface="Calibri" pitchFamily="34" charset="0"/>
                        </a:rPr>
                        <a:t> </a:t>
                      </a:r>
                      <a:r>
                        <a:rPr lang="en-US" b="1" dirty="0" err="1">
                          <a:latin typeface="Calibri" pitchFamily="34" charset="0"/>
                        </a:rPr>
                        <a:t>belum</a:t>
                      </a:r>
                      <a:r>
                        <a:rPr lang="en-US" b="1" dirty="0">
                          <a:latin typeface="Calibri" pitchFamily="34" charset="0"/>
                        </a:rPr>
                        <a:t> </a:t>
                      </a:r>
                      <a:r>
                        <a:rPr lang="en-US" b="1" dirty="0" err="1">
                          <a:latin typeface="Calibri" pitchFamily="34" charset="0"/>
                        </a:rPr>
                        <a:t>tertagih</a:t>
                      </a:r>
                      <a:endParaRPr lang="en-US" b="1" dirty="0"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err="1">
                          <a:latin typeface="Calibri" pitchFamily="34" charset="0"/>
                        </a:rPr>
                        <a:t>Rp</a:t>
                      </a:r>
                      <a:r>
                        <a:rPr lang="en-US" b="1" dirty="0">
                          <a:latin typeface="Calibri" pitchFamily="34" charset="0"/>
                        </a:rPr>
                        <a:t> 60 </a:t>
                      </a:r>
                      <a:r>
                        <a:rPr lang="en-US" b="1" dirty="0" err="1">
                          <a:latin typeface="Calibri" pitchFamily="34" charset="0"/>
                        </a:rPr>
                        <a:t>juta</a:t>
                      </a:r>
                      <a:endParaRPr lang="en-US" b="1" dirty="0">
                        <a:latin typeface="Calibri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209800" y="2057400"/>
            <a:ext cx="8001000" cy="1385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 cap="sq" algn="ctr">
                <a:solidFill>
                  <a:srgbClr val="8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20000"/>
              </a:lnSpc>
              <a:spcBef>
                <a:spcPct val="30000"/>
              </a:spcBef>
            </a:pPr>
            <a:r>
              <a:rPr lang="en-US" sz="2200" dirty="0">
                <a:latin typeface="Calibri" pitchFamily="34" charset="0"/>
              </a:rPr>
              <a:t>PT A </a:t>
            </a:r>
            <a:r>
              <a:rPr lang="en-US" sz="2200" dirty="0" err="1">
                <a:latin typeface="Calibri" pitchFamily="34" charset="0"/>
              </a:rPr>
              <a:t>melaporkan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aset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lancar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dari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selisih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tersebut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sebagai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kelebihan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biaya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dan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laba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diakui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dari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tagihan</a:t>
            </a:r>
            <a:r>
              <a:rPr lang="en-US" sz="2200" dirty="0">
                <a:latin typeface="Calibri" pitchFamily="34" charset="0"/>
              </a:rPr>
              <a:t> di </a:t>
            </a:r>
            <a:r>
              <a:rPr lang="en-US" sz="2200" dirty="0" err="1">
                <a:latin typeface="Calibri" pitchFamily="34" charset="0"/>
              </a:rPr>
              <a:t>laporan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posisi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keuangan</a:t>
            </a:r>
            <a:r>
              <a:rPr lang="en-US" sz="2200" dirty="0">
                <a:latin typeface="Calibri" pitchFamily="34" charset="0"/>
              </a:rPr>
              <a:t>.</a:t>
            </a:r>
          </a:p>
          <a:p>
            <a:pPr algn="l">
              <a:lnSpc>
                <a:spcPct val="120000"/>
              </a:lnSpc>
              <a:spcBef>
                <a:spcPct val="30000"/>
              </a:spcBef>
            </a:pPr>
            <a:r>
              <a:rPr lang="en-US" sz="2200" dirty="0" err="1">
                <a:latin typeface="Calibri" pitchFamily="34" charset="0"/>
              </a:rPr>
              <a:t>Berikut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contoh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penghitungan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pada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tahun</a:t>
            </a:r>
            <a:r>
              <a:rPr lang="en-US" sz="2200" dirty="0">
                <a:latin typeface="Calibri" pitchFamily="34" charset="0"/>
              </a:rPr>
              <a:t> 2012</a:t>
            </a:r>
          </a:p>
        </p:txBody>
      </p:sp>
    </p:spTree>
    <p:extLst>
      <p:ext uri="{BB962C8B-B14F-4D97-AF65-F5344CB8AC3E}">
        <p14:creationId xmlns:p14="http://schemas.microsoft.com/office/powerpoint/2010/main" val="1916792183"/>
      </p:ext>
    </p:extLst>
  </p:cSld>
  <p:clrMapOvr>
    <a:masterClrMapping/>
  </p:clrMapOvr>
  <p:transition spd="slow">
    <p:pull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Pendapatan</a:t>
            </a:r>
            <a:r>
              <a:rPr lang="en-US" dirty="0"/>
              <a:t> – </a:t>
            </a:r>
            <a:r>
              <a:rPr lang="en-US" dirty="0" err="1"/>
              <a:t>Konstruksi</a:t>
            </a: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209800" y="1295400"/>
            <a:ext cx="784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 cap="sq" algn="ctr">
                <a:solidFill>
                  <a:srgbClr val="8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30000"/>
              </a:spcBef>
            </a:pPr>
            <a:r>
              <a:rPr lang="en-US" sz="2400" b="1" dirty="0" err="1">
                <a:latin typeface="Calibri" pitchFamily="34" charset="0"/>
              </a:rPr>
              <a:t>Laporan</a:t>
            </a:r>
            <a:r>
              <a:rPr lang="en-US" sz="2400" b="1" dirty="0">
                <a:latin typeface="Calibri" pitchFamily="34" charset="0"/>
              </a:rPr>
              <a:t> </a:t>
            </a:r>
            <a:r>
              <a:rPr lang="en-US" sz="2400" b="1" dirty="0" err="1">
                <a:latin typeface="Calibri" pitchFamily="34" charset="0"/>
              </a:rPr>
              <a:t>Keuangan</a:t>
            </a:r>
            <a:r>
              <a:rPr lang="en-US" sz="2400" b="1" dirty="0">
                <a:latin typeface="Calibri" pitchFamily="34" charset="0"/>
              </a:rPr>
              <a:t> – </a:t>
            </a:r>
            <a:r>
              <a:rPr lang="en-US" sz="2400" b="1" dirty="0" err="1">
                <a:latin typeface="Calibri" pitchFamily="34" charset="0"/>
              </a:rPr>
              <a:t>Prosentase</a:t>
            </a:r>
            <a:r>
              <a:rPr lang="en-US" sz="2400" b="1" dirty="0">
                <a:latin typeface="Calibri" pitchFamily="34" charset="0"/>
              </a:rPr>
              <a:t> </a:t>
            </a:r>
            <a:r>
              <a:rPr lang="en-US" sz="2400" b="1" dirty="0" err="1">
                <a:latin typeface="Calibri" pitchFamily="34" charset="0"/>
              </a:rPr>
              <a:t>Penyelesaian</a:t>
            </a:r>
            <a:endParaRPr lang="en-US" sz="2400" b="1" dirty="0">
              <a:latin typeface="Calibri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382023" y="1828800"/>
          <a:ext cx="7427955" cy="4408510"/>
        </p:xfrm>
        <a:graphic>
          <a:graphicData uri="http://schemas.openxmlformats.org/drawingml/2006/table">
            <a:tbl>
              <a:tblPr/>
              <a:tblGrid>
                <a:gridCol w="34058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55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55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5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55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38298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PT A</a:t>
                      </a:r>
                    </a:p>
                  </a:txBody>
                  <a:tcPr marL="8109" marR="8109" marT="81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085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Laporan Laba-rugi (dalam juta)</a:t>
                      </a:r>
                    </a:p>
                  </a:txBody>
                  <a:tcPr marL="8109" marR="8109" marT="8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2012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2013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085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Pendapatan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dari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kontrak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jangka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panjang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360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280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160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085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Biaya konstruksi</a:t>
                      </a:r>
                    </a:p>
                  </a:txBody>
                  <a:tcPr marL="8109" marR="8109" marT="8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315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253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142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29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Laba kotor</a:t>
                      </a:r>
                    </a:p>
                  </a:txBody>
                  <a:tcPr marL="8109" marR="8109" marT="8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829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109" marR="8109" marT="8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851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Laporan Posisi Keuangan (dalam juta)</a:t>
                      </a:r>
                    </a:p>
                  </a:txBody>
                  <a:tcPr marL="8109" marR="8109" marT="8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2012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2013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085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Aset lancar</a:t>
                      </a:r>
                    </a:p>
                  </a:txBody>
                  <a:tcPr marL="8109" marR="8109" marT="8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085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Persediaan</a:t>
                      </a:r>
                    </a:p>
                  </a:txBody>
                  <a:tcPr marL="72982" marR="8109" marT="8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085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Konstruksi dalam proses</a:t>
                      </a:r>
                    </a:p>
                  </a:txBody>
                  <a:tcPr marL="145964" marR="8109" marT="8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360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085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Dikurangi: Penagihan</a:t>
                      </a:r>
                    </a:p>
                  </a:txBody>
                  <a:tcPr marL="145964" marR="8109" marT="8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300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61702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Kelebihan biaya dan laba diakui dari penagihan</a:t>
                      </a:r>
                    </a:p>
                  </a:txBody>
                  <a:tcPr marL="218946" marR="8109" marT="8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085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Piutang</a:t>
                      </a:r>
                    </a:p>
                  </a:txBody>
                  <a:tcPr marL="72982" marR="8109" marT="8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100*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150*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085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Kewajiban lancar</a:t>
                      </a:r>
                    </a:p>
                  </a:txBody>
                  <a:tcPr marL="8109" marR="8109" marT="8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3085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Penagihan</a:t>
                      </a:r>
                    </a:p>
                  </a:txBody>
                  <a:tcPr marL="72982" marR="8109" marT="8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650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3085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Dikurangi: Konstruksi dalam proses</a:t>
                      </a:r>
                    </a:p>
                  </a:txBody>
                  <a:tcPr marL="72982" marR="8109" marT="8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640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61702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Kelebihan penagihan dari biaya dan laba diakui</a:t>
                      </a:r>
                    </a:p>
                  </a:txBody>
                  <a:tcPr marL="145964" marR="8109" marT="8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10*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7821812"/>
      </p:ext>
    </p:extLst>
  </p:cSld>
  <p:clrMapOvr>
    <a:masterClrMapping/>
  </p:clrMapOvr>
  <p:transition spd="slow">
    <p:pull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Pendapatan</a:t>
            </a:r>
            <a:r>
              <a:rPr lang="en-US" dirty="0"/>
              <a:t> – </a:t>
            </a:r>
            <a:r>
              <a:rPr lang="en-US" dirty="0" err="1"/>
              <a:t>Konstruksi</a:t>
            </a: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905001" y="1854074"/>
          <a:ext cx="8381999" cy="4351209"/>
        </p:xfrm>
        <a:graphic>
          <a:graphicData uri="http://schemas.openxmlformats.org/drawingml/2006/table">
            <a:tbl>
              <a:tblPr/>
              <a:tblGrid>
                <a:gridCol w="3324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60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50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161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8232">
                <a:tc>
                  <a:txBody>
                    <a:bodyPr/>
                    <a:lstStyle/>
                    <a:p>
                      <a:pPr algn="l" fontAlgn="ctr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68" marR="8968" marT="89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Sampai periode (juta)</a:t>
                      </a:r>
                    </a:p>
                  </a:txBody>
                  <a:tcPr marL="8968" marR="8968" marT="896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Diakui periode sebelumnya (juta)</a:t>
                      </a:r>
                    </a:p>
                  </a:txBody>
                  <a:tcPr marL="8968" marR="8968" marT="896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Diakui periode sekarang (juta)</a:t>
                      </a:r>
                    </a:p>
                  </a:txBody>
                  <a:tcPr marL="8968" marR="8968" marT="8968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606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2012</a:t>
                      </a:r>
                    </a:p>
                  </a:txBody>
                  <a:tcPr marL="8968" marR="8968" marT="89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68" marR="8968" marT="8968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3606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Pendapatan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68" marR="8968" marT="89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315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315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3606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Biaya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68" marR="8968" marT="89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315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315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2109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Laba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kotor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68" marR="8968" marT="89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2109"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68" marR="8968" marT="89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68" marR="8968" marT="8968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3606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2013</a:t>
                      </a:r>
                    </a:p>
                  </a:txBody>
                  <a:tcPr marL="8968" marR="8968" marT="89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68" marR="8968" marT="8968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3606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Pendapatan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68" marR="8968" marT="89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568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315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253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3606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Biaya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68" marR="8968" marT="89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568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315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253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2109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Laba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kotor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68" marR="8968" marT="89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2109"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68" marR="8968" marT="89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68" marR="8968" marT="8968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3606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</a:p>
                  </a:txBody>
                  <a:tcPr marL="8968" marR="8968" marT="89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68" marR="8968" marT="8968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3606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Pendapatan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68" marR="8968" marT="89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800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568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232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3606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Biaya</a:t>
                      </a:r>
                    </a:p>
                  </a:txBody>
                  <a:tcPr marL="8968" marR="8968" marT="89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710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568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142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2109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Laba kotor</a:t>
                      </a:r>
                    </a:p>
                  </a:txBody>
                  <a:tcPr marL="8968" marR="8968" marT="89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828800" y="1301751"/>
            <a:ext cx="8229600" cy="496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 cap="sq" algn="ctr">
                <a:solidFill>
                  <a:srgbClr val="8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30000"/>
              </a:lnSpc>
              <a:spcBef>
                <a:spcPct val="30000"/>
              </a:spcBef>
            </a:pPr>
            <a:r>
              <a:rPr lang="en-US" sz="2200" b="1" dirty="0" err="1">
                <a:latin typeface="Calibri" pitchFamily="34" charset="0"/>
              </a:rPr>
              <a:t>Pemulihan</a:t>
            </a:r>
            <a:r>
              <a:rPr lang="en-US" sz="2200" b="1" dirty="0">
                <a:latin typeface="Calibri" pitchFamily="34" charset="0"/>
              </a:rPr>
              <a:t> </a:t>
            </a:r>
            <a:r>
              <a:rPr lang="en-US" sz="2200" b="1" dirty="0" err="1">
                <a:latin typeface="Calibri" pitchFamily="34" charset="0"/>
              </a:rPr>
              <a:t>Biaya</a:t>
            </a:r>
            <a:r>
              <a:rPr lang="en-US" sz="2200" b="1" dirty="0">
                <a:latin typeface="Calibri" pitchFamily="34" charset="0"/>
              </a:rPr>
              <a:t>, </a:t>
            </a:r>
            <a:r>
              <a:rPr lang="en-US" sz="2200" b="1" dirty="0" err="1">
                <a:latin typeface="Calibri" pitchFamily="34" charset="0"/>
              </a:rPr>
              <a:t>Pendapatan</a:t>
            </a:r>
            <a:r>
              <a:rPr lang="en-US" sz="2200" b="1" dirty="0">
                <a:latin typeface="Calibri" pitchFamily="34" charset="0"/>
              </a:rPr>
              <a:t> </a:t>
            </a:r>
            <a:r>
              <a:rPr lang="en-US" sz="2200" b="1" dirty="0" err="1">
                <a:latin typeface="Calibri" pitchFamily="34" charset="0"/>
              </a:rPr>
              <a:t>dan</a:t>
            </a:r>
            <a:r>
              <a:rPr lang="en-US" sz="2200" b="1" dirty="0">
                <a:latin typeface="Calibri" pitchFamily="34" charset="0"/>
              </a:rPr>
              <a:t> </a:t>
            </a:r>
            <a:r>
              <a:rPr lang="en-US" sz="2200" b="1" dirty="0" err="1">
                <a:latin typeface="Calibri" pitchFamily="34" charset="0"/>
              </a:rPr>
              <a:t>Laba</a:t>
            </a:r>
            <a:r>
              <a:rPr lang="en-US" sz="2200" b="1" dirty="0">
                <a:latin typeface="Calibri" pitchFamily="34" charset="0"/>
              </a:rPr>
              <a:t> </a:t>
            </a:r>
            <a:r>
              <a:rPr lang="en-US" sz="2200" b="1" dirty="0" err="1">
                <a:latin typeface="Calibri" pitchFamily="34" charset="0"/>
              </a:rPr>
              <a:t>Kotor</a:t>
            </a:r>
            <a:r>
              <a:rPr lang="en-US" sz="2200" b="1" dirty="0">
                <a:latin typeface="Calibri" pitchFamily="34" charset="0"/>
              </a:rPr>
              <a:t>, Per </a:t>
            </a:r>
            <a:r>
              <a:rPr lang="en-US" sz="2200" b="1" dirty="0" err="1">
                <a:latin typeface="Calibri" pitchFamily="34" charset="0"/>
              </a:rPr>
              <a:t>Tahun</a:t>
            </a:r>
            <a:endParaRPr lang="en-US" sz="22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233843"/>
      </p:ext>
    </p:extLst>
  </p:cSld>
  <p:clrMapOvr>
    <a:masterClrMapping/>
  </p:clrMapOvr>
  <p:transition spd="slow">
    <p:pull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Pendapatan</a:t>
            </a:r>
            <a:r>
              <a:rPr lang="en-US" dirty="0"/>
              <a:t> – </a:t>
            </a:r>
            <a:r>
              <a:rPr lang="en-US" dirty="0" err="1"/>
              <a:t>Konstruksi</a:t>
            </a: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943102" y="2328096"/>
          <a:ext cx="8381997" cy="3645096"/>
        </p:xfrm>
        <a:graphic>
          <a:graphicData uri="http://schemas.openxmlformats.org/drawingml/2006/table">
            <a:tbl>
              <a:tblPr/>
              <a:tblGrid>
                <a:gridCol w="36956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02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52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52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52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52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9521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22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2012 (juta)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2013 (juta)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 (juta)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2467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Untuk</a:t>
                      </a:r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s-E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mengakui</a:t>
                      </a:r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s-E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pendapatan</a:t>
                      </a:r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dan </a:t>
                      </a:r>
                      <a:r>
                        <a:rPr lang="es-E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laba</a:t>
                      </a:r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s-E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kotor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2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Beban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konstruksi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315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253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2467"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Pendapatan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315</a:t>
                      </a:r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253</a:t>
                      </a:r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2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Konstruksi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dalam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Proses (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laba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kotor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) 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2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Beban konstruksi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142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2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Pendapatan</a:t>
                      </a:r>
                    </a:p>
                  </a:txBody>
                  <a:tcPr marL="452111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232</a:t>
                      </a:r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2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2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Untuk mencatat penyelesaian kontrak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2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Penagihan atas Konstruksi dalam proses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800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2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Konstruksi dalam proses</a:t>
                      </a:r>
                    </a:p>
                  </a:txBody>
                  <a:tcPr marL="452111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76" marR="7176" marT="7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800</a:t>
                      </a:r>
                    </a:p>
                  </a:txBody>
                  <a:tcPr marL="7176" marR="7176" marT="717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209800" y="1371600"/>
            <a:ext cx="7848600" cy="877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 cap="sq" algn="ctr">
                <a:solidFill>
                  <a:srgbClr val="8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20000"/>
              </a:lnSpc>
              <a:spcBef>
                <a:spcPct val="30000"/>
              </a:spcBef>
            </a:pPr>
            <a:r>
              <a:rPr lang="en-US" sz="2200" dirty="0">
                <a:latin typeface="Calibri" pitchFamily="34" charset="0"/>
              </a:rPr>
              <a:t>PT A </a:t>
            </a:r>
            <a:r>
              <a:rPr lang="en-US" sz="2200" dirty="0" err="1">
                <a:latin typeface="Calibri" pitchFamily="34" charset="0"/>
              </a:rPr>
              <a:t>mencatat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pengakuan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pendapatan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dan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laba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kotor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setiap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tahun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dan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mencatat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penyelesaian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dan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persetujuan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akhir</a:t>
            </a:r>
            <a:r>
              <a:rPr lang="en-US" sz="2200" dirty="0">
                <a:latin typeface="Calibri" pitchFamily="34" charset="0"/>
              </a:rPr>
              <a:t> </a:t>
            </a:r>
            <a:r>
              <a:rPr lang="en-US" sz="2200" dirty="0" err="1">
                <a:latin typeface="Calibri" pitchFamily="34" charset="0"/>
              </a:rPr>
              <a:t>kontrak</a:t>
            </a:r>
            <a:r>
              <a:rPr lang="en-US" sz="2200" dirty="0">
                <a:latin typeface="Calibri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23640009"/>
      </p:ext>
    </p:extLst>
  </p:cSld>
  <p:clrMapOvr>
    <a:masterClrMapping/>
  </p:clrMapOvr>
  <p:transition spd="slow">
    <p:pull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Pendapatan</a:t>
            </a:r>
            <a:r>
              <a:rPr lang="en-US" dirty="0"/>
              <a:t> – </a:t>
            </a:r>
            <a:r>
              <a:rPr lang="en-US" dirty="0" err="1"/>
              <a:t>Konstruksi</a:t>
            </a: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133600" y="1295401"/>
            <a:ext cx="8077200" cy="8509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ap="sq" algn="ctr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folHlink"/>
                </a:solidFill>
                <a:latin typeface="Comic Sans MS" pitchFamily="66" charset="0"/>
              </a:defRPr>
            </a:lvl1pPr>
            <a:lvl2pPr marL="742950" indent="-285750">
              <a:defRPr b="1">
                <a:solidFill>
                  <a:schemeClr val="folHlink"/>
                </a:solidFill>
                <a:latin typeface="Comic Sans MS" pitchFamily="66" charset="0"/>
              </a:defRPr>
            </a:lvl2pPr>
            <a:lvl3pPr marL="11430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3pPr>
            <a:lvl4pPr marL="16002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4pPr>
            <a:lvl5pPr marL="20574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9pPr>
          </a:lstStyle>
          <a:p>
            <a:pPr algn="l">
              <a:lnSpc>
                <a:spcPct val="130000"/>
              </a:lnSpc>
              <a:spcBef>
                <a:spcPct val="50000"/>
              </a:spcBef>
              <a:buSzPct val="80000"/>
            </a:pPr>
            <a:r>
              <a:rPr lang="en-US" sz="2000" b="0" dirty="0" err="1">
                <a:solidFill>
                  <a:schemeClr val="tx1"/>
                </a:solidFill>
                <a:latin typeface="Arial" charset="0"/>
              </a:rPr>
              <a:t>Perbandingan</a:t>
            </a:r>
            <a:r>
              <a:rPr lang="en-US" sz="2000" b="0" dirty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Arial" charset="0"/>
              </a:rPr>
              <a:t>laba</a:t>
            </a:r>
            <a:r>
              <a:rPr lang="en-US" sz="2000" b="0" dirty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Arial" charset="0"/>
              </a:rPr>
              <a:t>kotor</a:t>
            </a:r>
            <a:r>
              <a:rPr lang="en-US" sz="2000" b="0" dirty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Arial" charset="0"/>
              </a:rPr>
              <a:t>antara</a:t>
            </a:r>
            <a:r>
              <a:rPr lang="en-US" sz="2000" b="0" dirty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Arial" charset="0"/>
              </a:rPr>
              <a:t>metode</a:t>
            </a:r>
            <a:r>
              <a:rPr lang="en-US" sz="2000" b="0" dirty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Arial" charset="0"/>
              </a:rPr>
              <a:t>prosentase</a:t>
            </a:r>
            <a:r>
              <a:rPr lang="en-US" sz="2000" b="0" dirty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Arial" charset="0"/>
              </a:rPr>
              <a:t>penyelesaian</a:t>
            </a:r>
            <a:r>
              <a:rPr lang="en-US" sz="2000" b="0" dirty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Arial" charset="0"/>
              </a:rPr>
              <a:t>dengan</a:t>
            </a:r>
            <a:r>
              <a:rPr lang="en-US" sz="2000" b="0" dirty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Arial" charset="0"/>
              </a:rPr>
              <a:t>metode</a:t>
            </a:r>
            <a:r>
              <a:rPr lang="en-US" sz="2000" b="0" dirty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Arial" charset="0"/>
              </a:rPr>
              <a:t>pemulihan</a:t>
            </a:r>
            <a:r>
              <a:rPr lang="en-US" sz="2000" b="0" dirty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Arial" charset="0"/>
              </a:rPr>
              <a:t>biaya</a:t>
            </a:r>
            <a:endParaRPr lang="en-US" sz="2000" b="0" dirty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590800" y="2362200"/>
          <a:ext cx="6858000" cy="1483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b="1" dirty="0" err="1">
                          <a:latin typeface="Calibri" pitchFamily="34" charset="0"/>
                        </a:rPr>
                        <a:t>Tahun</a:t>
                      </a:r>
                      <a:endParaRPr lang="en-US" b="1" dirty="0"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alibri" pitchFamily="34" charset="0"/>
                        </a:rPr>
                        <a:t>Prosentase</a:t>
                      </a:r>
                      <a:r>
                        <a:rPr lang="en-US" b="1" dirty="0">
                          <a:latin typeface="Calibri" pitchFamily="34" charset="0"/>
                        </a:rPr>
                        <a:t> </a:t>
                      </a:r>
                      <a:r>
                        <a:rPr lang="en-US" b="1" dirty="0" err="1">
                          <a:latin typeface="Calibri" pitchFamily="34" charset="0"/>
                        </a:rPr>
                        <a:t>penyelesian</a:t>
                      </a:r>
                      <a:endParaRPr lang="en-US" b="1" dirty="0">
                        <a:latin typeface="Calibri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alibri" pitchFamily="34" charset="0"/>
                        </a:rPr>
                        <a:t>Pemulihan</a:t>
                      </a:r>
                      <a:r>
                        <a:rPr lang="en-US" b="1" dirty="0">
                          <a:latin typeface="Calibri" pitchFamily="34" charset="0"/>
                        </a:rPr>
                        <a:t> </a:t>
                      </a:r>
                      <a:r>
                        <a:rPr lang="en-US" b="1" dirty="0" err="1">
                          <a:latin typeface="Calibri" pitchFamily="34" charset="0"/>
                        </a:rPr>
                        <a:t>biaya</a:t>
                      </a:r>
                      <a:endParaRPr lang="en-US" b="1" dirty="0">
                        <a:latin typeface="Calibri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latin typeface="Calibri" pitchFamily="34" charset="0"/>
                        </a:rPr>
                        <a:t>2012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err="1">
                          <a:latin typeface="Calibri" pitchFamily="34" charset="0"/>
                        </a:rPr>
                        <a:t>Rp</a:t>
                      </a:r>
                      <a:r>
                        <a:rPr lang="en-US" dirty="0">
                          <a:latin typeface="Calibri" pitchFamily="34" charset="0"/>
                        </a:rPr>
                        <a:t> 45 </a:t>
                      </a:r>
                      <a:r>
                        <a:rPr lang="en-US" dirty="0" err="1">
                          <a:latin typeface="Calibri" pitchFamily="34" charset="0"/>
                        </a:rPr>
                        <a:t>juta</a:t>
                      </a:r>
                      <a:r>
                        <a:rPr lang="en-US" dirty="0">
                          <a:latin typeface="Calibri" pitchFamily="34" charset="0"/>
                        </a:rPr>
                        <a:t> 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err="1">
                          <a:latin typeface="Calibri" pitchFamily="34" charset="0"/>
                        </a:rPr>
                        <a:t>Rp</a:t>
                      </a:r>
                      <a:r>
                        <a:rPr lang="en-US" dirty="0">
                          <a:latin typeface="Calibri" pitchFamily="34" charset="0"/>
                        </a:rPr>
                        <a:t>     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latin typeface="Calibri" pitchFamily="34" charset="0"/>
                        </a:rPr>
                        <a:t>2013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latin typeface="Calibri" pitchFamily="34" charset="0"/>
                        </a:rPr>
                        <a:t>27 </a:t>
                      </a:r>
                      <a:r>
                        <a:rPr lang="en-US" dirty="0" err="1">
                          <a:latin typeface="Calibri" pitchFamily="34" charset="0"/>
                        </a:rPr>
                        <a:t>juta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latin typeface="Calibri" pitchFamily="34" charset="0"/>
                        </a:rPr>
                        <a:t>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latin typeface="Calibri" pitchFamily="34" charset="0"/>
                        </a:rPr>
                        <a:t>2014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latin typeface="Calibri" pitchFamily="34" charset="0"/>
                        </a:rPr>
                        <a:t>18 </a:t>
                      </a:r>
                      <a:r>
                        <a:rPr lang="en-US" dirty="0" err="1">
                          <a:latin typeface="Calibri" pitchFamily="34" charset="0"/>
                        </a:rPr>
                        <a:t>juta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latin typeface="Calibri" pitchFamily="34" charset="0"/>
                        </a:rPr>
                        <a:t>90 </a:t>
                      </a:r>
                      <a:r>
                        <a:rPr lang="en-US" dirty="0" err="1">
                          <a:latin typeface="Calibri" pitchFamily="34" charset="0"/>
                        </a:rPr>
                        <a:t>juta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9218" name="Picture 2" descr="C:\Users\siina\Desktop\MOM'S\PSAK BARU\gambar ekonomi\images_018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3833" y="4052888"/>
            <a:ext cx="2836143" cy="2045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913494"/>
      </p:ext>
    </p:extLst>
  </p:cSld>
  <p:clrMapOvr>
    <a:masterClrMapping/>
  </p:clrMapOvr>
  <p:transition spd="slow">
    <p:pull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Pendapatan</a:t>
            </a:r>
            <a:r>
              <a:rPr lang="en-US" dirty="0"/>
              <a:t> – </a:t>
            </a:r>
            <a:r>
              <a:rPr lang="en-US" dirty="0" err="1"/>
              <a:t>Konstruksi</a:t>
            </a: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209800" y="1295400"/>
            <a:ext cx="784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 cap="sq" algn="ctr">
                <a:solidFill>
                  <a:srgbClr val="8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30000"/>
              </a:spcBef>
            </a:pPr>
            <a:r>
              <a:rPr lang="en-US" sz="2400" dirty="0" err="1">
                <a:latin typeface="Calibri" pitchFamily="34" charset="0"/>
              </a:rPr>
              <a:t>Laporan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Keuangan</a:t>
            </a:r>
            <a:r>
              <a:rPr lang="en-US" sz="2400" dirty="0">
                <a:latin typeface="Calibri" pitchFamily="34" charset="0"/>
              </a:rPr>
              <a:t> – </a:t>
            </a:r>
            <a:r>
              <a:rPr lang="en-US" sz="2400" dirty="0" err="1">
                <a:latin typeface="Calibri" pitchFamily="34" charset="0"/>
              </a:rPr>
              <a:t>Pemulihan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Biaya</a:t>
            </a:r>
            <a:endParaRPr lang="en-US" sz="2400" dirty="0">
              <a:latin typeface="Calibri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382023" y="1828801"/>
          <a:ext cx="7427955" cy="4264497"/>
        </p:xfrm>
        <a:graphic>
          <a:graphicData uri="http://schemas.openxmlformats.org/drawingml/2006/table">
            <a:tbl>
              <a:tblPr/>
              <a:tblGrid>
                <a:gridCol w="34058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55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55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5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55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30513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PT A</a:t>
                      </a:r>
                    </a:p>
                  </a:txBody>
                  <a:tcPr marL="8109" marR="8109" marT="81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31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Laporan Laba-rugi (dalam juta)</a:t>
                      </a:r>
                    </a:p>
                  </a:txBody>
                  <a:tcPr marL="8109" marR="8109" marT="8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2012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2013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31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Pendapatan dari kontrak jangka panjang</a:t>
                      </a:r>
                    </a:p>
                  </a:txBody>
                  <a:tcPr marL="8109" marR="8109" marT="8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315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253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232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31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Biaya konstruksi</a:t>
                      </a:r>
                    </a:p>
                  </a:txBody>
                  <a:tcPr marL="8109" marR="8109" marT="8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315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253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142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051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Laba kotor</a:t>
                      </a:r>
                    </a:p>
                  </a:txBody>
                  <a:tcPr marL="8109" marR="8109" marT="8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051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109" marR="8109" marT="8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3310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Laporan Posisi Keuangan (dalam juta)</a:t>
                      </a:r>
                    </a:p>
                  </a:txBody>
                  <a:tcPr marL="8109" marR="8109" marT="8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2012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2013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331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Aset lancar</a:t>
                      </a:r>
                    </a:p>
                  </a:txBody>
                  <a:tcPr marL="8109" marR="8109" marT="8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331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Persediaan</a:t>
                      </a:r>
                    </a:p>
                  </a:txBody>
                  <a:tcPr marL="72982" marR="8109" marT="8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331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Konstruksi dalam proses</a:t>
                      </a:r>
                    </a:p>
                  </a:txBody>
                  <a:tcPr marL="145964" marR="8109" marT="8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315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331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Dikurangi: Penagihan</a:t>
                      </a:r>
                    </a:p>
                  </a:txBody>
                  <a:tcPr marL="145964" marR="8109" marT="8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300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46619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Kelebihan biaya dan laba diakui dari penagihan</a:t>
                      </a:r>
                    </a:p>
                  </a:txBody>
                  <a:tcPr marL="218946" marR="8109" marT="8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331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Piutang</a:t>
                      </a:r>
                    </a:p>
                  </a:txBody>
                  <a:tcPr marL="72982" marR="8109" marT="8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100*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150*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331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Kewajiban lancar</a:t>
                      </a:r>
                    </a:p>
                  </a:txBody>
                  <a:tcPr marL="8109" marR="8109" marT="8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331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Penagihan</a:t>
                      </a:r>
                    </a:p>
                  </a:txBody>
                  <a:tcPr marL="72982" marR="8109" marT="8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650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331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Dikurangi: Konstruksi dalam proses</a:t>
                      </a:r>
                    </a:p>
                  </a:txBody>
                  <a:tcPr marL="72982" marR="8109" marT="8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568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46619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Kelebihan penagihan dari biaya dan laba diakui</a:t>
                      </a:r>
                    </a:p>
                  </a:txBody>
                  <a:tcPr marL="145964" marR="8109" marT="8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109" marR="8109" marT="810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697719"/>
      </p:ext>
    </p:extLst>
  </p:cSld>
  <p:clrMapOvr>
    <a:masterClrMapping/>
  </p:clrMapOvr>
  <p:transition spd="slow">
    <p:pull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Pendapatan</a:t>
            </a:r>
            <a:r>
              <a:rPr lang="en-US" dirty="0"/>
              <a:t> – </a:t>
            </a:r>
            <a:r>
              <a:rPr lang="en-US" dirty="0" err="1"/>
              <a:t>Konstruksi</a:t>
            </a: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2438400" y="2057401"/>
            <a:ext cx="7848600" cy="35363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b="1">
                <a:solidFill>
                  <a:schemeClr val="folHlink"/>
                </a:solidFill>
                <a:latin typeface="Comic Sans MS" pitchFamily="66" charset="0"/>
              </a:defRPr>
            </a:lvl1pPr>
            <a:lvl2pPr marL="976313" indent="-404813">
              <a:defRPr b="1">
                <a:solidFill>
                  <a:schemeClr val="folHlink"/>
                </a:solidFill>
                <a:latin typeface="Comic Sans MS" pitchFamily="66" charset="0"/>
              </a:defRPr>
            </a:lvl2pPr>
            <a:lvl3pPr marL="11430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3pPr>
            <a:lvl4pPr marL="16002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4pPr>
            <a:lvl5pPr marL="20574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9pPr>
          </a:lstStyle>
          <a:p>
            <a:pPr>
              <a:lnSpc>
                <a:spcPct val="120000"/>
              </a:lnSpc>
              <a:spcBef>
                <a:spcPts val="600"/>
              </a:spcBef>
              <a:buClr>
                <a:srgbClr val="800000"/>
              </a:buClr>
              <a:buSzPct val="80000"/>
              <a:buFont typeface="Wingdings" pitchFamily="2" charset="2"/>
              <a:buChar char="u"/>
            </a:pPr>
            <a:r>
              <a:rPr lang="en-US" sz="2300" b="0" dirty="0" err="1">
                <a:solidFill>
                  <a:schemeClr val="tx1"/>
                </a:solidFill>
                <a:latin typeface="Calibri" pitchFamily="34" charset="0"/>
              </a:rPr>
              <a:t>Kerugian</a:t>
            </a:r>
            <a:r>
              <a:rPr lang="en-US" sz="2300" b="0" dirty="0">
                <a:solidFill>
                  <a:schemeClr val="tx1"/>
                </a:solidFill>
                <a:latin typeface="Calibri" pitchFamily="34" charset="0"/>
              </a:rPr>
              <a:t> di </a:t>
            </a:r>
            <a:r>
              <a:rPr lang="en-US" sz="2300" b="0" dirty="0" err="1">
                <a:solidFill>
                  <a:schemeClr val="tx1"/>
                </a:solidFill>
                <a:latin typeface="Calibri" pitchFamily="34" charset="0"/>
              </a:rPr>
              <a:t>suatu</a:t>
            </a:r>
            <a:r>
              <a:rPr lang="en-US" sz="23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300" b="0" dirty="0" err="1">
                <a:solidFill>
                  <a:schemeClr val="tx1"/>
                </a:solidFill>
                <a:latin typeface="Calibri" pitchFamily="34" charset="0"/>
              </a:rPr>
              <a:t>periode</a:t>
            </a:r>
            <a:r>
              <a:rPr lang="en-US" sz="2300" b="0" dirty="0">
                <a:solidFill>
                  <a:schemeClr val="tx1"/>
                </a:solidFill>
                <a:latin typeface="Calibri" pitchFamily="34" charset="0"/>
              </a:rPr>
              <a:t> di </a:t>
            </a:r>
            <a:r>
              <a:rPr lang="en-US" sz="2300" b="0" dirty="0" err="1">
                <a:solidFill>
                  <a:schemeClr val="tx1"/>
                </a:solidFill>
                <a:latin typeface="Calibri" pitchFamily="34" charset="0"/>
              </a:rPr>
              <a:t>dalam</a:t>
            </a:r>
            <a:r>
              <a:rPr lang="en-US" sz="23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300" b="0" dirty="0" err="1">
                <a:solidFill>
                  <a:schemeClr val="tx1"/>
                </a:solidFill>
                <a:latin typeface="Calibri" pitchFamily="34" charset="0"/>
              </a:rPr>
              <a:t>kontrak</a:t>
            </a:r>
            <a:r>
              <a:rPr lang="en-US" sz="2300" b="0" dirty="0">
                <a:solidFill>
                  <a:schemeClr val="tx1"/>
                </a:solidFill>
                <a:latin typeface="Calibri" pitchFamily="34" charset="0"/>
              </a:rPr>
              <a:t> yang </a:t>
            </a:r>
            <a:r>
              <a:rPr lang="en-US" sz="2300" b="0" dirty="0" err="1">
                <a:solidFill>
                  <a:schemeClr val="tx1"/>
                </a:solidFill>
                <a:latin typeface="Calibri" pitchFamily="34" charset="0"/>
              </a:rPr>
              <a:t>menguntungkan</a:t>
            </a:r>
            <a:endParaRPr lang="en-US" sz="2300" b="0" dirty="0">
              <a:solidFill>
                <a:schemeClr val="tx1"/>
              </a:solidFill>
              <a:latin typeface="Calibri" pitchFamily="34" charset="0"/>
            </a:endParaRPr>
          </a:p>
          <a:p>
            <a:pPr lvl="1">
              <a:lnSpc>
                <a:spcPct val="120000"/>
              </a:lnSpc>
              <a:spcBef>
                <a:spcPts val="600"/>
              </a:spcBef>
              <a:buClr>
                <a:srgbClr val="800000"/>
              </a:buClr>
              <a:buSzPct val="80000"/>
              <a:buFont typeface="Arial" charset="0"/>
              <a:buChar char="►"/>
            </a:pP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Hanya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di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metode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prosentase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penyelesaian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,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peningkatan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biaya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yang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diperkirakan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memerlukan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penyesuaian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laba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kotor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yang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diakui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periode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sebelumnya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pada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periode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sekarang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.</a:t>
            </a:r>
          </a:p>
          <a:p>
            <a:pPr>
              <a:lnSpc>
                <a:spcPct val="120000"/>
              </a:lnSpc>
              <a:spcBef>
                <a:spcPts val="600"/>
              </a:spcBef>
              <a:buClr>
                <a:srgbClr val="800000"/>
              </a:buClr>
              <a:buSzPct val="80000"/>
              <a:buFont typeface="Wingdings" pitchFamily="2" charset="2"/>
              <a:buChar char="u"/>
            </a:pPr>
            <a:r>
              <a:rPr lang="en-US" sz="2300" b="0" dirty="0" err="1">
                <a:solidFill>
                  <a:schemeClr val="tx1"/>
                </a:solidFill>
                <a:latin typeface="Calibri" pitchFamily="34" charset="0"/>
              </a:rPr>
              <a:t>Kerugian</a:t>
            </a:r>
            <a:r>
              <a:rPr lang="en-US" sz="23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300" b="0" dirty="0" err="1">
                <a:solidFill>
                  <a:schemeClr val="tx1"/>
                </a:solidFill>
                <a:latin typeface="Calibri" pitchFamily="34" charset="0"/>
              </a:rPr>
              <a:t>pada</a:t>
            </a:r>
            <a:r>
              <a:rPr lang="en-US" sz="23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300" b="0" dirty="0" err="1">
                <a:solidFill>
                  <a:schemeClr val="tx1"/>
                </a:solidFill>
                <a:latin typeface="Calibri" pitchFamily="34" charset="0"/>
              </a:rPr>
              <a:t>kontrak</a:t>
            </a:r>
            <a:r>
              <a:rPr lang="en-US" sz="2300" b="0" dirty="0">
                <a:solidFill>
                  <a:schemeClr val="tx1"/>
                </a:solidFill>
                <a:latin typeface="Calibri" pitchFamily="34" charset="0"/>
              </a:rPr>
              <a:t> yang </a:t>
            </a:r>
            <a:r>
              <a:rPr lang="en-US" sz="2300" b="0" dirty="0" err="1">
                <a:solidFill>
                  <a:schemeClr val="tx1"/>
                </a:solidFill>
                <a:latin typeface="Calibri" pitchFamily="34" charset="0"/>
              </a:rPr>
              <a:t>merugikan</a:t>
            </a:r>
            <a:endParaRPr lang="en-US" sz="2300" b="0" dirty="0">
              <a:solidFill>
                <a:schemeClr val="tx1"/>
              </a:solidFill>
              <a:latin typeface="Calibri" pitchFamily="34" charset="0"/>
            </a:endParaRPr>
          </a:p>
          <a:p>
            <a:pPr lvl="1">
              <a:lnSpc>
                <a:spcPct val="120000"/>
              </a:lnSpc>
              <a:spcBef>
                <a:spcPts val="600"/>
              </a:spcBef>
              <a:buClr>
                <a:srgbClr val="800000"/>
              </a:buClr>
              <a:buSzPct val="80000"/>
              <a:buFont typeface="Arial" charset="0"/>
              <a:buChar char="►"/>
            </a:pP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Terdapat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di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kedua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metode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,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perusahaan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harus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mengakui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keseluruhan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perkiraan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kerugian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pada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periode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sekarang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.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2209800" y="1385888"/>
            <a:ext cx="7315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ap="sq" algn="ctr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folHlink"/>
                </a:solidFill>
                <a:latin typeface="Comic Sans MS" pitchFamily="66" charset="0"/>
              </a:defRPr>
            </a:lvl1pPr>
            <a:lvl2pPr marL="742950" indent="-285750">
              <a:defRPr b="1">
                <a:solidFill>
                  <a:schemeClr val="folHlink"/>
                </a:solidFill>
                <a:latin typeface="Comic Sans MS" pitchFamily="66" charset="0"/>
              </a:defRPr>
            </a:lvl2pPr>
            <a:lvl3pPr marL="11430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3pPr>
            <a:lvl4pPr marL="16002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4pPr>
            <a:lvl5pPr marL="20574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9pPr>
          </a:lstStyle>
          <a:p>
            <a:pPr algn="l">
              <a:spcBef>
                <a:spcPct val="30000"/>
              </a:spcBef>
              <a:spcAft>
                <a:spcPct val="20000"/>
              </a:spcAft>
              <a:buSzPct val="80000"/>
            </a:pPr>
            <a:r>
              <a:rPr lang="en-US" sz="2800" dirty="0" err="1">
                <a:solidFill>
                  <a:srgbClr val="008000"/>
                </a:solidFill>
                <a:latin typeface="Calibri" pitchFamily="34" charset="0"/>
              </a:rPr>
              <a:t>Kerugian</a:t>
            </a:r>
            <a:r>
              <a:rPr lang="en-US" sz="2800" dirty="0">
                <a:solidFill>
                  <a:srgbClr val="008000"/>
                </a:solidFill>
                <a:latin typeface="Calibri" pitchFamily="34" charset="0"/>
              </a:rPr>
              <a:t> </a:t>
            </a:r>
            <a:r>
              <a:rPr lang="en-US" sz="2800" dirty="0" err="1">
                <a:solidFill>
                  <a:srgbClr val="008000"/>
                </a:solidFill>
                <a:latin typeface="Calibri" pitchFamily="34" charset="0"/>
              </a:rPr>
              <a:t>untuk</a:t>
            </a:r>
            <a:r>
              <a:rPr lang="en-US" sz="2800" dirty="0">
                <a:solidFill>
                  <a:srgbClr val="008000"/>
                </a:solidFill>
                <a:latin typeface="Calibri" pitchFamily="34" charset="0"/>
              </a:rPr>
              <a:t> </a:t>
            </a:r>
            <a:r>
              <a:rPr lang="en-US" sz="2800" dirty="0" err="1">
                <a:solidFill>
                  <a:srgbClr val="008000"/>
                </a:solidFill>
                <a:latin typeface="Calibri" pitchFamily="34" charset="0"/>
              </a:rPr>
              <a:t>Kontrak</a:t>
            </a:r>
            <a:r>
              <a:rPr lang="en-US" sz="2800" dirty="0">
                <a:solidFill>
                  <a:srgbClr val="008000"/>
                </a:solidFill>
                <a:latin typeface="Calibri" pitchFamily="34" charset="0"/>
              </a:rPr>
              <a:t> </a:t>
            </a:r>
            <a:r>
              <a:rPr lang="en-US" sz="2800" dirty="0" err="1">
                <a:solidFill>
                  <a:srgbClr val="008000"/>
                </a:solidFill>
                <a:latin typeface="Calibri" pitchFamily="34" charset="0"/>
              </a:rPr>
              <a:t>Jangka</a:t>
            </a:r>
            <a:r>
              <a:rPr lang="en-US" sz="2800" dirty="0">
                <a:solidFill>
                  <a:srgbClr val="008000"/>
                </a:solidFill>
                <a:latin typeface="Calibri" pitchFamily="34" charset="0"/>
              </a:rPr>
              <a:t> </a:t>
            </a:r>
            <a:r>
              <a:rPr lang="en-US" sz="2800" dirty="0" err="1">
                <a:solidFill>
                  <a:srgbClr val="008000"/>
                </a:solidFill>
                <a:latin typeface="Calibri" pitchFamily="34" charset="0"/>
              </a:rPr>
              <a:t>Panjang</a:t>
            </a:r>
            <a:endParaRPr lang="en-US" sz="2800" dirty="0">
              <a:solidFill>
                <a:srgbClr val="008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076303"/>
      </p:ext>
    </p:extLst>
  </p:cSld>
  <p:clrMapOvr>
    <a:masterClrMapping/>
  </p:clrMapOvr>
  <p:transition spd="slow">
    <p:pull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Pendapatan</a:t>
            </a:r>
            <a:r>
              <a:rPr lang="en-US" dirty="0"/>
              <a:t> – </a:t>
            </a:r>
            <a:r>
              <a:rPr lang="en-US" dirty="0" err="1"/>
              <a:t>Konstruksi</a:t>
            </a: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2438400" y="2057401"/>
            <a:ext cx="7848600" cy="16435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b="1">
                <a:solidFill>
                  <a:schemeClr val="folHlink"/>
                </a:solidFill>
                <a:latin typeface="Comic Sans MS" pitchFamily="66" charset="0"/>
              </a:defRPr>
            </a:lvl1pPr>
            <a:lvl2pPr marL="976313" indent="-404813">
              <a:defRPr b="1">
                <a:solidFill>
                  <a:schemeClr val="folHlink"/>
                </a:solidFill>
                <a:latin typeface="Comic Sans MS" pitchFamily="66" charset="0"/>
              </a:defRPr>
            </a:lvl2pPr>
            <a:lvl3pPr marL="11430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3pPr>
            <a:lvl4pPr marL="16002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4pPr>
            <a:lvl5pPr marL="20574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600"/>
              </a:spcBef>
              <a:buClr>
                <a:srgbClr val="800000"/>
              </a:buClr>
              <a:buSzPct val="80000"/>
            </a:pP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Pada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contoh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soal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sebelumnya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,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asumsikan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PT A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memperkirakan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biaya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untuk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menyelesaikan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gedung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pada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tanggal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31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Desember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2013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adalah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Rp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221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juta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i="1" dirty="0">
                <a:solidFill>
                  <a:schemeClr val="tx1"/>
                </a:solidFill>
                <a:latin typeface="Calibri" pitchFamily="34" charset="0"/>
              </a:rPr>
              <a:t>instead of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Rp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142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juta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. PT A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akan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mengakui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kerugian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sebagai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berikut</a:t>
            </a:r>
            <a:endParaRPr lang="en-US" sz="2100" b="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2209800" y="1385888"/>
            <a:ext cx="7315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ap="sq" algn="ctr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folHlink"/>
                </a:solidFill>
                <a:latin typeface="Comic Sans MS" pitchFamily="66" charset="0"/>
              </a:defRPr>
            </a:lvl1pPr>
            <a:lvl2pPr marL="742950" indent="-285750">
              <a:defRPr b="1">
                <a:solidFill>
                  <a:schemeClr val="folHlink"/>
                </a:solidFill>
                <a:latin typeface="Comic Sans MS" pitchFamily="66" charset="0"/>
              </a:defRPr>
            </a:lvl2pPr>
            <a:lvl3pPr marL="11430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3pPr>
            <a:lvl4pPr marL="16002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4pPr>
            <a:lvl5pPr marL="20574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9pPr>
          </a:lstStyle>
          <a:p>
            <a:pPr algn="l">
              <a:spcBef>
                <a:spcPct val="30000"/>
              </a:spcBef>
              <a:spcAft>
                <a:spcPct val="20000"/>
              </a:spcAft>
              <a:buSzPct val="80000"/>
            </a:pPr>
            <a:r>
              <a:rPr lang="en-US" sz="2800" dirty="0" err="1">
                <a:solidFill>
                  <a:srgbClr val="008000"/>
                </a:solidFill>
                <a:latin typeface="Calibri" pitchFamily="34" charset="0"/>
              </a:rPr>
              <a:t>Kerugian</a:t>
            </a:r>
            <a:r>
              <a:rPr lang="en-US" sz="2800" dirty="0">
                <a:solidFill>
                  <a:srgbClr val="008000"/>
                </a:solidFill>
                <a:latin typeface="Calibri" pitchFamily="34" charset="0"/>
              </a:rPr>
              <a:t> di </a:t>
            </a:r>
            <a:r>
              <a:rPr lang="en-US" sz="2800" dirty="0" err="1">
                <a:solidFill>
                  <a:srgbClr val="008000"/>
                </a:solidFill>
                <a:latin typeface="Calibri" pitchFamily="34" charset="0"/>
              </a:rPr>
              <a:t>suatu</a:t>
            </a:r>
            <a:r>
              <a:rPr lang="en-US" sz="2800" dirty="0">
                <a:solidFill>
                  <a:srgbClr val="008000"/>
                </a:solidFill>
                <a:latin typeface="Calibri" pitchFamily="34" charset="0"/>
              </a:rPr>
              <a:t> </a:t>
            </a:r>
            <a:r>
              <a:rPr lang="en-US" sz="2800" dirty="0" err="1">
                <a:solidFill>
                  <a:srgbClr val="008000"/>
                </a:solidFill>
                <a:latin typeface="Calibri" pitchFamily="34" charset="0"/>
              </a:rPr>
              <a:t>periode</a:t>
            </a:r>
            <a:endParaRPr lang="en-US" sz="2800" dirty="0">
              <a:solidFill>
                <a:srgbClr val="008000"/>
              </a:solidFill>
              <a:latin typeface="Calibri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489200" y="3771900"/>
          <a:ext cx="7213600" cy="2358390"/>
        </p:xfrm>
        <a:graphic>
          <a:graphicData uri="http://schemas.openxmlformats.org/drawingml/2006/table">
            <a:tbl>
              <a:tblPr/>
              <a:tblGrid>
                <a:gridCol w="56243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92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Biaya yang telah dikeluarkan (31/12/13)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Rp 568 juta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Perkiraan biaya penyelesaian (revisi)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221 juta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Perkiraan total biaya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Rp 789 juta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Prosentase penyelesaian (568jt/789jt)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Penerimaan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diakui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tahun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2013</a:t>
                      </a:r>
                    </a:p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(800jt x 72%) – 360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juta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Rp 216 juta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Biaya diakui tahun 2013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253 juta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Kerugian diakui tahun 2013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Rp</a:t>
                      </a:r>
                      <a:r>
                        <a:rPr lang="en-US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 37 </a:t>
                      </a:r>
                      <a:r>
                        <a:rPr lang="en-US" sz="180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juta</a:t>
                      </a:r>
                      <a:endParaRPr lang="en-US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7661163"/>
      </p:ext>
    </p:extLst>
  </p:cSld>
  <p:clrMapOvr>
    <a:masterClrMapping/>
  </p:clrMapOvr>
  <p:transition spd="slow">
    <p:pull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Pendapatan</a:t>
            </a:r>
            <a:r>
              <a:rPr lang="en-US" dirty="0"/>
              <a:t> – </a:t>
            </a:r>
            <a:r>
              <a:rPr lang="en-US" dirty="0" err="1"/>
              <a:t>Konstruksi</a:t>
            </a: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2438400" y="2057400"/>
            <a:ext cx="7848600" cy="4542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b="1">
                <a:solidFill>
                  <a:schemeClr val="folHlink"/>
                </a:solidFill>
                <a:latin typeface="Comic Sans MS" pitchFamily="66" charset="0"/>
              </a:defRPr>
            </a:lvl1pPr>
            <a:lvl2pPr marL="976313" indent="-404813">
              <a:defRPr b="1">
                <a:solidFill>
                  <a:schemeClr val="folHlink"/>
                </a:solidFill>
                <a:latin typeface="Comic Sans MS" pitchFamily="66" charset="0"/>
              </a:defRPr>
            </a:lvl2pPr>
            <a:lvl3pPr marL="11430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3pPr>
            <a:lvl4pPr marL="16002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4pPr>
            <a:lvl5pPr marL="20574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600"/>
              </a:spcBef>
              <a:buClr>
                <a:srgbClr val="800000"/>
              </a:buClr>
              <a:buSzPct val="80000"/>
            </a:pP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PT A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akan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mencatat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kerugian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pada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periode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2013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sebagai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berikut</a:t>
            </a:r>
            <a:endParaRPr lang="en-US" sz="2100" b="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2209800" y="1385888"/>
            <a:ext cx="7315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ap="sq" algn="ctr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folHlink"/>
                </a:solidFill>
                <a:latin typeface="Comic Sans MS" pitchFamily="66" charset="0"/>
              </a:defRPr>
            </a:lvl1pPr>
            <a:lvl2pPr marL="742950" indent="-285750">
              <a:defRPr b="1">
                <a:solidFill>
                  <a:schemeClr val="folHlink"/>
                </a:solidFill>
                <a:latin typeface="Comic Sans MS" pitchFamily="66" charset="0"/>
              </a:defRPr>
            </a:lvl2pPr>
            <a:lvl3pPr marL="11430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3pPr>
            <a:lvl4pPr marL="16002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4pPr>
            <a:lvl5pPr marL="20574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9pPr>
          </a:lstStyle>
          <a:p>
            <a:pPr algn="l">
              <a:spcBef>
                <a:spcPct val="30000"/>
              </a:spcBef>
              <a:spcAft>
                <a:spcPct val="20000"/>
              </a:spcAft>
              <a:buSzPct val="80000"/>
            </a:pPr>
            <a:r>
              <a:rPr lang="en-US" sz="2800" dirty="0" err="1">
                <a:solidFill>
                  <a:srgbClr val="008000"/>
                </a:solidFill>
                <a:latin typeface="Calibri" pitchFamily="34" charset="0"/>
              </a:rPr>
              <a:t>Kerugian</a:t>
            </a:r>
            <a:r>
              <a:rPr lang="en-US" sz="2800" dirty="0">
                <a:solidFill>
                  <a:srgbClr val="008000"/>
                </a:solidFill>
                <a:latin typeface="Calibri" pitchFamily="34" charset="0"/>
              </a:rPr>
              <a:t> di </a:t>
            </a:r>
            <a:r>
              <a:rPr lang="en-US" sz="2800" dirty="0" err="1">
                <a:solidFill>
                  <a:srgbClr val="008000"/>
                </a:solidFill>
                <a:latin typeface="Calibri" pitchFamily="34" charset="0"/>
              </a:rPr>
              <a:t>suatu</a:t>
            </a:r>
            <a:r>
              <a:rPr lang="en-US" sz="2800" dirty="0">
                <a:solidFill>
                  <a:srgbClr val="008000"/>
                </a:solidFill>
                <a:latin typeface="Calibri" pitchFamily="34" charset="0"/>
              </a:rPr>
              <a:t> </a:t>
            </a:r>
            <a:r>
              <a:rPr lang="en-US" sz="2800" dirty="0" err="1">
                <a:solidFill>
                  <a:srgbClr val="008000"/>
                </a:solidFill>
                <a:latin typeface="Calibri" pitchFamily="34" charset="0"/>
              </a:rPr>
              <a:t>periode</a:t>
            </a:r>
            <a:endParaRPr lang="en-US" sz="2800" dirty="0">
              <a:solidFill>
                <a:srgbClr val="008000"/>
              </a:solidFill>
              <a:latin typeface="Calibri" pitchFamily="34" charset="0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438400" y="2667001"/>
            <a:ext cx="7848600" cy="106182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457200" indent="-457200">
              <a:defRPr b="1">
                <a:solidFill>
                  <a:schemeClr val="folHlink"/>
                </a:solidFill>
                <a:latin typeface="Comic Sans MS" pitchFamily="66" charset="0"/>
              </a:defRPr>
            </a:lvl1pPr>
            <a:lvl2pPr marL="976313" indent="-404813">
              <a:defRPr b="1">
                <a:solidFill>
                  <a:schemeClr val="folHlink"/>
                </a:solidFill>
                <a:latin typeface="Comic Sans MS" pitchFamily="66" charset="0"/>
              </a:defRPr>
            </a:lvl2pPr>
            <a:lvl3pPr marL="11430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3pPr>
            <a:lvl4pPr marL="16002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4pPr>
            <a:lvl5pPr marL="20574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9pPr>
          </a:lstStyle>
          <a:p>
            <a:pPr marL="0" indent="0">
              <a:buClr>
                <a:srgbClr val="800000"/>
              </a:buClr>
              <a:buSzPct val="80000"/>
              <a:tabLst>
                <a:tab pos="457200" algn="l"/>
                <a:tab pos="4572000" algn="l"/>
                <a:tab pos="5029200" algn="l"/>
              </a:tabLst>
            </a:pP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Beban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konstruksi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	253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juta</a:t>
            </a:r>
            <a:endParaRPr lang="en-US" sz="2100" b="0" dirty="0">
              <a:solidFill>
                <a:schemeClr val="tx1"/>
              </a:solidFill>
              <a:latin typeface="Calibri" pitchFamily="34" charset="0"/>
            </a:endParaRPr>
          </a:p>
          <a:p>
            <a:pPr marL="0" indent="0">
              <a:buClr>
                <a:srgbClr val="800000"/>
              </a:buClr>
              <a:buSzPct val="80000"/>
              <a:tabLst>
                <a:tab pos="457200" algn="l"/>
                <a:tab pos="4572000" algn="l"/>
                <a:tab pos="5029200" algn="l"/>
              </a:tabLst>
            </a:pP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	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Konstruksi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dalam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proses (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kerugian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)		  37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juta</a:t>
            </a:r>
            <a:endParaRPr lang="en-US" sz="2100" b="0" dirty="0">
              <a:solidFill>
                <a:schemeClr val="tx1"/>
              </a:solidFill>
              <a:latin typeface="Calibri" pitchFamily="34" charset="0"/>
            </a:endParaRPr>
          </a:p>
          <a:p>
            <a:pPr marL="0" indent="0">
              <a:buClr>
                <a:srgbClr val="800000"/>
              </a:buClr>
              <a:buSzPct val="80000"/>
              <a:tabLst>
                <a:tab pos="457200" algn="l"/>
                <a:tab pos="4572000" algn="l"/>
                <a:tab pos="5029200" algn="l"/>
              </a:tabLst>
            </a:pP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	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Pendapatan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		216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juta</a:t>
            </a:r>
            <a:endParaRPr lang="en-US" sz="2100" b="0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1856203"/>
      </p:ext>
    </p:extLst>
  </p:cSld>
  <p:clrMapOvr>
    <a:masterClrMapping/>
  </p:clrMapOvr>
  <p:transition spd="slow">
    <p:pull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Pendapatan</a:t>
            </a:r>
            <a:r>
              <a:rPr lang="en-US" dirty="0"/>
              <a:t> – </a:t>
            </a:r>
            <a:r>
              <a:rPr lang="en-US" dirty="0" err="1"/>
              <a:t>Konstruksi</a:t>
            </a: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2438400" y="1752600"/>
            <a:ext cx="7848600" cy="11757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b="1">
                <a:solidFill>
                  <a:schemeClr val="folHlink"/>
                </a:solidFill>
                <a:latin typeface="Comic Sans MS" pitchFamily="66" charset="0"/>
              </a:defRPr>
            </a:lvl1pPr>
            <a:lvl2pPr marL="976313" indent="-404813">
              <a:defRPr b="1">
                <a:solidFill>
                  <a:schemeClr val="folHlink"/>
                </a:solidFill>
                <a:latin typeface="Comic Sans MS" pitchFamily="66" charset="0"/>
              </a:defRPr>
            </a:lvl2pPr>
            <a:lvl3pPr marL="11430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3pPr>
            <a:lvl4pPr marL="16002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4pPr>
            <a:lvl5pPr marL="20574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600"/>
              </a:spcBef>
              <a:buClr>
                <a:srgbClr val="800000"/>
              </a:buClr>
              <a:buSzPct val="80000"/>
            </a:pP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Pada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contoh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soal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sebelumnya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,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asumsikan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PT A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memperkirakan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biaya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untuk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menyelesaikan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gedung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pada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tanggal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31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Desember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2013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adalah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Rp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319.5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juta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i="1" dirty="0">
                <a:solidFill>
                  <a:schemeClr val="tx1"/>
                </a:solidFill>
                <a:latin typeface="Calibri" pitchFamily="34" charset="0"/>
              </a:rPr>
              <a:t>instead of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Rp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142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juta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. 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2209800" y="1385889"/>
            <a:ext cx="731520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ap="sq" algn="ctr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folHlink"/>
                </a:solidFill>
                <a:latin typeface="Comic Sans MS" pitchFamily="66" charset="0"/>
              </a:defRPr>
            </a:lvl1pPr>
            <a:lvl2pPr marL="742950" indent="-285750">
              <a:defRPr b="1">
                <a:solidFill>
                  <a:schemeClr val="folHlink"/>
                </a:solidFill>
                <a:latin typeface="Comic Sans MS" pitchFamily="66" charset="0"/>
              </a:defRPr>
            </a:lvl2pPr>
            <a:lvl3pPr marL="11430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3pPr>
            <a:lvl4pPr marL="16002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4pPr>
            <a:lvl5pPr marL="20574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9pPr>
          </a:lstStyle>
          <a:p>
            <a:pPr algn="l">
              <a:spcBef>
                <a:spcPct val="30000"/>
              </a:spcBef>
              <a:spcAft>
                <a:spcPct val="20000"/>
              </a:spcAft>
              <a:buSzPct val="80000"/>
            </a:pPr>
            <a:r>
              <a:rPr lang="en-US" sz="2200" dirty="0" err="1">
                <a:solidFill>
                  <a:srgbClr val="008000"/>
                </a:solidFill>
                <a:latin typeface="Calibri" pitchFamily="34" charset="0"/>
              </a:rPr>
              <a:t>Kerugian</a:t>
            </a:r>
            <a:r>
              <a:rPr lang="en-US" sz="2200" dirty="0">
                <a:solidFill>
                  <a:srgbClr val="008000"/>
                </a:solidFill>
                <a:latin typeface="Calibri" pitchFamily="34" charset="0"/>
              </a:rPr>
              <a:t> di </a:t>
            </a:r>
            <a:r>
              <a:rPr lang="en-US" sz="2200" dirty="0" err="1">
                <a:solidFill>
                  <a:srgbClr val="008000"/>
                </a:solidFill>
                <a:latin typeface="Calibri" pitchFamily="34" charset="0"/>
              </a:rPr>
              <a:t>kontrak</a:t>
            </a:r>
            <a:r>
              <a:rPr lang="en-US" sz="2200" dirty="0">
                <a:solidFill>
                  <a:srgbClr val="008000"/>
                </a:solidFill>
                <a:latin typeface="Calibri" pitchFamily="34" charset="0"/>
              </a:rPr>
              <a:t> </a:t>
            </a:r>
            <a:r>
              <a:rPr lang="en-US" sz="2200" dirty="0" err="1">
                <a:solidFill>
                  <a:srgbClr val="008000"/>
                </a:solidFill>
                <a:latin typeface="Calibri" pitchFamily="34" charset="0"/>
              </a:rPr>
              <a:t>merugikan</a:t>
            </a:r>
            <a:r>
              <a:rPr lang="en-US" sz="2200" dirty="0">
                <a:solidFill>
                  <a:srgbClr val="008000"/>
                </a:solidFill>
                <a:latin typeface="Calibri" pitchFamily="34" charset="0"/>
              </a:rPr>
              <a:t> – </a:t>
            </a:r>
            <a:r>
              <a:rPr lang="en-US" sz="2200" dirty="0" err="1">
                <a:solidFill>
                  <a:srgbClr val="008000"/>
                </a:solidFill>
                <a:latin typeface="Calibri" pitchFamily="34" charset="0"/>
              </a:rPr>
              <a:t>prosentase</a:t>
            </a:r>
            <a:r>
              <a:rPr lang="en-US" sz="2200" dirty="0">
                <a:solidFill>
                  <a:srgbClr val="008000"/>
                </a:solidFill>
                <a:latin typeface="Calibri" pitchFamily="34" charset="0"/>
              </a:rPr>
              <a:t> </a:t>
            </a:r>
            <a:r>
              <a:rPr lang="en-US" sz="2200" dirty="0" err="1">
                <a:solidFill>
                  <a:srgbClr val="008000"/>
                </a:solidFill>
                <a:latin typeface="Calibri" pitchFamily="34" charset="0"/>
              </a:rPr>
              <a:t>penyelesaian</a:t>
            </a:r>
            <a:endParaRPr lang="en-US" sz="2200" dirty="0">
              <a:solidFill>
                <a:srgbClr val="008000"/>
              </a:solidFill>
              <a:latin typeface="Calibri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489200" y="2971801"/>
          <a:ext cx="7213600" cy="3221355"/>
        </p:xfrm>
        <a:graphic>
          <a:graphicData uri="http://schemas.openxmlformats.org/drawingml/2006/table">
            <a:tbl>
              <a:tblPr/>
              <a:tblGrid>
                <a:gridCol w="56243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92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Biaya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yang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telah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dikeluarkan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(31/12/13)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Rp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568,0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juta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Perkiraan biaya penyelesaian (revisi)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319,5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juta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Perkiraan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total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biaya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887,5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juta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Perkiraan</a:t>
                      </a:r>
                      <a:r>
                        <a:rPr lang="en-US" sz="1800" b="0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 total </a:t>
                      </a:r>
                      <a:r>
                        <a:rPr lang="en-US" sz="1800" b="0" i="0" u="none" strike="noStrike" baseline="0" dirty="0" err="1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kerugian</a:t>
                      </a:r>
                      <a:r>
                        <a:rPr lang="en-US" sz="1800" b="0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 (887.5jt – 800jt)</a:t>
                      </a:r>
                      <a:endParaRPr lang="en-US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Rp</a:t>
                      </a:r>
                      <a:r>
                        <a:rPr lang="en-US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   87,5 </a:t>
                      </a:r>
                      <a:r>
                        <a:rPr lang="en-US" sz="180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juta</a:t>
                      </a:r>
                      <a:endParaRPr lang="en-US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Prosentase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penyelesaian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(568jt/887.5jt)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Penerimaan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diakui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tahun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2013</a:t>
                      </a:r>
                    </a:p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(800jt x 64%) – 360jt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Rp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152,0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juta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Kerugian</a:t>
                      </a:r>
                      <a:r>
                        <a:rPr lang="en-US" sz="18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800" b="0" i="0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diakui</a:t>
                      </a:r>
                      <a:r>
                        <a:rPr lang="en-US" sz="18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800" b="0" i="0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tahun</a:t>
                      </a:r>
                      <a:r>
                        <a:rPr lang="en-US" sz="18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2013 </a:t>
                      </a:r>
                    </a:p>
                    <a:p>
                      <a:pPr lvl="1" algn="l" fontAlgn="b"/>
                      <a:r>
                        <a:rPr lang="en-US" sz="1800" b="0" i="0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Pembalikan</a:t>
                      </a:r>
                      <a:r>
                        <a:rPr lang="en-US" sz="18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800" b="0" i="0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laba</a:t>
                      </a:r>
                      <a:r>
                        <a:rPr lang="en-US" sz="18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800" b="0" i="0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kotor</a:t>
                      </a:r>
                      <a:r>
                        <a:rPr lang="en-US" sz="18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2012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45,0 </a:t>
                      </a:r>
                      <a:r>
                        <a:rPr lang="en-US" sz="1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juta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Perkiraan</a:t>
                      </a:r>
                      <a:r>
                        <a:rPr lang="en-US" sz="18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total </a:t>
                      </a:r>
                      <a:r>
                        <a:rPr lang="en-US" sz="1800" b="0" i="0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kerugian</a:t>
                      </a:r>
                      <a:r>
                        <a:rPr lang="en-US" sz="18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800" b="0" i="0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kontrak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87,5 </a:t>
                      </a:r>
                      <a:r>
                        <a:rPr lang="en-US" sz="1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juta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Beban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kerugian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tahun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2013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Rp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284,5 </a:t>
                      </a:r>
                      <a:r>
                        <a:rPr lang="en-US" sz="1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juta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1687045"/>
      </p:ext>
    </p:extLst>
  </p:cSld>
  <p:clrMapOvr>
    <a:masterClrMapping/>
  </p:clrMapOvr>
  <p:transition spd="slow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Kontrak</a:t>
            </a:r>
            <a:r>
              <a:rPr lang="en-US" dirty="0"/>
              <a:t> </a:t>
            </a:r>
            <a:r>
              <a:rPr lang="en-US" dirty="0" err="1"/>
              <a:t>Konstruksi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err="1"/>
              <a:t>Kontrak</a:t>
            </a:r>
            <a:r>
              <a:rPr lang="en-US" sz="2400" dirty="0"/>
              <a:t> </a:t>
            </a:r>
            <a:r>
              <a:rPr lang="en-US" sz="2400" dirty="0" err="1"/>
              <a:t>konstruksi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aset</a:t>
            </a:r>
            <a:r>
              <a:rPr lang="en-US" sz="2400" dirty="0"/>
              <a:t> </a:t>
            </a:r>
            <a:r>
              <a:rPr lang="en-US" sz="2400" dirty="0" err="1"/>
              <a:t>tunggal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berkaitan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sejumlah</a:t>
            </a:r>
            <a:r>
              <a:rPr lang="en-US" sz="2400" dirty="0"/>
              <a:t> </a:t>
            </a:r>
            <a:r>
              <a:rPr lang="en-US" sz="2400" dirty="0" err="1"/>
              <a:t>aset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Kontrak</a:t>
            </a:r>
            <a:r>
              <a:rPr lang="en-US" sz="2400" dirty="0"/>
              <a:t> </a:t>
            </a:r>
            <a:r>
              <a:rPr lang="en-US" sz="2400" dirty="0" err="1"/>
              <a:t>konstruksi</a:t>
            </a:r>
            <a:r>
              <a:rPr lang="en-US" sz="2400" dirty="0"/>
              <a:t> </a:t>
            </a:r>
            <a:r>
              <a:rPr lang="en-US" sz="2400" dirty="0" err="1"/>
              <a:t>meliputi</a:t>
            </a:r>
            <a:r>
              <a:rPr lang="en-US" sz="2400" dirty="0"/>
              <a:t> :</a:t>
            </a:r>
          </a:p>
          <a:p>
            <a:pPr lvl="1"/>
            <a:r>
              <a:rPr lang="en-US" dirty="0" err="1"/>
              <a:t>Kontrak</a:t>
            </a:r>
            <a:r>
              <a:rPr lang="en-US" dirty="0"/>
              <a:t> </a:t>
            </a:r>
            <a:r>
              <a:rPr lang="en-US" b="1" dirty="0" err="1"/>
              <a:t>konstruksi</a:t>
            </a:r>
            <a:r>
              <a:rPr lang="en-US" b="1" dirty="0"/>
              <a:t> </a:t>
            </a:r>
            <a:r>
              <a:rPr lang="en-US" b="1" dirty="0" err="1"/>
              <a:t>aset</a:t>
            </a:r>
            <a:r>
              <a:rPr lang="en-US" dirty="0"/>
              <a:t>, </a:t>
            </a:r>
            <a:r>
              <a:rPr lang="en-US" dirty="0" err="1"/>
              <a:t>misalnya</a:t>
            </a:r>
            <a:r>
              <a:rPr lang="en-US" dirty="0"/>
              <a:t>,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manajer</a:t>
            </a:r>
            <a:r>
              <a:rPr lang="en-US" dirty="0"/>
              <a:t> </a:t>
            </a:r>
            <a:r>
              <a:rPr lang="en-US" dirty="0" err="1"/>
              <a:t>proyek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arsitek</a:t>
            </a:r>
            <a:r>
              <a:rPr lang="en-US" dirty="0"/>
              <a:t>; </a:t>
            </a:r>
            <a:r>
              <a:rPr lang="en-US" dirty="0" err="1"/>
              <a:t>dan</a:t>
            </a:r>
            <a:endParaRPr lang="en-US" dirty="0"/>
          </a:p>
          <a:p>
            <a:pPr lvl="1"/>
            <a:r>
              <a:rPr lang="en-US" dirty="0" err="1"/>
              <a:t>kontrak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b="1" dirty="0" err="1"/>
              <a:t>penghancuran</a:t>
            </a:r>
            <a:r>
              <a:rPr lang="en-US" b="1" dirty="0"/>
              <a:t>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restorasi</a:t>
            </a:r>
            <a:r>
              <a:rPr lang="en-US" b="1" dirty="0"/>
              <a:t> </a:t>
            </a:r>
            <a:r>
              <a:rPr lang="en-US" b="1" dirty="0" err="1"/>
              <a:t>aset</a:t>
            </a:r>
            <a:r>
              <a:rPr lang="en-US" b="1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b="1" dirty="0" err="1"/>
              <a:t>restorasi</a:t>
            </a:r>
            <a:r>
              <a:rPr lang="en-US" b="1" dirty="0"/>
              <a:t> </a:t>
            </a:r>
            <a:r>
              <a:rPr lang="en-US" b="1" dirty="0" err="1"/>
              <a:t>lingkungan</a:t>
            </a:r>
            <a:r>
              <a:rPr lang="en-US" b="1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penghancuran</a:t>
            </a:r>
            <a:r>
              <a:rPr lang="en-US" dirty="0"/>
              <a:t> </a:t>
            </a:r>
            <a:r>
              <a:rPr lang="en-US" dirty="0" err="1"/>
              <a:t>aset</a:t>
            </a:r>
            <a:r>
              <a:rPr lang="en-US" dirty="0"/>
              <a:t>.</a:t>
            </a:r>
          </a:p>
          <a:p>
            <a:r>
              <a:rPr lang="en-US" sz="2400" dirty="0" err="1"/>
              <a:t>Kontrak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berbentuk</a:t>
            </a:r>
            <a:r>
              <a:rPr lang="en-US" sz="2400" dirty="0"/>
              <a:t>:</a:t>
            </a:r>
          </a:p>
          <a:p>
            <a:pPr lvl="1"/>
            <a:r>
              <a:rPr lang="en-US" dirty="0" err="1"/>
              <a:t>Kontrak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tetap</a:t>
            </a:r>
            <a:endParaRPr lang="en-US" dirty="0"/>
          </a:p>
          <a:p>
            <a:pPr lvl="1"/>
            <a:r>
              <a:rPr lang="en-US" dirty="0" err="1"/>
              <a:t>Kontrak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plus</a:t>
            </a:r>
          </a:p>
          <a:p>
            <a:pPr lvl="1"/>
            <a:endParaRPr lang="en-US" dirty="0"/>
          </a:p>
          <a:p>
            <a:pPr lvl="1"/>
            <a:endParaRPr lang="en-US" sz="2000" dirty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077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fld id="{C8917DDB-6779-4320-89F1-0A441ABEDE43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1026" name="Picture 2" descr="C:\Users\siina\Desktop\MOM'S\PSAK BARU\gambar ekonomi\th_villag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6280" y="4437112"/>
            <a:ext cx="1524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1871764"/>
      </p:ext>
    </p:extLst>
  </p:cSld>
  <p:clrMapOvr>
    <a:masterClrMapping/>
  </p:clrMapOvr>
  <p:transition spd="slow">
    <p:pull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25009"/>
            <a:ext cx="9404723" cy="1400530"/>
          </a:xfrm>
        </p:spPr>
        <p:txBody>
          <a:bodyPr/>
          <a:lstStyle/>
          <a:p>
            <a:r>
              <a:rPr lang="en-US" dirty="0" err="1"/>
              <a:t>Pendapatan</a:t>
            </a:r>
            <a:r>
              <a:rPr lang="en-US" dirty="0"/>
              <a:t> – </a:t>
            </a:r>
            <a:r>
              <a:rPr lang="en-US" dirty="0" err="1"/>
              <a:t>Konstruksi</a:t>
            </a: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2438400" y="1933381"/>
            <a:ext cx="7848600" cy="4542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b="1">
                <a:solidFill>
                  <a:schemeClr val="folHlink"/>
                </a:solidFill>
                <a:latin typeface="Comic Sans MS" pitchFamily="66" charset="0"/>
              </a:defRPr>
            </a:lvl1pPr>
            <a:lvl2pPr marL="976313" indent="-404813">
              <a:defRPr b="1">
                <a:solidFill>
                  <a:schemeClr val="folHlink"/>
                </a:solidFill>
                <a:latin typeface="Comic Sans MS" pitchFamily="66" charset="0"/>
              </a:defRPr>
            </a:lvl2pPr>
            <a:lvl3pPr marL="11430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3pPr>
            <a:lvl4pPr marL="16002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4pPr>
            <a:lvl5pPr marL="20574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600"/>
              </a:spcBef>
              <a:buClr>
                <a:srgbClr val="800000"/>
              </a:buClr>
              <a:buSzPct val="80000"/>
            </a:pP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PT A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akan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mencatat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pendapatan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,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beban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,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dan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kerugian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tahun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2013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sbb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: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2141166" y="1225508"/>
            <a:ext cx="7315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ap="sq" algn="ctr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folHlink"/>
                </a:solidFill>
                <a:latin typeface="Comic Sans MS" pitchFamily="66" charset="0"/>
              </a:defRPr>
            </a:lvl1pPr>
            <a:lvl2pPr marL="742950" indent="-285750">
              <a:defRPr b="1">
                <a:solidFill>
                  <a:schemeClr val="folHlink"/>
                </a:solidFill>
                <a:latin typeface="Comic Sans MS" pitchFamily="66" charset="0"/>
              </a:defRPr>
            </a:lvl2pPr>
            <a:lvl3pPr marL="11430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3pPr>
            <a:lvl4pPr marL="16002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4pPr>
            <a:lvl5pPr marL="20574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9pPr>
          </a:lstStyle>
          <a:p>
            <a:pPr algn="l">
              <a:spcBef>
                <a:spcPct val="30000"/>
              </a:spcBef>
              <a:spcAft>
                <a:spcPct val="20000"/>
              </a:spcAft>
              <a:buSzPct val="80000"/>
            </a:pPr>
            <a:r>
              <a:rPr lang="en-US" sz="2800" dirty="0" err="1">
                <a:solidFill>
                  <a:schemeClr val="tx1"/>
                </a:solidFill>
                <a:latin typeface="Calibri" pitchFamily="34" charset="0"/>
              </a:rPr>
              <a:t>Kerugian</a:t>
            </a:r>
            <a:r>
              <a:rPr lang="en-US" sz="2800" dirty="0">
                <a:solidFill>
                  <a:schemeClr val="tx1"/>
                </a:solidFill>
                <a:latin typeface="Calibri" pitchFamily="34" charset="0"/>
              </a:rPr>
              <a:t> di </a:t>
            </a:r>
            <a:r>
              <a:rPr lang="en-US" sz="2800" dirty="0" err="1">
                <a:solidFill>
                  <a:schemeClr val="tx1"/>
                </a:solidFill>
                <a:latin typeface="Calibri" pitchFamily="34" charset="0"/>
              </a:rPr>
              <a:t>kontrak</a:t>
            </a:r>
            <a:r>
              <a:rPr lang="en-US" sz="28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Calibri" pitchFamily="34" charset="0"/>
              </a:rPr>
              <a:t>merugikan</a:t>
            </a:r>
            <a:endParaRPr lang="en-US" sz="28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438400" y="2772656"/>
            <a:ext cx="7848600" cy="106182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457200" indent="-457200">
              <a:defRPr b="1">
                <a:solidFill>
                  <a:schemeClr val="folHlink"/>
                </a:solidFill>
                <a:latin typeface="Comic Sans MS" pitchFamily="66" charset="0"/>
              </a:defRPr>
            </a:lvl1pPr>
            <a:lvl2pPr marL="976313" indent="-404813">
              <a:defRPr b="1">
                <a:solidFill>
                  <a:schemeClr val="folHlink"/>
                </a:solidFill>
                <a:latin typeface="Comic Sans MS" pitchFamily="66" charset="0"/>
              </a:defRPr>
            </a:lvl2pPr>
            <a:lvl3pPr marL="11430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3pPr>
            <a:lvl4pPr marL="16002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4pPr>
            <a:lvl5pPr marL="20574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9pPr>
          </a:lstStyle>
          <a:p>
            <a:pPr marL="0" indent="0">
              <a:buClr>
                <a:srgbClr val="800000"/>
              </a:buClr>
              <a:buSzPct val="80000"/>
              <a:tabLst>
                <a:tab pos="457200" algn="l"/>
                <a:tab pos="4572000" algn="l"/>
                <a:tab pos="5029200" algn="l"/>
              </a:tabLst>
            </a:pP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Beban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konstruksi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	284,5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juta</a:t>
            </a:r>
            <a:endParaRPr lang="en-US" sz="2100" b="0" dirty="0">
              <a:solidFill>
                <a:schemeClr val="tx1"/>
              </a:solidFill>
              <a:latin typeface="Calibri" pitchFamily="34" charset="0"/>
            </a:endParaRPr>
          </a:p>
          <a:p>
            <a:pPr marL="0" indent="0">
              <a:buClr>
                <a:srgbClr val="800000"/>
              </a:buClr>
              <a:buSzPct val="80000"/>
              <a:tabLst>
                <a:tab pos="457200" algn="l"/>
                <a:tab pos="4572000" algn="l"/>
                <a:tab pos="5029200" algn="l"/>
              </a:tabLst>
            </a:pP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	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Konstruksi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dalam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proses (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kerugian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)		132,5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juta</a:t>
            </a:r>
            <a:endParaRPr lang="en-US" sz="2100" b="0" dirty="0">
              <a:solidFill>
                <a:schemeClr val="tx1"/>
              </a:solidFill>
              <a:latin typeface="Calibri" pitchFamily="34" charset="0"/>
            </a:endParaRPr>
          </a:p>
          <a:p>
            <a:pPr marL="0" indent="0">
              <a:buClr>
                <a:srgbClr val="800000"/>
              </a:buClr>
              <a:buSzPct val="80000"/>
              <a:tabLst>
                <a:tab pos="457200" algn="l"/>
                <a:tab pos="4572000" algn="l"/>
                <a:tab pos="5029200" algn="l"/>
              </a:tabLst>
            </a:pP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	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Pendapatan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		152,0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juta</a:t>
            </a:r>
            <a:endParaRPr lang="en-US" sz="2100" b="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362200" y="2357692"/>
            <a:ext cx="7848600" cy="4025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b="1">
                <a:solidFill>
                  <a:schemeClr val="folHlink"/>
                </a:solidFill>
                <a:latin typeface="Comic Sans MS" pitchFamily="66" charset="0"/>
              </a:defRPr>
            </a:lvl1pPr>
            <a:lvl2pPr marL="976313" indent="-404813">
              <a:defRPr b="1">
                <a:solidFill>
                  <a:schemeClr val="folHlink"/>
                </a:solidFill>
                <a:latin typeface="Comic Sans MS" pitchFamily="66" charset="0"/>
              </a:defRPr>
            </a:lvl2pPr>
            <a:lvl3pPr marL="11430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3pPr>
            <a:lvl4pPr marL="16002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4pPr>
            <a:lvl5pPr marL="20574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600"/>
              </a:spcBef>
              <a:buClr>
                <a:srgbClr val="800000"/>
              </a:buClr>
              <a:buSzPct val="80000"/>
            </a:pPr>
            <a:r>
              <a:rPr lang="en-US" dirty="0" err="1">
                <a:solidFill>
                  <a:schemeClr val="tx1"/>
                </a:solidFill>
                <a:latin typeface="Calibri" pitchFamily="34" charset="0"/>
              </a:rPr>
              <a:t>Metode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</a:rPr>
              <a:t>prosentase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</a:rPr>
              <a:t>penyelesaian</a:t>
            </a:r>
            <a:endParaRPr lang="en-US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362200" y="4045435"/>
            <a:ext cx="7848600" cy="4025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b="1">
                <a:solidFill>
                  <a:schemeClr val="folHlink"/>
                </a:solidFill>
                <a:latin typeface="Comic Sans MS" pitchFamily="66" charset="0"/>
              </a:defRPr>
            </a:lvl1pPr>
            <a:lvl2pPr marL="976313" indent="-404813">
              <a:defRPr b="1">
                <a:solidFill>
                  <a:schemeClr val="folHlink"/>
                </a:solidFill>
                <a:latin typeface="Comic Sans MS" pitchFamily="66" charset="0"/>
              </a:defRPr>
            </a:lvl2pPr>
            <a:lvl3pPr marL="11430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3pPr>
            <a:lvl4pPr marL="16002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4pPr>
            <a:lvl5pPr marL="20574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600"/>
              </a:spcBef>
              <a:buClr>
                <a:srgbClr val="800000"/>
              </a:buClr>
              <a:buSzPct val="80000"/>
            </a:pPr>
            <a:r>
              <a:rPr lang="en-US" dirty="0" err="1">
                <a:solidFill>
                  <a:schemeClr val="tx1"/>
                </a:solidFill>
                <a:latin typeface="Calibri" pitchFamily="34" charset="0"/>
              </a:rPr>
              <a:t>Metode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</a:rPr>
              <a:t>pemulihan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</a:rPr>
              <a:t>biaya</a:t>
            </a:r>
            <a:endParaRPr lang="en-US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2438400" y="4529152"/>
            <a:ext cx="7848600" cy="170816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457200" indent="-457200">
              <a:defRPr b="1">
                <a:solidFill>
                  <a:schemeClr val="folHlink"/>
                </a:solidFill>
                <a:latin typeface="Comic Sans MS" pitchFamily="66" charset="0"/>
              </a:defRPr>
            </a:lvl1pPr>
            <a:lvl2pPr marL="976313" indent="-404813">
              <a:defRPr b="1">
                <a:solidFill>
                  <a:schemeClr val="folHlink"/>
                </a:solidFill>
                <a:latin typeface="Comic Sans MS" pitchFamily="66" charset="0"/>
              </a:defRPr>
            </a:lvl2pPr>
            <a:lvl3pPr marL="11430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3pPr>
            <a:lvl4pPr marL="16002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4pPr>
            <a:lvl5pPr marL="20574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9pPr>
          </a:lstStyle>
          <a:p>
            <a:pPr marL="0" indent="0">
              <a:buClr>
                <a:srgbClr val="800000"/>
              </a:buClr>
              <a:buSzPct val="80000"/>
              <a:tabLst>
                <a:tab pos="457200" algn="l"/>
                <a:tab pos="4572000" algn="l"/>
                <a:tab pos="5029200" algn="l"/>
              </a:tabLst>
            </a:pP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Beban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konstruksi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	253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juta</a:t>
            </a:r>
            <a:endParaRPr lang="en-US" sz="2100" b="0" dirty="0">
              <a:solidFill>
                <a:schemeClr val="tx1"/>
              </a:solidFill>
              <a:latin typeface="Calibri" pitchFamily="34" charset="0"/>
            </a:endParaRPr>
          </a:p>
          <a:p>
            <a:pPr marL="519113" lvl="1" indent="0">
              <a:buClr>
                <a:srgbClr val="800000"/>
              </a:buClr>
              <a:buSzPct val="80000"/>
              <a:tabLst>
                <a:tab pos="457200" algn="l"/>
                <a:tab pos="4572000" algn="l"/>
                <a:tab pos="5029200" algn="l"/>
              </a:tabLst>
            </a:pP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Pendapatan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		253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juta</a:t>
            </a:r>
            <a:endParaRPr lang="en-US" sz="2100" b="0" dirty="0">
              <a:solidFill>
                <a:schemeClr val="tx1"/>
              </a:solidFill>
              <a:latin typeface="Calibri" pitchFamily="34" charset="0"/>
            </a:endParaRPr>
          </a:p>
          <a:p>
            <a:pPr marL="519113" lvl="1" indent="0">
              <a:buClr>
                <a:srgbClr val="800000"/>
              </a:buClr>
              <a:buSzPct val="80000"/>
              <a:tabLst>
                <a:tab pos="457200" algn="l"/>
                <a:tab pos="4572000" algn="l"/>
                <a:tab pos="5029200" algn="l"/>
              </a:tabLst>
            </a:pPr>
            <a:endParaRPr lang="en-US" sz="2100" b="0" dirty="0">
              <a:solidFill>
                <a:schemeClr val="tx1"/>
              </a:solidFill>
              <a:latin typeface="Calibri" pitchFamily="34" charset="0"/>
            </a:endParaRPr>
          </a:p>
          <a:p>
            <a:pPr marL="0" indent="0">
              <a:buClr>
                <a:srgbClr val="800000"/>
              </a:buClr>
              <a:buSzPct val="80000"/>
              <a:tabLst>
                <a:tab pos="457200" algn="l"/>
                <a:tab pos="4572000" algn="l"/>
                <a:tab pos="5029200" algn="l"/>
              </a:tabLst>
            </a:pP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Kerugian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dari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kontrak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jangka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panjang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	87,5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juta</a:t>
            </a:r>
            <a:endParaRPr lang="en-US" sz="2100" b="0" dirty="0">
              <a:solidFill>
                <a:schemeClr val="tx1"/>
              </a:solidFill>
              <a:latin typeface="Calibri" pitchFamily="34" charset="0"/>
            </a:endParaRPr>
          </a:p>
          <a:p>
            <a:pPr marL="519113" lvl="1" indent="0">
              <a:buClr>
                <a:srgbClr val="800000"/>
              </a:buClr>
              <a:buSzPct val="80000"/>
              <a:tabLst>
                <a:tab pos="457200" algn="l"/>
                <a:tab pos="4572000" algn="l"/>
                <a:tab pos="5029200" algn="l"/>
              </a:tabLst>
            </a:pP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Konstruksi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dalam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 proses (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kerugian</a:t>
            </a:r>
            <a:r>
              <a:rPr lang="en-US" sz="2100" b="0" dirty="0">
                <a:solidFill>
                  <a:schemeClr val="tx1"/>
                </a:solidFill>
                <a:latin typeface="Calibri" pitchFamily="34" charset="0"/>
              </a:rPr>
              <a:t>) 		87,5 </a:t>
            </a:r>
            <a:r>
              <a:rPr lang="en-US" sz="2100" b="0" dirty="0" err="1">
                <a:solidFill>
                  <a:schemeClr val="tx1"/>
                </a:solidFill>
                <a:latin typeface="Calibri" pitchFamily="34" charset="0"/>
              </a:rPr>
              <a:t>juta</a:t>
            </a:r>
            <a:endParaRPr lang="en-US" sz="2100" b="0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2984403"/>
      </p:ext>
    </p:extLst>
  </p:cSld>
  <p:clrMapOvr>
    <a:masterClrMapping/>
  </p:clrMapOvr>
  <p:transition spd="slow">
    <p:pull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156CF9E-9EA9-4B3B-9A67-AE8472635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1858" y="2281238"/>
            <a:ext cx="9404350" cy="14001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d-ID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Terima Kasih</a:t>
            </a:r>
            <a:endParaRPr 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76695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7649" y="188640"/>
            <a:ext cx="7138987" cy="955576"/>
          </a:xfrm>
        </p:spPr>
        <p:txBody>
          <a:bodyPr/>
          <a:lstStyle/>
          <a:p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Kontrak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643050"/>
            <a:ext cx="8305800" cy="4605350"/>
          </a:xfrm>
        </p:spPr>
        <p:txBody>
          <a:bodyPr/>
          <a:lstStyle/>
          <a:p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kontrak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semula</a:t>
            </a:r>
            <a:r>
              <a:rPr lang="en-US" dirty="0"/>
              <a:t> yang </a:t>
            </a:r>
            <a:r>
              <a:rPr lang="en-US" dirty="0" err="1"/>
              <a:t>disetujui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kontrak</a:t>
            </a:r>
            <a:r>
              <a:rPr lang="en-US" dirty="0"/>
              <a:t>; </a:t>
            </a:r>
            <a:r>
              <a:rPr lang="en-US" dirty="0" err="1"/>
              <a:t>dan</a:t>
            </a:r>
            <a:endParaRPr lang="en-US" dirty="0"/>
          </a:p>
          <a:p>
            <a:pPr lvl="1"/>
            <a:r>
              <a:rPr lang="en-US" dirty="0" err="1"/>
              <a:t>penyimpangan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kontrak</a:t>
            </a:r>
            <a:r>
              <a:rPr lang="en-US" dirty="0"/>
              <a:t>, </a:t>
            </a:r>
            <a:r>
              <a:rPr lang="en-US" dirty="0" err="1"/>
              <a:t>klaim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pembayaran</a:t>
            </a:r>
            <a:r>
              <a:rPr lang="en-US" dirty="0"/>
              <a:t> </a:t>
            </a:r>
            <a:r>
              <a:rPr lang="en-US" dirty="0" err="1"/>
              <a:t>insentif</a:t>
            </a:r>
            <a:r>
              <a:rPr lang="en-US" dirty="0"/>
              <a:t>:</a:t>
            </a:r>
          </a:p>
          <a:p>
            <a:pPr lvl="2"/>
            <a:r>
              <a:rPr lang="nn-NO" dirty="0"/>
              <a:t>sepanjang hal ini memungkinkan untuk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; </a:t>
            </a:r>
            <a:r>
              <a:rPr lang="en-US" dirty="0" err="1"/>
              <a:t>dan</a:t>
            </a:r>
            <a:endParaRPr lang="en-US" dirty="0"/>
          </a:p>
          <a:p>
            <a:pPr lvl="2"/>
            <a:r>
              <a:rPr lang="it-IT" dirty="0"/>
              <a:t>dapat diukur secara andal.</a:t>
            </a:r>
          </a:p>
          <a:p>
            <a:endParaRPr lang="nn-NO" dirty="0"/>
          </a:p>
          <a:p>
            <a:pPr lvl="1"/>
            <a:endParaRPr lang="en-US" dirty="0"/>
          </a:p>
          <a:p>
            <a:endParaRPr lang="en-US" sz="2400" dirty="0"/>
          </a:p>
          <a:p>
            <a:pPr lvl="1"/>
            <a:endParaRPr lang="en-US" dirty="0"/>
          </a:p>
          <a:p>
            <a:pPr lvl="1"/>
            <a:endParaRPr lang="en-US" sz="2000" dirty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077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fld id="{C8917DDB-6779-4320-89F1-0A441ABEDE43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3077" name="Picture 5" descr="C:\Users\siina\Desktop\MOM'S\PSAK BARU\gambar ekonomi\1bag_of_mone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2305" y="4481315"/>
            <a:ext cx="1495425" cy="191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6326740"/>
      </p:ext>
    </p:extLst>
  </p:cSld>
  <p:clrMapOvr>
    <a:masterClrMapping/>
  </p:clrMapOvr>
  <p:transition spd="slow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Penyimpangan</a:t>
            </a:r>
            <a:r>
              <a:rPr lang="en-US" dirty="0"/>
              <a:t> </a:t>
            </a:r>
            <a:r>
              <a:rPr lang="en-US" dirty="0" err="1"/>
              <a:t>Kontrak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643050"/>
            <a:ext cx="8305800" cy="4605350"/>
          </a:xfrm>
        </p:spPr>
        <p:txBody>
          <a:bodyPr/>
          <a:lstStyle/>
          <a:p>
            <a:r>
              <a:rPr lang="en-US" dirty="0" err="1"/>
              <a:t>Penyimpangan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instruksi</a:t>
            </a:r>
            <a:r>
              <a:rPr lang="en-US" dirty="0"/>
              <a:t> yang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lingkup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kontrak</a:t>
            </a:r>
            <a:r>
              <a:rPr lang="en-US" dirty="0"/>
              <a:t>. </a:t>
            </a:r>
          </a:p>
          <a:p>
            <a:r>
              <a:rPr lang="sv-SE" dirty="0"/>
              <a:t>Penyimpangan dimasukkan ke dalam pendapatan kontrak jika:</a:t>
            </a:r>
          </a:p>
          <a:p>
            <a:pPr lvl="1"/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menyetujui</a:t>
            </a:r>
            <a:r>
              <a:rPr lang="en-US" dirty="0"/>
              <a:t> </a:t>
            </a:r>
            <a:r>
              <a:rPr lang="en-US" dirty="0" err="1"/>
              <a:t>penyimpangan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 yang </a:t>
            </a:r>
            <a:r>
              <a:rPr lang="en-US" dirty="0" err="1"/>
              <a:t>timbul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penyimpangan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; </a:t>
            </a:r>
            <a:r>
              <a:rPr lang="en-US" dirty="0" err="1"/>
              <a:t>dan</a:t>
            </a:r>
            <a:endParaRPr lang="en-US" dirty="0"/>
          </a:p>
          <a:p>
            <a:pPr lvl="1"/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diukur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andal</a:t>
            </a:r>
            <a:r>
              <a:rPr lang="en-US" dirty="0"/>
              <a:t>.</a:t>
            </a:r>
          </a:p>
          <a:p>
            <a:endParaRPr lang="en-US" dirty="0"/>
          </a:p>
          <a:p>
            <a:pPr lvl="1"/>
            <a:endParaRPr lang="nn-NO" dirty="0"/>
          </a:p>
          <a:p>
            <a:pPr lvl="1"/>
            <a:endParaRPr lang="en-US" sz="2000" dirty="0"/>
          </a:p>
          <a:p>
            <a:endParaRPr lang="en-US" sz="2000" dirty="0"/>
          </a:p>
          <a:p>
            <a:pPr lvl="1"/>
            <a:endParaRPr lang="en-US" dirty="0"/>
          </a:p>
          <a:p>
            <a:pPr lvl="1"/>
            <a:endParaRPr lang="en-US" sz="1800" dirty="0"/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077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fld id="{C8917DDB-6779-4320-89F1-0A441ABEDE4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11718"/>
      </p:ext>
    </p:extLst>
  </p:cSld>
  <p:clrMapOvr>
    <a:masterClrMapping/>
  </p:clrMapOvr>
  <p:transition spd="slow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Klaim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500174"/>
            <a:ext cx="8305800" cy="4605350"/>
          </a:xfrm>
        </p:spPr>
        <p:txBody>
          <a:bodyPr>
            <a:normAutofit lnSpcReduction="10000"/>
          </a:bodyPr>
          <a:lstStyle/>
          <a:p>
            <a:r>
              <a:rPr lang="en-US" sz="2400" dirty="0" err="1"/>
              <a:t>Klaim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yang </a:t>
            </a:r>
            <a:r>
              <a:rPr lang="en-US" sz="2400" dirty="0" err="1"/>
              <a:t>diminta</a:t>
            </a:r>
            <a:r>
              <a:rPr lang="en-US" sz="2400" dirty="0"/>
              <a:t> </a:t>
            </a:r>
            <a:r>
              <a:rPr lang="en-US" sz="2400" dirty="0" err="1"/>
              <a:t>kontraktor</a:t>
            </a:r>
            <a:r>
              <a:rPr lang="en-US" sz="2400" dirty="0"/>
              <a:t> </a:t>
            </a:r>
            <a:r>
              <a:rPr lang="en-US" sz="2400" dirty="0" err="1"/>
              <a:t>kepada</a:t>
            </a:r>
            <a:r>
              <a:rPr lang="en-US" sz="2400" dirty="0"/>
              <a:t> </a:t>
            </a:r>
            <a:r>
              <a:rPr lang="en-US" sz="2400" dirty="0" err="1"/>
              <a:t>pelanggan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pihak</a:t>
            </a:r>
            <a:r>
              <a:rPr lang="en-US" sz="2400" dirty="0"/>
              <a:t> lain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penggantian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biaya-biaya</a:t>
            </a:r>
            <a:r>
              <a:rPr lang="en-US" sz="2400" dirty="0"/>
              <a:t> yang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termasuk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kontrak</a:t>
            </a:r>
            <a:r>
              <a:rPr lang="en-US" sz="2400" dirty="0"/>
              <a:t>. </a:t>
            </a:r>
          </a:p>
          <a:p>
            <a:r>
              <a:rPr lang="sv-SE" sz="2400" dirty="0"/>
              <a:t>Pengukuran pendapatan dari klaim mengandung ketidakpastian dan tergantung pada hasil negosiasi.</a:t>
            </a:r>
          </a:p>
          <a:p>
            <a:r>
              <a:rPr lang="sv-SE" sz="2400" dirty="0"/>
              <a:t>Klaim dimasukkan ke dalam pendapatan kontrak jika:</a:t>
            </a:r>
          </a:p>
          <a:p>
            <a:pPr lvl="1"/>
            <a:r>
              <a:rPr lang="en-US" sz="2000" dirty="0" err="1"/>
              <a:t>negosiasi</a:t>
            </a:r>
            <a:r>
              <a:rPr lang="en-US" sz="2000" dirty="0"/>
              <a:t> </a:t>
            </a:r>
            <a:r>
              <a:rPr lang="en-US" sz="2000" dirty="0" err="1"/>
              <a:t>telah</a:t>
            </a:r>
            <a:r>
              <a:rPr lang="en-US" sz="2000" dirty="0"/>
              <a:t> </a:t>
            </a:r>
            <a:r>
              <a:rPr lang="en-US" sz="2000" dirty="0" err="1"/>
              <a:t>mencapai</a:t>
            </a:r>
            <a:r>
              <a:rPr lang="en-US" sz="2000" dirty="0"/>
              <a:t> </a:t>
            </a:r>
            <a:r>
              <a:rPr lang="en-US" sz="2000" dirty="0" err="1"/>
              <a:t>tingkat</a:t>
            </a:r>
            <a:r>
              <a:rPr lang="en-US" sz="2000" dirty="0"/>
              <a:t> </a:t>
            </a:r>
            <a:r>
              <a:rPr lang="en-US" sz="2000" dirty="0" err="1"/>
              <a:t>akhir</a:t>
            </a:r>
            <a:r>
              <a:rPr lang="en-US" sz="2000" dirty="0"/>
              <a:t> </a:t>
            </a:r>
            <a:r>
              <a:rPr lang="en-US" sz="2000" dirty="0" err="1"/>
              <a:t>sehingga</a:t>
            </a:r>
            <a:r>
              <a:rPr lang="en-US" sz="2000" dirty="0"/>
              <a:t> </a:t>
            </a:r>
            <a:r>
              <a:rPr lang="en-US" sz="2000" dirty="0" err="1"/>
              <a:t>kemungkinan</a:t>
            </a:r>
            <a:r>
              <a:rPr lang="en-US" sz="2000" dirty="0"/>
              <a:t> </a:t>
            </a:r>
            <a:r>
              <a:rPr lang="en-US" sz="2000" dirty="0" err="1"/>
              <a:t>besar</a:t>
            </a:r>
            <a:r>
              <a:rPr lang="en-US" sz="2000" dirty="0"/>
              <a:t> </a:t>
            </a:r>
            <a:r>
              <a:rPr lang="en-US" sz="2000" dirty="0" err="1"/>
              <a:t>pelanggan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menerima</a:t>
            </a:r>
            <a:r>
              <a:rPr lang="en-US" sz="2000" dirty="0"/>
              <a:t> </a:t>
            </a:r>
            <a:r>
              <a:rPr lang="en-US" sz="2000" dirty="0" err="1"/>
              <a:t>klaim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; </a:t>
            </a:r>
            <a:r>
              <a:rPr lang="en-US" sz="2000" dirty="0" err="1"/>
              <a:t>dan</a:t>
            </a:r>
            <a:endParaRPr lang="en-US" sz="2000" dirty="0"/>
          </a:p>
          <a:p>
            <a:pPr lvl="1"/>
            <a:r>
              <a:rPr lang="en-US" sz="2000" dirty="0" err="1"/>
              <a:t>nilai</a:t>
            </a:r>
            <a:r>
              <a:rPr lang="en-US" sz="2000" dirty="0"/>
              <a:t> </a:t>
            </a:r>
            <a:r>
              <a:rPr lang="en-US" sz="2000" dirty="0" err="1"/>
              <a:t>klaim</a:t>
            </a:r>
            <a:r>
              <a:rPr lang="en-US" sz="2000" dirty="0"/>
              <a:t> yang </a:t>
            </a:r>
            <a:r>
              <a:rPr lang="en-US" sz="2000" dirty="0" err="1"/>
              <a:t>kemungkinan</a:t>
            </a:r>
            <a:r>
              <a:rPr lang="en-US" sz="2000" dirty="0"/>
              <a:t> </a:t>
            </a:r>
            <a:r>
              <a:rPr lang="en-US" sz="2000" dirty="0" err="1"/>
              <a:t>besar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disetujui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pelanggan</a:t>
            </a:r>
            <a:r>
              <a:rPr lang="en-US" sz="2000" dirty="0"/>
              <a:t>,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diukur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andal</a:t>
            </a:r>
            <a:r>
              <a:rPr lang="en-US" sz="2000" dirty="0"/>
              <a:t>.</a:t>
            </a:r>
          </a:p>
          <a:p>
            <a:pPr lvl="1"/>
            <a:endParaRPr lang="nn-NO" sz="2000" dirty="0"/>
          </a:p>
          <a:p>
            <a:pPr lvl="1"/>
            <a:endParaRPr lang="en-US" sz="1800" dirty="0"/>
          </a:p>
          <a:p>
            <a:endParaRPr lang="en-US" sz="1800" dirty="0"/>
          </a:p>
          <a:p>
            <a:pPr lvl="1"/>
            <a:endParaRPr lang="en-US" sz="2000" dirty="0"/>
          </a:p>
          <a:p>
            <a:pPr lvl="1"/>
            <a:endParaRPr lang="en-US" sz="1600" dirty="0"/>
          </a:p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077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fld id="{C8917DDB-6779-4320-89F1-0A441ABEDE4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353217"/>
      </p:ext>
    </p:extLst>
  </p:cSld>
  <p:clrMapOvr>
    <a:masterClrMapping/>
  </p:clrMapOvr>
  <p:transition spd="slow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Pembayaran</a:t>
            </a:r>
            <a:r>
              <a:rPr lang="en-US" dirty="0"/>
              <a:t> </a:t>
            </a:r>
            <a:r>
              <a:rPr lang="en-US" dirty="0" err="1"/>
              <a:t>Insentif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500174"/>
            <a:ext cx="8305800" cy="4605350"/>
          </a:xfrm>
        </p:spPr>
        <p:txBody>
          <a:bodyPr>
            <a:normAutofit lnSpcReduction="10000"/>
          </a:bodyPr>
          <a:lstStyle/>
          <a:p>
            <a:r>
              <a:rPr lang="en-US" sz="2400" dirty="0" err="1"/>
              <a:t>Pembayaran</a:t>
            </a:r>
            <a:r>
              <a:rPr lang="en-US" sz="2400" dirty="0"/>
              <a:t> </a:t>
            </a:r>
            <a:r>
              <a:rPr lang="en-US" sz="2400" dirty="0" err="1"/>
              <a:t>insentif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tambahan</a:t>
            </a:r>
            <a:r>
              <a:rPr lang="en-US" sz="2400" dirty="0"/>
              <a:t> yang </a:t>
            </a:r>
            <a:r>
              <a:rPr lang="en-US" sz="2400" dirty="0" err="1"/>
              <a:t>dibayarkan</a:t>
            </a:r>
            <a:r>
              <a:rPr lang="en-US" sz="2400" dirty="0"/>
              <a:t> </a:t>
            </a:r>
            <a:r>
              <a:rPr lang="en-US" sz="2400" dirty="0" err="1"/>
              <a:t>kepada</a:t>
            </a:r>
            <a:r>
              <a:rPr lang="en-US" sz="2400" dirty="0"/>
              <a:t> </a:t>
            </a:r>
            <a:r>
              <a:rPr lang="en-US" sz="2400" dirty="0" err="1"/>
              <a:t>kontraktor</a:t>
            </a:r>
            <a:r>
              <a:rPr lang="en-US" sz="2400" dirty="0"/>
              <a:t> </a:t>
            </a:r>
            <a:r>
              <a:rPr lang="en-US" sz="2400" dirty="0" err="1"/>
              <a:t>apabila</a:t>
            </a:r>
            <a:r>
              <a:rPr lang="en-US" sz="2400" dirty="0"/>
              <a:t> </a:t>
            </a:r>
            <a:r>
              <a:rPr lang="en-US" sz="2400" dirty="0" err="1"/>
              <a:t>standar-standar</a:t>
            </a:r>
            <a:r>
              <a:rPr lang="en-US" sz="2400" dirty="0"/>
              <a:t> </a:t>
            </a:r>
            <a:r>
              <a:rPr lang="en-US" sz="2400" dirty="0" err="1"/>
              <a:t>pelaksanaan</a:t>
            </a:r>
            <a:r>
              <a:rPr lang="en-US" sz="2400" dirty="0"/>
              <a:t> yang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ditentukan</a:t>
            </a:r>
            <a:r>
              <a:rPr lang="en-US" sz="2400" dirty="0"/>
              <a:t>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terpenuhi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dilampaui</a:t>
            </a:r>
            <a:r>
              <a:rPr lang="en-US" sz="2400" dirty="0"/>
              <a:t>. </a:t>
            </a:r>
          </a:p>
          <a:p>
            <a:pPr lvl="1"/>
            <a:r>
              <a:rPr lang="en-US" sz="2000" dirty="0" err="1"/>
              <a:t>Misalnya</a:t>
            </a:r>
            <a:r>
              <a:rPr lang="en-US" sz="2000" dirty="0"/>
              <a:t>, </a:t>
            </a:r>
            <a:r>
              <a:rPr lang="en-US" sz="2000" dirty="0" err="1"/>
              <a:t>pembayaran</a:t>
            </a:r>
            <a:r>
              <a:rPr lang="en-US" sz="2000" dirty="0"/>
              <a:t> </a:t>
            </a:r>
            <a:r>
              <a:rPr lang="en-US" sz="2000" dirty="0" err="1"/>
              <a:t>karena</a:t>
            </a:r>
            <a:r>
              <a:rPr lang="en-US" sz="2000" dirty="0"/>
              <a:t> </a:t>
            </a:r>
            <a:r>
              <a:rPr lang="en-US" sz="2000" dirty="0" err="1"/>
              <a:t>penyelesaian</a:t>
            </a:r>
            <a:r>
              <a:rPr lang="en-US" sz="2000" dirty="0"/>
              <a:t> yang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awal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kontrak</a:t>
            </a:r>
            <a:r>
              <a:rPr lang="en-US" sz="2000" dirty="0"/>
              <a:t>. </a:t>
            </a:r>
          </a:p>
          <a:p>
            <a:r>
              <a:rPr lang="en-US" sz="2400" dirty="0" err="1"/>
              <a:t>Pembayaran</a:t>
            </a:r>
            <a:r>
              <a:rPr lang="en-US" sz="2400" dirty="0"/>
              <a:t> </a:t>
            </a:r>
            <a:r>
              <a:rPr lang="en-US" sz="2400" dirty="0" err="1"/>
              <a:t>insentif</a:t>
            </a:r>
            <a:r>
              <a:rPr lang="en-US" sz="2400" dirty="0"/>
              <a:t> </a:t>
            </a:r>
            <a:r>
              <a:rPr lang="en-US" sz="2400" dirty="0" err="1"/>
              <a:t>dimasukkan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pendapatan</a:t>
            </a:r>
            <a:r>
              <a:rPr lang="en-US" sz="2400" dirty="0"/>
              <a:t> </a:t>
            </a:r>
            <a:r>
              <a:rPr lang="en-US" sz="2400" dirty="0" err="1"/>
              <a:t>kontrak</a:t>
            </a:r>
            <a:r>
              <a:rPr lang="en-US" sz="2400" dirty="0"/>
              <a:t> </a:t>
            </a:r>
            <a:r>
              <a:rPr lang="en-US" sz="2400" dirty="0" err="1"/>
              <a:t>jika</a:t>
            </a:r>
            <a:r>
              <a:rPr lang="en-US" sz="2400" dirty="0"/>
              <a:t>:</a:t>
            </a:r>
          </a:p>
          <a:p>
            <a:pPr lvl="1"/>
            <a:r>
              <a:rPr lang="en-US" sz="2000" dirty="0" err="1"/>
              <a:t>kontrak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 </a:t>
            </a:r>
            <a:r>
              <a:rPr lang="en-US" sz="2000" dirty="0" err="1"/>
              <a:t>cukup</a:t>
            </a:r>
            <a:r>
              <a:rPr lang="en-US" sz="2000" dirty="0"/>
              <a:t> </a:t>
            </a:r>
            <a:r>
              <a:rPr lang="en-US" sz="2000" dirty="0" err="1"/>
              <a:t>aman</a:t>
            </a:r>
            <a:r>
              <a:rPr lang="en-US" sz="2000" dirty="0"/>
              <a:t> </a:t>
            </a:r>
            <a:r>
              <a:rPr lang="en-US" sz="2000" dirty="0" err="1"/>
              <a:t>sehingga</a:t>
            </a:r>
            <a:r>
              <a:rPr lang="en-US" sz="2000" dirty="0"/>
              <a:t> </a:t>
            </a:r>
            <a:r>
              <a:rPr lang="en-US" sz="2000" dirty="0" err="1"/>
              <a:t>kemungkinan</a:t>
            </a:r>
            <a:r>
              <a:rPr lang="en-US" sz="2000" dirty="0"/>
              <a:t> </a:t>
            </a:r>
            <a:r>
              <a:rPr lang="en-US" sz="2000" dirty="0" err="1"/>
              <a:t>besar</a:t>
            </a:r>
            <a:r>
              <a:rPr lang="en-US" sz="2000" dirty="0"/>
              <a:t> </a:t>
            </a:r>
            <a:r>
              <a:rPr lang="en-US" sz="2000" dirty="0" err="1"/>
              <a:t>pelanggan</a:t>
            </a:r>
            <a:r>
              <a:rPr lang="en-US" sz="2000" dirty="0"/>
              <a:t> </a:t>
            </a:r>
            <a:r>
              <a:rPr lang="en-US" sz="2000" dirty="0" err="1"/>
              <a:t>memenuhi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melampaui</a:t>
            </a:r>
            <a:r>
              <a:rPr lang="en-US" sz="2000" dirty="0"/>
              <a:t> </a:t>
            </a:r>
            <a:r>
              <a:rPr lang="en-US" sz="2000" dirty="0" err="1"/>
              <a:t>standar</a:t>
            </a:r>
            <a:r>
              <a:rPr lang="en-US" sz="2000" dirty="0"/>
              <a:t> </a:t>
            </a:r>
            <a:r>
              <a:rPr lang="en-US" sz="2000" dirty="0" err="1"/>
              <a:t>pelaksanaan</a:t>
            </a:r>
            <a:r>
              <a:rPr lang="en-US" sz="2000" dirty="0"/>
              <a:t>; </a:t>
            </a:r>
            <a:r>
              <a:rPr lang="en-US" sz="2000" dirty="0" err="1"/>
              <a:t>dan</a:t>
            </a:r>
            <a:endParaRPr lang="en-US" sz="2000" dirty="0"/>
          </a:p>
          <a:p>
            <a:pPr lvl="1"/>
            <a:r>
              <a:rPr lang="en-US" sz="2000" dirty="0" err="1"/>
              <a:t>jumlah</a:t>
            </a:r>
            <a:r>
              <a:rPr lang="en-US" sz="2000" dirty="0"/>
              <a:t> </a:t>
            </a:r>
            <a:r>
              <a:rPr lang="en-US" sz="2000" dirty="0" err="1"/>
              <a:t>pembayaran</a:t>
            </a:r>
            <a:r>
              <a:rPr lang="en-US" sz="2000" dirty="0"/>
              <a:t> </a:t>
            </a:r>
            <a:r>
              <a:rPr lang="en-US" sz="2000" dirty="0" err="1"/>
              <a:t>insentif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diukur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andal</a:t>
            </a:r>
            <a:r>
              <a:rPr lang="en-US" sz="2000" dirty="0"/>
              <a:t>.</a:t>
            </a:r>
          </a:p>
          <a:p>
            <a:pPr lvl="1"/>
            <a:endParaRPr lang="nn-NO" sz="2000" dirty="0"/>
          </a:p>
          <a:p>
            <a:pPr lvl="1"/>
            <a:endParaRPr lang="en-US" sz="1800" dirty="0"/>
          </a:p>
          <a:p>
            <a:endParaRPr lang="en-US" sz="1800" dirty="0"/>
          </a:p>
          <a:p>
            <a:pPr lvl="1"/>
            <a:endParaRPr lang="en-US" sz="2000" dirty="0"/>
          </a:p>
          <a:p>
            <a:pPr lvl="1"/>
            <a:endParaRPr lang="en-US" sz="1600" dirty="0"/>
          </a:p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077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fld id="{C8917DDB-6779-4320-89F1-0A441ABEDE4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014072"/>
      </p:ext>
    </p:extLst>
  </p:cSld>
  <p:clrMapOvr>
    <a:masterClrMapping/>
  </p:clrMapOvr>
  <p:transition spd="slow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3632" y="424104"/>
            <a:ext cx="7570012" cy="628632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Pengakuan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Beban</a:t>
            </a:r>
            <a:r>
              <a:rPr lang="en-US" dirty="0"/>
              <a:t> </a:t>
            </a:r>
            <a:r>
              <a:rPr lang="en-US" dirty="0" err="1"/>
              <a:t>Kontrak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500174"/>
            <a:ext cx="8305800" cy="460535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kontrak</a:t>
            </a:r>
            <a:r>
              <a:rPr lang="en-US" sz="2400" dirty="0"/>
              <a:t> </a:t>
            </a:r>
            <a:r>
              <a:rPr lang="en-US" sz="2400" dirty="0" err="1"/>
              <a:t>konstruksi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diestimasi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andal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pendapatan</a:t>
            </a:r>
            <a:r>
              <a:rPr lang="en-US" sz="2400" dirty="0"/>
              <a:t> </a:t>
            </a:r>
            <a:r>
              <a:rPr lang="en-US" sz="2400" dirty="0" err="1"/>
              <a:t>kontrak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biaya</a:t>
            </a:r>
            <a:r>
              <a:rPr lang="en-US" sz="2400" dirty="0"/>
              <a:t> </a:t>
            </a:r>
            <a:r>
              <a:rPr lang="en-US" sz="2400" dirty="0" err="1"/>
              <a:t>kontrak</a:t>
            </a:r>
            <a:r>
              <a:rPr lang="en-US" sz="2400" dirty="0"/>
              <a:t> yang </a:t>
            </a:r>
            <a:r>
              <a:rPr lang="en-US" sz="2400" dirty="0" err="1"/>
              <a:t>berhubungan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kontrak</a:t>
            </a:r>
            <a:r>
              <a:rPr lang="en-US" sz="2400" dirty="0"/>
              <a:t> </a:t>
            </a:r>
            <a:r>
              <a:rPr lang="en-US" sz="2400" dirty="0" err="1"/>
              <a:t>konstruksi</a:t>
            </a:r>
            <a:r>
              <a:rPr lang="en-US" sz="2400" dirty="0"/>
              <a:t> </a:t>
            </a:r>
            <a:r>
              <a:rPr lang="en-US" sz="2400" dirty="0" err="1"/>
              <a:t>diakui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pendapatan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beban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b="1" dirty="0" err="1"/>
              <a:t>memperhatikan</a:t>
            </a:r>
            <a:r>
              <a:rPr lang="en-US" sz="2400" b="1" dirty="0"/>
              <a:t> </a:t>
            </a:r>
            <a:r>
              <a:rPr lang="en-US" sz="2400" b="1" dirty="0" err="1"/>
              <a:t>tahap</a:t>
            </a:r>
            <a:r>
              <a:rPr lang="en-US" sz="2400" b="1" dirty="0"/>
              <a:t> </a:t>
            </a:r>
            <a:r>
              <a:rPr lang="en-US" sz="2400" b="1" dirty="0" err="1"/>
              <a:t>penyelesaian</a:t>
            </a:r>
            <a:r>
              <a:rPr lang="en-US" sz="2400" b="1" dirty="0"/>
              <a:t> </a:t>
            </a:r>
            <a:r>
              <a:rPr lang="en-US" sz="2400" b="1" dirty="0" err="1"/>
              <a:t>aktivitas</a:t>
            </a:r>
            <a:r>
              <a:rPr lang="en-US" sz="2400" b="1" dirty="0"/>
              <a:t> </a:t>
            </a:r>
            <a:r>
              <a:rPr lang="en-US" sz="2400" b="1" dirty="0" err="1"/>
              <a:t>kontrak</a:t>
            </a:r>
            <a:r>
              <a:rPr lang="en-US" sz="2400" b="1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tanggal</a:t>
            </a:r>
            <a:r>
              <a:rPr lang="en-US" sz="2400" dirty="0"/>
              <a:t> </a:t>
            </a:r>
            <a:r>
              <a:rPr lang="en-US" sz="2400" dirty="0" err="1"/>
              <a:t>akhir</a:t>
            </a:r>
            <a:r>
              <a:rPr lang="en-US" sz="2400" dirty="0"/>
              <a:t> </a:t>
            </a:r>
            <a:r>
              <a:rPr lang="en-US" sz="2400" dirty="0" err="1"/>
              <a:t>periode</a:t>
            </a:r>
            <a:r>
              <a:rPr lang="en-US" sz="2400" dirty="0"/>
              <a:t> </a:t>
            </a:r>
            <a:r>
              <a:rPr lang="en-US" sz="2400" dirty="0" err="1"/>
              <a:t>pelaporan</a:t>
            </a:r>
            <a:r>
              <a:rPr lang="en-US" sz="2400" dirty="0"/>
              <a:t>. (Par 22)</a:t>
            </a:r>
          </a:p>
          <a:p>
            <a:pPr>
              <a:spcBef>
                <a:spcPts val="1200"/>
              </a:spcBef>
            </a:pPr>
            <a:r>
              <a:rPr lang="en-US" sz="2400" dirty="0" err="1"/>
              <a:t>Taksiran</a:t>
            </a:r>
            <a:r>
              <a:rPr lang="en-US" sz="2400" dirty="0"/>
              <a:t> </a:t>
            </a:r>
            <a:r>
              <a:rPr lang="en-US" sz="2400" dirty="0" err="1"/>
              <a:t>rugi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kontrak</a:t>
            </a:r>
            <a:r>
              <a:rPr lang="en-US" sz="2400" dirty="0"/>
              <a:t> </a:t>
            </a:r>
            <a:r>
              <a:rPr lang="en-US" sz="2400" dirty="0" err="1"/>
              <a:t>konstruksi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segera</a:t>
            </a:r>
            <a:r>
              <a:rPr lang="en-US" sz="2400" dirty="0"/>
              <a:t> </a:t>
            </a:r>
            <a:r>
              <a:rPr lang="en-US" sz="2400" dirty="0" err="1"/>
              <a:t>diakui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beban</a:t>
            </a:r>
            <a:r>
              <a:rPr lang="en-US" sz="2400" dirty="0"/>
              <a:t> </a:t>
            </a:r>
            <a:r>
              <a:rPr lang="en-US" sz="2400" dirty="0" err="1"/>
              <a:t>sesuai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paragraf</a:t>
            </a:r>
            <a:r>
              <a:rPr lang="en-US" sz="2400" dirty="0"/>
              <a:t> 36.</a:t>
            </a:r>
          </a:p>
          <a:p>
            <a:pPr>
              <a:spcBef>
                <a:spcPts val="1200"/>
              </a:spcBef>
            </a:pPr>
            <a:endParaRPr lang="en-US" sz="2400" dirty="0"/>
          </a:p>
          <a:p>
            <a:pPr>
              <a:spcBef>
                <a:spcPts val="1200"/>
              </a:spcBef>
            </a:pPr>
            <a:endParaRPr lang="en-US" sz="2400" dirty="0"/>
          </a:p>
          <a:p>
            <a:pPr lvl="3">
              <a:spcBef>
                <a:spcPts val="1200"/>
              </a:spcBef>
            </a:pPr>
            <a:endParaRPr lang="nn-NO" sz="2400" dirty="0"/>
          </a:p>
          <a:p>
            <a:pPr lvl="1">
              <a:spcBef>
                <a:spcPts val="1200"/>
              </a:spcBef>
            </a:pPr>
            <a:endParaRPr lang="en-US" dirty="0"/>
          </a:p>
          <a:p>
            <a:pPr>
              <a:spcBef>
                <a:spcPts val="1200"/>
              </a:spcBef>
            </a:pPr>
            <a:endParaRPr lang="en-US" sz="2400" dirty="0"/>
          </a:p>
          <a:p>
            <a:pPr lvl="1">
              <a:spcBef>
                <a:spcPts val="1200"/>
              </a:spcBef>
            </a:pPr>
            <a:endParaRPr lang="en-US" dirty="0"/>
          </a:p>
          <a:p>
            <a:pPr lvl="1">
              <a:spcBef>
                <a:spcPts val="1200"/>
              </a:spcBef>
            </a:pPr>
            <a:endParaRPr lang="en-US" dirty="0"/>
          </a:p>
          <a:p>
            <a:pPr>
              <a:spcBef>
                <a:spcPts val="1200"/>
              </a:spcBef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077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fld id="{C8917DDB-6779-4320-89F1-0A441ABEDE4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341193"/>
      </p:ext>
    </p:extLst>
  </p:cSld>
  <p:clrMapOvr>
    <a:masterClrMapping/>
  </p:clrMapOvr>
  <p:transition spd="slow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3633" y="188640"/>
            <a:ext cx="7138987" cy="955576"/>
          </a:xfrm>
        </p:spPr>
        <p:txBody>
          <a:bodyPr>
            <a:normAutofit/>
          </a:bodyPr>
          <a:lstStyle/>
          <a:p>
            <a:r>
              <a:rPr lang="en-US" sz="3200" dirty="0" err="1"/>
              <a:t>Pendapatan</a:t>
            </a:r>
            <a:r>
              <a:rPr lang="en-US" sz="3200" dirty="0"/>
              <a:t> – </a:t>
            </a:r>
            <a:r>
              <a:rPr lang="en-US" sz="3200" dirty="0" err="1"/>
              <a:t>Konstruksi</a:t>
            </a:r>
            <a:r>
              <a:rPr lang="id-ID" sz="3200" dirty="0"/>
              <a:t> (PSAK 34)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009D-D0F3-419F-97E7-E1BF36BF0AB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2209800" y="1371600"/>
            <a:ext cx="7924800" cy="3570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 cap="sq" algn="ctr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folHlink"/>
                </a:solidFill>
                <a:latin typeface="Comic Sans MS" pitchFamily="66" charset="0"/>
              </a:defRPr>
            </a:lvl1pPr>
            <a:lvl2pPr marL="685800" indent="-457200">
              <a:defRPr b="1">
                <a:solidFill>
                  <a:schemeClr val="folHlink"/>
                </a:solidFill>
                <a:latin typeface="Comic Sans MS" pitchFamily="66" charset="0"/>
              </a:defRPr>
            </a:lvl2pPr>
            <a:lvl3pPr marL="11430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3pPr>
            <a:lvl4pPr marL="16002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4pPr>
            <a:lvl5pPr marL="2057400" indent="-228600">
              <a:defRPr b="1">
                <a:solidFill>
                  <a:schemeClr val="folHlink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folHlink"/>
                </a:solidFill>
                <a:latin typeface="Comic Sans MS" pitchFamily="66" charset="0"/>
              </a:defRPr>
            </a:lvl9pPr>
          </a:lstStyle>
          <a:p>
            <a:pPr>
              <a:lnSpc>
                <a:spcPct val="120000"/>
              </a:lnSpc>
              <a:spcBef>
                <a:spcPts val="300"/>
              </a:spcBef>
            </a:pPr>
            <a:r>
              <a:rPr lang="en-US" sz="2000" dirty="0">
                <a:solidFill>
                  <a:schemeClr val="tx1"/>
                </a:solidFill>
                <a:latin typeface="Calibri" pitchFamily="34" charset="0"/>
              </a:rPr>
              <a:t>Ada </a:t>
            </a:r>
            <a:r>
              <a:rPr lang="en-US" sz="2000" dirty="0" err="1">
                <a:solidFill>
                  <a:schemeClr val="tx1"/>
                </a:solidFill>
                <a:latin typeface="Calibri" pitchFamily="34" charset="0"/>
              </a:rPr>
              <a:t>dua</a:t>
            </a:r>
            <a:r>
              <a:rPr lang="en-US" sz="20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libri" pitchFamily="34" charset="0"/>
              </a:rPr>
              <a:t>metode</a:t>
            </a:r>
            <a:r>
              <a:rPr lang="en-US" sz="20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akuntansi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untuk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kontrak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konstruksi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jangka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panjang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: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buClr>
                <a:srgbClr val="800000"/>
              </a:buClr>
              <a:buSzPct val="80000"/>
              <a:buFont typeface="+mj-lt"/>
              <a:buAutoNum type="arabicPeriod"/>
            </a:pP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Metode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prosentase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penyelesaian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.</a:t>
            </a:r>
          </a:p>
          <a:p>
            <a:pPr marL="1146175" lvl="2" indent="-231775">
              <a:lnSpc>
                <a:spcPct val="120000"/>
              </a:lnSpc>
              <a:spcBef>
                <a:spcPts val="300"/>
              </a:spcBef>
              <a:buClr>
                <a:srgbClr val="800000"/>
              </a:buClr>
              <a:buSzPct val="80000"/>
              <a:buFont typeface="Wingdings" pitchFamily="2" charset="2"/>
              <a:buChar char="§"/>
            </a:pP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Pendapatan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kontrak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diakui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sebagai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pendapatan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dalam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laba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rugi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pada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periode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akuntansi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di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mana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pekerjaan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dilakukan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. </a:t>
            </a:r>
          </a:p>
          <a:p>
            <a:pPr marL="1146175" lvl="2" indent="-231775">
              <a:lnSpc>
                <a:spcPct val="120000"/>
              </a:lnSpc>
              <a:spcBef>
                <a:spcPts val="300"/>
              </a:spcBef>
              <a:buClr>
                <a:srgbClr val="800000"/>
              </a:buClr>
              <a:buSzPct val="80000"/>
              <a:buFont typeface="Wingdings" pitchFamily="2" charset="2"/>
              <a:buChar char="§"/>
            </a:pP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Biaya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kontrak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biasanya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diakui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sebagai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beban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dalam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laba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rugi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pada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periode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akuntansi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di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mana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pekerjaan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yang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berhubungan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dilakukan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.  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buClr>
                <a:srgbClr val="800000"/>
              </a:buClr>
              <a:buSzPct val="80000"/>
              <a:buFont typeface="+mj-lt"/>
              <a:buAutoNum type="arabicPeriod"/>
            </a:pP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</a:rPr>
              <a:t>Metode</a:t>
            </a:r>
            <a:r>
              <a:rPr lang="en-US" sz="2000" b="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id-ID" sz="2000" b="0" dirty="0">
                <a:solidFill>
                  <a:schemeClr val="tx1"/>
                </a:solidFill>
                <a:latin typeface="Calibri" pitchFamily="34" charset="0"/>
              </a:rPr>
              <a:t>kontrak selesai, artinya pendapatan diakui jika kontraknya telah selesai dilaksanakan.</a:t>
            </a:r>
            <a:endParaRPr lang="en-US" sz="2000" b="0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758750"/>
      </p:ext>
    </p:extLst>
  </p:cSld>
  <p:clrMapOvr>
    <a:masterClrMapping/>
  </p:clrMapOvr>
  <p:transition spd="slow">
    <p:pull/>
  </p:transition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</TotalTime>
  <Words>2061</Words>
  <Application>Microsoft Office PowerPoint</Application>
  <PresentationFormat>Widescreen</PresentationFormat>
  <Paragraphs>647</Paragraphs>
  <Slides>31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8" baseType="lpstr">
      <vt:lpstr>Arial</vt:lpstr>
      <vt:lpstr>Calibri</vt:lpstr>
      <vt:lpstr>Cambria Math</vt:lpstr>
      <vt:lpstr>Century Gothic</vt:lpstr>
      <vt:lpstr>Wingdings</vt:lpstr>
      <vt:lpstr>Wingdings 3</vt:lpstr>
      <vt:lpstr>Wisp</vt:lpstr>
      <vt:lpstr>Pendapatan  Kontrak Konstruksi PSAK 34</vt:lpstr>
      <vt:lpstr>Agenda</vt:lpstr>
      <vt:lpstr>Karakteristik Kontrak Konstruksi</vt:lpstr>
      <vt:lpstr>Pendapatan Kontrak</vt:lpstr>
      <vt:lpstr>Penyimpangan Kontrak</vt:lpstr>
      <vt:lpstr>Klaim</vt:lpstr>
      <vt:lpstr>Pembayaran Insentif</vt:lpstr>
      <vt:lpstr>Pengakuan Pendapatan dan Beban Kontrak</vt:lpstr>
      <vt:lpstr>Pendapatan – Konstruksi (PSAK 34)</vt:lpstr>
      <vt:lpstr>Pendapatan – Konstruksi</vt:lpstr>
      <vt:lpstr>Pendapatan – Konstruksi</vt:lpstr>
      <vt:lpstr>Pendapatan – Konstruksi</vt:lpstr>
      <vt:lpstr>Pendapatan – Konstruksi</vt:lpstr>
      <vt:lpstr>Pendapatan – Konstruksi</vt:lpstr>
      <vt:lpstr>Pendapatan – Konstruksi</vt:lpstr>
      <vt:lpstr>Pendapatan – Konstruksi</vt:lpstr>
      <vt:lpstr>Pendapatan – Konstruksi</vt:lpstr>
      <vt:lpstr>Pendapatan – Konstruksi</vt:lpstr>
      <vt:lpstr>Pendapatan – Konstruksi</vt:lpstr>
      <vt:lpstr>Pendapatan – Konstruksi</vt:lpstr>
      <vt:lpstr>Pendapatan – Konstruksi</vt:lpstr>
      <vt:lpstr>Pendapatan – Konstruksi</vt:lpstr>
      <vt:lpstr>Pendapatan – Konstruksi</vt:lpstr>
      <vt:lpstr>Pendapatan – Konstruksi</vt:lpstr>
      <vt:lpstr>Pendapatan – Konstruksi</vt:lpstr>
      <vt:lpstr>Pendapatan – Konstruksi</vt:lpstr>
      <vt:lpstr>Pendapatan – Konstruksi</vt:lpstr>
      <vt:lpstr>Pendapatan – Konstruksi</vt:lpstr>
      <vt:lpstr>Pendapatan – Konstruksi</vt:lpstr>
      <vt:lpstr>Pendapatan – Konstruksi</vt:lpstr>
      <vt:lpstr>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Pendapatan  Kontrak Konstruksi PSAK 34</dc:title>
  <dc:creator>hotma mentalita</dc:creator>
  <cp:lastModifiedBy>hrd@iwk.co.id</cp:lastModifiedBy>
  <cp:revision>2</cp:revision>
  <dcterms:created xsi:type="dcterms:W3CDTF">2020-06-28T16:30:19Z</dcterms:created>
  <dcterms:modified xsi:type="dcterms:W3CDTF">2022-07-28T08:15:52Z</dcterms:modified>
</cp:coreProperties>
</file>