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4" r:id="rId3"/>
    <p:sldId id="325" r:id="rId4"/>
    <p:sldId id="347" r:id="rId5"/>
    <p:sldId id="331" r:id="rId6"/>
    <p:sldId id="332" r:id="rId7"/>
    <p:sldId id="333" r:id="rId8"/>
    <p:sldId id="326" r:id="rId9"/>
    <p:sldId id="327" r:id="rId10"/>
    <p:sldId id="328" r:id="rId11"/>
    <p:sldId id="329" r:id="rId12"/>
    <p:sldId id="334" r:id="rId13"/>
    <p:sldId id="335" r:id="rId14"/>
    <p:sldId id="336" r:id="rId15"/>
    <p:sldId id="337" r:id="rId16"/>
    <p:sldId id="340" r:id="rId17"/>
    <p:sldId id="341" r:id="rId18"/>
    <p:sldId id="343" r:id="rId19"/>
    <p:sldId id="346" r:id="rId20"/>
    <p:sldId id="378" r:id="rId21"/>
    <p:sldId id="354" r:id="rId22"/>
    <p:sldId id="356" r:id="rId23"/>
    <p:sldId id="358" r:id="rId24"/>
    <p:sldId id="3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07" autoAdjust="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DB3D8-83A0-4726-A0E0-17997E04D78E}" type="doc">
      <dgm:prSet loTypeId="urn:microsoft.com/office/officeart/2005/8/layout/vList3#2" loCatId="list" qsTypeId="urn:microsoft.com/office/officeart/2005/8/quickstyle/simple3" qsCatId="simple" csTypeId="urn:microsoft.com/office/officeart/2005/8/colors/colorful5" csCatId="colorful" phldr="1"/>
      <dgm:spPr/>
    </dgm:pt>
    <dgm:pt modelId="{FB08F653-72A8-4C41-9FAB-C47B3FEE7431}">
      <dgm:prSet phldrT="[Text]" custT="1"/>
      <dgm:spPr/>
      <dgm:t>
        <a:bodyPr/>
        <a:lstStyle/>
        <a:p>
          <a:r>
            <a:rPr lang="en-US" sz="2400" dirty="0" err="1">
              <a:latin typeface="+mj-lt"/>
            </a:rPr>
            <a:t>Diakui</a:t>
          </a:r>
          <a:r>
            <a:rPr lang="en-US" sz="2400" dirty="0">
              <a:latin typeface="+mj-lt"/>
            </a:rPr>
            <a:t> </a:t>
          </a:r>
          <a:r>
            <a:rPr lang="en-US" sz="2400" dirty="0" err="1">
              <a:latin typeface="+mj-lt"/>
            </a:rPr>
            <a:t>sebagai</a:t>
          </a:r>
          <a:r>
            <a:rPr lang="en-US" sz="2400" dirty="0">
              <a:latin typeface="+mj-lt"/>
            </a:rPr>
            <a:t> </a:t>
          </a:r>
          <a:r>
            <a:rPr lang="en-US" sz="2400" dirty="0" err="1">
              <a:latin typeface="+mj-lt"/>
            </a:rPr>
            <a:t>beban</a:t>
          </a:r>
          <a:endParaRPr lang="en-US" sz="2400" dirty="0">
            <a:latin typeface="+mj-lt"/>
          </a:endParaRPr>
        </a:p>
      </dgm:t>
    </dgm:pt>
    <dgm:pt modelId="{2051BB73-123C-4EA8-9BBB-006E0BA03630}" type="parTrans" cxnId="{4D35A15C-AF76-4572-813A-3E5A85AF3A4A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C2D1A792-39CF-45F1-97CA-B928DC6CA8B6}" type="sibTrans" cxnId="{4D35A15C-AF76-4572-813A-3E5A85AF3A4A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A34E223F-95EC-44B8-B60A-FE23F23194F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 err="1">
              <a:latin typeface="+mj-lt"/>
            </a:rPr>
            <a:t>Diakui</a:t>
          </a:r>
          <a:r>
            <a:rPr lang="en-US" sz="2400" dirty="0">
              <a:latin typeface="+mj-lt"/>
            </a:rPr>
            <a:t> </a:t>
          </a:r>
          <a:r>
            <a:rPr lang="en-US" sz="2400" dirty="0" err="1">
              <a:latin typeface="+mj-lt"/>
            </a:rPr>
            <a:t>liabilitas</a:t>
          </a:r>
          <a:r>
            <a:rPr lang="en-US" sz="2400" dirty="0">
              <a:latin typeface="+mj-lt"/>
            </a:rPr>
            <a:t> (</a:t>
          </a:r>
          <a:r>
            <a:rPr lang="en-US" sz="2400" dirty="0" err="1">
              <a:latin typeface="+mj-lt"/>
            </a:rPr>
            <a:t>beban</a:t>
          </a:r>
          <a:r>
            <a:rPr lang="en-US" sz="2400" dirty="0">
              <a:latin typeface="+mj-lt"/>
            </a:rPr>
            <a:t> </a:t>
          </a:r>
          <a:r>
            <a:rPr lang="en-US" sz="2400" dirty="0" err="1">
              <a:latin typeface="+mj-lt"/>
            </a:rPr>
            <a:t>terakru</a:t>
          </a:r>
          <a:r>
            <a:rPr lang="en-US" sz="2400" dirty="0">
              <a:latin typeface="+mj-lt"/>
            </a:rPr>
            <a:t>) </a:t>
          </a:r>
          <a:r>
            <a:rPr lang="en-US" sz="2400" dirty="0" err="1">
              <a:latin typeface="+mj-lt"/>
            </a:rPr>
            <a:t>setelah</a:t>
          </a:r>
          <a:r>
            <a:rPr lang="en-US" sz="2400" dirty="0">
              <a:latin typeface="+mj-lt"/>
            </a:rPr>
            <a:t> </a:t>
          </a:r>
          <a:r>
            <a:rPr lang="en-US" sz="2400" dirty="0" err="1">
              <a:latin typeface="+mj-lt"/>
            </a:rPr>
            <a:t>dikurangi</a:t>
          </a:r>
          <a:r>
            <a:rPr lang="en-US" sz="2400" dirty="0">
              <a:latin typeface="+mj-lt"/>
            </a:rPr>
            <a:t> </a:t>
          </a:r>
          <a:r>
            <a:rPr lang="en-US" sz="2400" dirty="0" err="1">
              <a:latin typeface="+mj-lt"/>
            </a:rPr>
            <a:t>dengan</a:t>
          </a:r>
          <a:r>
            <a:rPr lang="en-US" sz="2400" dirty="0">
              <a:latin typeface="+mj-lt"/>
            </a:rPr>
            <a:t> </a:t>
          </a:r>
          <a:r>
            <a:rPr lang="en-US" sz="2400" dirty="0" err="1">
              <a:latin typeface="+mj-lt"/>
            </a:rPr>
            <a:t>iuran</a:t>
          </a:r>
          <a:r>
            <a:rPr lang="en-US" sz="2400" dirty="0">
              <a:latin typeface="+mj-lt"/>
            </a:rPr>
            <a:t> </a:t>
          </a:r>
          <a:r>
            <a:rPr lang="en-US" sz="2400" dirty="0" err="1">
              <a:latin typeface="+mj-lt"/>
            </a:rPr>
            <a:t>telah</a:t>
          </a:r>
          <a:r>
            <a:rPr lang="en-US" sz="2400" dirty="0">
              <a:latin typeface="+mj-lt"/>
            </a:rPr>
            <a:t> </a:t>
          </a:r>
          <a:r>
            <a:rPr lang="en-US" sz="2400" dirty="0" err="1">
              <a:latin typeface="+mj-lt"/>
            </a:rPr>
            <a:t>dibayar</a:t>
          </a:r>
          <a:endParaRPr lang="en-US" sz="2400" dirty="0">
            <a:latin typeface="+mj-lt"/>
          </a:endParaRPr>
        </a:p>
      </dgm:t>
    </dgm:pt>
    <dgm:pt modelId="{D1A5A101-C0F8-43F0-9E66-5580A2E56DA3}" type="parTrans" cxnId="{CD8EBBAE-5146-4948-94FE-060CC34288D9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C09C0D78-324F-44DD-AB02-B233B9A77DA1}" type="sibTrans" cxnId="{CD8EBBAE-5146-4948-94FE-060CC34288D9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30F68F47-976A-402E-BF7D-5E047C76C6C5}" type="pres">
      <dgm:prSet presAssocID="{251DB3D8-83A0-4726-A0E0-17997E04D78E}" presName="linearFlow" presStyleCnt="0">
        <dgm:presLayoutVars>
          <dgm:dir/>
          <dgm:resizeHandles val="exact"/>
        </dgm:presLayoutVars>
      </dgm:prSet>
      <dgm:spPr/>
    </dgm:pt>
    <dgm:pt modelId="{5D010834-EF68-4E7D-A80B-00784CC30641}" type="pres">
      <dgm:prSet presAssocID="{FB08F653-72A8-4C41-9FAB-C47B3FEE7431}" presName="composite" presStyleCnt="0"/>
      <dgm:spPr/>
    </dgm:pt>
    <dgm:pt modelId="{C04CBCD9-F008-498E-9788-D655B7EE6E8B}" type="pres">
      <dgm:prSet presAssocID="{FB08F653-72A8-4C41-9FAB-C47B3FEE7431}" presName="imgShp" presStyleLbl="fgImgPlace1" presStyleIdx="0" presStyleCnt="2" custLinFactNeighborX="-15081" custLinFactNeighborY="26557"/>
      <dgm:spPr/>
    </dgm:pt>
    <dgm:pt modelId="{3C0F55D3-9652-4A0E-ACE3-79639BD6BEC2}" type="pres">
      <dgm:prSet presAssocID="{FB08F653-72A8-4C41-9FAB-C47B3FEE7431}" presName="txShp" presStyleLbl="node1" presStyleIdx="0" presStyleCnt="2" custScaleX="90440" custScaleY="69921" custLinFactNeighborX="1905" custLinFactNeighborY="26258">
        <dgm:presLayoutVars>
          <dgm:bulletEnabled val="1"/>
        </dgm:presLayoutVars>
      </dgm:prSet>
      <dgm:spPr/>
    </dgm:pt>
    <dgm:pt modelId="{097252A0-931C-40A5-8657-F0E4E525C6BF}" type="pres">
      <dgm:prSet presAssocID="{C2D1A792-39CF-45F1-97CA-B928DC6CA8B6}" presName="spacing" presStyleCnt="0"/>
      <dgm:spPr/>
    </dgm:pt>
    <dgm:pt modelId="{E20D5F2A-8B75-4506-83B3-1D736AC5AD24}" type="pres">
      <dgm:prSet presAssocID="{A34E223F-95EC-44B8-B60A-FE23F23194F5}" presName="composite" presStyleCnt="0"/>
      <dgm:spPr/>
    </dgm:pt>
    <dgm:pt modelId="{0DA73CA5-52F4-4DF1-B63F-C4ED1DBC2DA6}" type="pres">
      <dgm:prSet presAssocID="{A34E223F-95EC-44B8-B60A-FE23F23194F5}" presName="imgShp" presStyleLbl="fgImgPlace1" presStyleIdx="1" presStyleCnt="2"/>
      <dgm:spPr/>
    </dgm:pt>
    <dgm:pt modelId="{A28F35A8-F794-4F67-B870-67DEE02C30E4}" type="pres">
      <dgm:prSet presAssocID="{A34E223F-95EC-44B8-B60A-FE23F23194F5}" presName="txShp" presStyleLbl="node1" presStyleIdx="1" presStyleCnt="2" custScaleY="184240">
        <dgm:presLayoutVars>
          <dgm:bulletEnabled val="1"/>
        </dgm:presLayoutVars>
      </dgm:prSet>
      <dgm:spPr/>
    </dgm:pt>
  </dgm:ptLst>
  <dgm:cxnLst>
    <dgm:cxn modelId="{4B00610A-0CF6-4CEB-88E8-A34860B44AAC}" type="presOf" srcId="{A34E223F-95EC-44B8-B60A-FE23F23194F5}" destId="{A28F35A8-F794-4F67-B870-67DEE02C30E4}" srcOrd="0" destOrd="0" presId="urn:microsoft.com/office/officeart/2005/8/layout/vList3#2"/>
    <dgm:cxn modelId="{4D35A15C-AF76-4572-813A-3E5A85AF3A4A}" srcId="{251DB3D8-83A0-4726-A0E0-17997E04D78E}" destId="{FB08F653-72A8-4C41-9FAB-C47B3FEE7431}" srcOrd="0" destOrd="0" parTransId="{2051BB73-123C-4EA8-9BBB-006E0BA03630}" sibTransId="{C2D1A792-39CF-45F1-97CA-B928DC6CA8B6}"/>
    <dgm:cxn modelId="{BE008D5E-6C38-4750-8A70-03007205BEBC}" type="presOf" srcId="{251DB3D8-83A0-4726-A0E0-17997E04D78E}" destId="{30F68F47-976A-402E-BF7D-5E047C76C6C5}" srcOrd="0" destOrd="0" presId="urn:microsoft.com/office/officeart/2005/8/layout/vList3#2"/>
    <dgm:cxn modelId="{C812CAA1-FD3C-438D-92C8-F35ADC43E451}" type="presOf" srcId="{FB08F653-72A8-4C41-9FAB-C47B3FEE7431}" destId="{3C0F55D3-9652-4A0E-ACE3-79639BD6BEC2}" srcOrd="0" destOrd="0" presId="urn:microsoft.com/office/officeart/2005/8/layout/vList3#2"/>
    <dgm:cxn modelId="{CD8EBBAE-5146-4948-94FE-060CC34288D9}" srcId="{251DB3D8-83A0-4726-A0E0-17997E04D78E}" destId="{A34E223F-95EC-44B8-B60A-FE23F23194F5}" srcOrd="1" destOrd="0" parTransId="{D1A5A101-C0F8-43F0-9E66-5580A2E56DA3}" sibTransId="{C09C0D78-324F-44DD-AB02-B233B9A77DA1}"/>
    <dgm:cxn modelId="{451EE22E-BF09-46C8-815C-1746F9DE97B1}" type="presParOf" srcId="{30F68F47-976A-402E-BF7D-5E047C76C6C5}" destId="{5D010834-EF68-4E7D-A80B-00784CC30641}" srcOrd="0" destOrd="0" presId="urn:microsoft.com/office/officeart/2005/8/layout/vList3#2"/>
    <dgm:cxn modelId="{B7CE5F29-AB7C-4451-A172-228C8D5AA6D4}" type="presParOf" srcId="{5D010834-EF68-4E7D-A80B-00784CC30641}" destId="{C04CBCD9-F008-498E-9788-D655B7EE6E8B}" srcOrd="0" destOrd="0" presId="urn:microsoft.com/office/officeart/2005/8/layout/vList3#2"/>
    <dgm:cxn modelId="{84C31958-AD66-4FCA-9161-09B0D0A3C694}" type="presParOf" srcId="{5D010834-EF68-4E7D-A80B-00784CC30641}" destId="{3C0F55D3-9652-4A0E-ACE3-79639BD6BEC2}" srcOrd="1" destOrd="0" presId="urn:microsoft.com/office/officeart/2005/8/layout/vList3#2"/>
    <dgm:cxn modelId="{7F4DF4EF-9F73-401E-8F0F-C4DD0661B905}" type="presParOf" srcId="{30F68F47-976A-402E-BF7D-5E047C76C6C5}" destId="{097252A0-931C-40A5-8657-F0E4E525C6BF}" srcOrd="1" destOrd="0" presId="urn:microsoft.com/office/officeart/2005/8/layout/vList3#2"/>
    <dgm:cxn modelId="{B31A986C-8737-40EE-AB00-BAD82CB257BE}" type="presParOf" srcId="{30F68F47-976A-402E-BF7D-5E047C76C6C5}" destId="{E20D5F2A-8B75-4506-83B3-1D736AC5AD24}" srcOrd="2" destOrd="0" presId="urn:microsoft.com/office/officeart/2005/8/layout/vList3#2"/>
    <dgm:cxn modelId="{EDE6FD60-EC52-49F8-AC91-04E9C8EAB5AA}" type="presParOf" srcId="{E20D5F2A-8B75-4506-83B3-1D736AC5AD24}" destId="{0DA73CA5-52F4-4DF1-B63F-C4ED1DBC2DA6}" srcOrd="0" destOrd="0" presId="urn:microsoft.com/office/officeart/2005/8/layout/vList3#2"/>
    <dgm:cxn modelId="{2DDC4BAF-66E8-4212-AC19-81B8563423D7}" type="presParOf" srcId="{E20D5F2A-8B75-4506-83B3-1D736AC5AD24}" destId="{A28F35A8-F794-4F67-B870-67DEE02C30E4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720B0-CE53-442C-902C-A4A45D7C6738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DC7C6E-F58D-4929-BE3A-582D979BD412}">
      <dgm:prSet phldrT="[Text]" custT="1"/>
      <dgm:spPr/>
      <dgm:t>
        <a:bodyPr/>
        <a:lstStyle/>
        <a:p>
          <a:r>
            <a:rPr lang="en-US" sz="2200" dirty="0" err="1">
              <a:solidFill>
                <a:schemeClr val="bg1"/>
              </a:solidFill>
            </a:rPr>
            <a:t>Tidak</a:t>
          </a:r>
          <a:r>
            <a:rPr lang="en-US" sz="2200" dirty="0">
              <a:solidFill>
                <a:schemeClr val="bg1"/>
              </a:solidFill>
            </a:rPr>
            <a:t> </a:t>
          </a:r>
          <a:r>
            <a:rPr lang="en-US" sz="2200" dirty="0" err="1">
              <a:solidFill>
                <a:schemeClr val="bg1"/>
              </a:solidFill>
            </a:rPr>
            <a:t>boleh</a:t>
          </a:r>
          <a:r>
            <a:rPr lang="en-US" sz="2200" dirty="0">
              <a:solidFill>
                <a:schemeClr val="bg1"/>
              </a:solidFill>
            </a:rPr>
            <a:t> bias, </a:t>
          </a:r>
          <a:r>
            <a:rPr lang="en-US" sz="2200" dirty="0" err="1">
              <a:solidFill>
                <a:schemeClr val="bg1"/>
              </a:solidFill>
            </a:rPr>
            <a:t>harus</a:t>
          </a:r>
          <a:r>
            <a:rPr lang="en-US" sz="2200" dirty="0">
              <a:solidFill>
                <a:schemeClr val="bg1"/>
              </a:solidFill>
            </a:rPr>
            <a:t> </a:t>
          </a:r>
          <a:r>
            <a:rPr lang="en-US" sz="2200" dirty="0" err="1">
              <a:solidFill>
                <a:schemeClr val="bg1"/>
              </a:solidFill>
            </a:rPr>
            <a:t>cocok</a:t>
          </a:r>
          <a:r>
            <a:rPr lang="en-US" sz="2200" dirty="0">
              <a:solidFill>
                <a:schemeClr val="bg1"/>
              </a:solidFill>
            </a:rPr>
            <a:t> </a:t>
          </a:r>
          <a:r>
            <a:rPr lang="en-US" sz="2200" dirty="0" err="1">
              <a:solidFill>
                <a:schemeClr val="bg1"/>
              </a:solidFill>
            </a:rPr>
            <a:t>satu</a:t>
          </a:r>
          <a:r>
            <a:rPr lang="en-US" sz="2200" dirty="0">
              <a:solidFill>
                <a:schemeClr val="bg1"/>
              </a:solidFill>
            </a:rPr>
            <a:t> </a:t>
          </a:r>
          <a:r>
            <a:rPr lang="en-US" sz="2200" dirty="0" err="1">
              <a:solidFill>
                <a:schemeClr val="bg1"/>
              </a:solidFill>
            </a:rPr>
            <a:t>dengan</a:t>
          </a:r>
          <a:r>
            <a:rPr lang="en-US" sz="2200" dirty="0">
              <a:solidFill>
                <a:schemeClr val="bg1"/>
              </a:solidFill>
            </a:rPr>
            <a:t> yang lain </a:t>
          </a:r>
          <a:r>
            <a:rPr lang="en-US" sz="2200" i="1" dirty="0">
              <a:solidFill>
                <a:schemeClr val="bg1"/>
              </a:solidFill>
            </a:rPr>
            <a:t>(mutually compatible)</a:t>
          </a:r>
          <a:endParaRPr lang="en-US" sz="2200" dirty="0">
            <a:solidFill>
              <a:schemeClr val="bg1"/>
            </a:solidFill>
          </a:endParaRPr>
        </a:p>
      </dgm:t>
    </dgm:pt>
    <dgm:pt modelId="{2AFAA175-9BED-4CE8-B223-E7FD82356B53}" type="parTrans" cxnId="{F3893310-FFBE-4C82-B820-C0A78BFEBF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4E4D9B-6941-4AB5-98BF-5F8F17B8C4A8}" type="sibTrans" cxnId="{F3893310-FFBE-4C82-B820-C0A78BFEBF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90E49D-5493-4BCE-93B7-EFBAA17804A6}">
      <dgm:prSet phldrT="[Text]" custT="1"/>
      <dgm:spPr/>
      <dgm:t>
        <a:bodyPr/>
        <a:lstStyle/>
        <a:p>
          <a:r>
            <a:rPr lang="en-US" sz="2200" dirty="0" err="1">
              <a:solidFill>
                <a:schemeClr val="bg1"/>
              </a:solidFill>
            </a:rPr>
            <a:t>Terdiri</a:t>
          </a:r>
          <a:r>
            <a:rPr lang="en-US" sz="2200" dirty="0">
              <a:solidFill>
                <a:schemeClr val="bg1"/>
              </a:solidFill>
            </a:rPr>
            <a:t> </a:t>
          </a:r>
          <a:r>
            <a:rPr lang="en-US" sz="2200" dirty="0" err="1">
              <a:solidFill>
                <a:schemeClr val="bg1"/>
              </a:solidFill>
            </a:rPr>
            <a:t>dari</a:t>
          </a:r>
          <a:r>
            <a:rPr lang="en-US" sz="2200" dirty="0">
              <a:solidFill>
                <a:schemeClr val="bg1"/>
              </a:solidFill>
            </a:rPr>
            <a:t> </a:t>
          </a:r>
          <a:r>
            <a:rPr lang="en-US" sz="2200" dirty="0" err="1">
              <a:solidFill>
                <a:schemeClr val="bg1"/>
              </a:solidFill>
            </a:rPr>
            <a:t>asumsi</a:t>
          </a:r>
          <a:r>
            <a:rPr lang="en-US" sz="2200" dirty="0">
              <a:solidFill>
                <a:schemeClr val="bg1"/>
              </a:solidFill>
            </a:rPr>
            <a:t> </a:t>
          </a:r>
          <a:r>
            <a:rPr lang="en-US" sz="2200" dirty="0" err="1">
              <a:solidFill>
                <a:schemeClr val="bg1"/>
              </a:solidFill>
            </a:rPr>
            <a:t>demografis</a:t>
          </a:r>
          <a:r>
            <a:rPr lang="en-US" sz="2200" dirty="0">
              <a:solidFill>
                <a:schemeClr val="bg1"/>
              </a:solidFill>
            </a:rPr>
            <a:t> </a:t>
          </a:r>
          <a:r>
            <a:rPr lang="en-US" sz="2200" dirty="0" err="1">
              <a:solidFill>
                <a:schemeClr val="bg1"/>
              </a:solidFill>
            </a:rPr>
            <a:t>dan</a:t>
          </a:r>
          <a:r>
            <a:rPr lang="en-US" sz="2200" dirty="0">
              <a:solidFill>
                <a:schemeClr val="bg1"/>
              </a:solidFill>
            </a:rPr>
            <a:t> </a:t>
          </a:r>
          <a:r>
            <a:rPr lang="en-US" sz="2200" dirty="0" err="1">
              <a:solidFill>
                <a:schemeClr val="bg1"/>
              </a:solidFill>
            </a:rPr>
            <a:t>asumsi</a:t>
          </a:r>
          <a:r>
            <a:rPr lang="en-US" sz="2200" dirty="0">
              <a:solidFill>
                <a:schemeClr val="bg1"/>
              </a:solidFill>
            </a:rPr>
            <a:t> </a:t>
          </a:r>
          <a:r>
            <a:rPr lang="en-US" sz="2200" dirty="0" err="1">
              <a:solidFill>
                <a:schemeClr val="bg1"/>
              </a:solidFill>
            </a:rPr>
            <a:t>keuangan</a:t>
          </a:r>
          <a:endParaRPr lang="en-US" sz="2200" dirty="0">
            <a:solidFill>
              <a:schemeClr val="bg1"/>
            </a:solidFill>
          </a:endParaRPr>
        </a:p>
      </dgm:t>
    </dgm:pt>
    <dgm:pt modelId="{15D40393-9D01-49A0-AEEF-C346BEA09B08}" type="parTrans" cxnId="{E9873E5C-D75F-4BCD-9D06-12E12789F3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4D63D8-9571-4BC4-A665-86158D858747}" type="sibTrans" cxnId="{E9873E5C-D75F-4BCD-9D06-12E12789F3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05550A-713D-4290-A076-226DABF13960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200" dirty="0">
              <a:solidFill>
                <a:schemeClr val="tx1"/>
              </a:solidFill>
            </a:rPr>
            <a:t>Tingkat </a:t>
          </a:r>
          <a:r>
            <a:rPr lang="en-US" sz="2200" dirty="0" err="1">
              <a:solidFill>
                <a:schemeClr val="tx1"/>
              </a:solidFill>
            </a:rPr>
            <a:t>diskonto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>
              <a:solidFill>
                <a:schemeClr val="tx1"/>
              </a:solidFill>
              <a:sym typeface="Wingdings" pitchFamily="2" charset="2"/>
            </a:rPr>
            <a:t> </a:t>
          </a:r>
          <a:r>
            <a:rPr lang="en-US" sz="2200" dirty="0" err="1">
              <a:solidFill>
                <a:schemeClr val="tx1"/>
              </a:solidFill>
            </a:rPr>
            <a:t>bunga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pasar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obligasi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berkualitas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tinggiatau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tingkat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bunga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obligasi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pemerintah</a:t>
          </a:r>
          <a:r>
            <a:rPr lang="en-US" sz="2200" dirty="0">
              <a:solidFill>
                <a:schemeClr val="tx1"/>
              </a:solidFill>
            </a:rPr>
            <a:t>    </a:t>
          </a:r>
          <a:r>
            <a:rPr lang="en-US" sz="2200" dirty="0">
              <a:solidFill>
                <a:schemeClr val="tx1"/>
              </a:solidFill>
              <a:sym typeface="Wingdings" pitchFamily="2" charset="2"/>
            </a:rPr>
            <a:t> </a:t>
          </a:r>
          <a:endParaRPr lang="en-US" sz="2200" dirty="0">
            <a:solidFill>
              <a:schemeClr val="tx1"/>
            </a:solidFill>
          </a:endParaRPr>
        </a:p>
      </dgm:t>
    </dgm:pt>
    <dgm:pt modelId="{14344F66-72A8-4AB2-8A65-D9E8BE37E782}" type="parTrans" cxnId="{C2BBDD04-83E4-49F3-B89A-A4E4634556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56601C-8586-4CCE-A4DC-66C0F6DC890B}" type="sibTrans" cxnId="{C2BBDD04-83E4-49F3-B89A-A4E4634556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91FB09-3121-4FDF-ABE5-A71CDA109663}" type="pres">
      <dgm:prSet presAssocID="{AAE720B0-CE53-442C-902C-A4A45D7C6738}" presName="linear" presStyleCnt="0">
        <dgm:presLayoutVars>
          <dgm:dir/>
          <dgm:animLvl val="lvl"/>
          <dgm:resizeHandles val="exact"/>
        </dgm:presLayoutVars>
      </dgm:prSet>
      <dgm:spPr/>
    </dgm:pt>
    <dgm:pt modelId="{9CE49F62-5A67-40F5-B77F-58CA5955778D}" type="pres">
      <dgm:prSet presAssocID="{28DC7C6E-F58D-4929-BE3A-582D979BD412}" presName="parentLin" presStyleCnt="0"/>
      <dgm:spPr/>
    </dgm:pt>
    <dgm:pt modelId="{08DB7BB5-89E9-4B61-B481-8569EFF8184B}" type="pres">
      <dgm:prSet presAssocID="{28DC7C6E-F58D-4929-BE3A-582D979BD412}" presName="parentLeftMargin" presStyleLbl="node1" presStyleIdx="0" presStyleCnt="3"/>
      <dgm:spPr/>
    </dgm:pt>
    <dgm:pt modelId="{3A42437E-4589-4A77-946E-37E06D3E52E3}" type="pres">
      <dgm:prSet presAssocID="{28DC7C6E-F58D-4929-BE3A-582D979BD412}" presName="parentText" presStyleLbl="node1" presStyleIdx="0" presStyleCnt="3" custScaleX="128001" custScaleY="77812" custLinFactNeighborX="840" custLinFactNeighborY="48736">
        <dgm:presLayoutVars>
          <dgm:chMax val="0"/>
          <dgm:bulletEnabled val="1"/>
        </dgm:presLayoutVars>
      </dgm:prSet>
      <dgm:spPr/>
    </dgm:pt>
    <dgm:pt modelId="{286FC021-2ED9-442F-8EDB-A95B6859D206}" type="pres">
      <dgm:prSet presAssocID="{28DC7C6E-F58D-4929-BE3A-582D979BD412}" presName="negativeSpace" presStyleCnt="0"/>
      <dgm:spPr/>
    </dgm:pt>
    <dgm:pt modelId="{3B45D07F-75E4-4496-9325-12E877809990}" type="pres">
      <dgm:prSet presAssocID="{28DC7C6E-F58D-4929-BE3A-582D979BD412}" presName="childText" presStyleLbl="conFgAcc1" presStyleIdx="0" presStyleCnt="3" custScaleY="138084">
        <dgm:presLayoutVars>
          <dgm:bulletEnabled val="1"/>
        </dgm:presLayoutVars>
      </dgm:prSet>
      <dgm:spPr/>
    </dgm:pt>
    <dgm:pt modelId="{5DEECBC9-CEB2-44D4-A3DB-4CC6DDC74F34}" type="pres">
      <dgm:prSet presAssocID="{BB4E4D9B-6941-4AB5-98BF-5F8F17B8C4A8}" presName="spaceBetweenRectangles" presStyleCnt="0"/>
      <dgm:spPr/>
    </dgm:pt>
    <dgm:pt modelId="{1C1EFEC8-ECFE-4515-8605-EBDC474582F5}" type="pres">
      <dgm:prSet presAssocID="{7190E49D-5493-4BCE-93B7-EFBAA17804A6}" presName="parentLin" presStyleCnt="0"/>
      <dgm:spPr/>
    </dgm:pt>
    <dgm:pt modelId="{18E3EF26-DEA4-4B9C-B44C-636239155300}" type="pres">
      <dgm:prSet presAssocID="{7190E49D-5493-4BCE-93B7-EFBAA17804A6}" presName="parentLeftMargin" presStyleLbl="node1" presStyleIdx="0" presStyleCnt="3"/>
      <dgm:spPr/>
    </dgm:pt>
    <dgm:pt modelId="{59658346-6374-42A1-BD53-57BC68AE0D70}" type="pres">
      <dgm:prSet presAssocID="{7190E49D-5493-4BCE-93B7-EFBAA17804A6}" presName="parentText" presStyleLbl="node1" presStyleIdx="1" presStyleCnt="3" custScaleX="128001" custScaleY="76863" custLinFactNeighborX="-15966" custLinFactNeighborY="41266">
        <dgm:presLayoutVars>
          <dgm:chMax val="0"/>
          <dgm:bulletEnabled val="1"/>
        </dgm:presLayoutVars>
      </dgm:prSet>
      <dgm:spPr/>
    </dgm:pt>
    <dgm:pt modelId="{1782828C-C40F-4ACC-A156-CDD7BB87DA43}" type="pres">
      <dgm:prSet presAssocID="{7190E49D-5493-4BCE-93B7-EFBAA17804A6}" presName="negativeSpace" presStyleCnt="0"/>
      <dgm:spPr/>
    </dgm:pt>
    <dgm:pt modelId="{E6222B68-3ACE-4F93-A94E-149511440A1A}" type="pres">
      <dgm:prSet presAssocID="{7190E49D-5493-4BCE-93B7-EFBAA17804A6}" presName="childText" presStyleLbl="conFgAcc1" presStyleIdx="1" presStyleCnt="3" custScaleY="133908">
        <dgm:presLayoutVars>
          <dgm:bulletEnabled val="1"/>
        </dgm:presLayoutVars>
      </dgm:prSet>
      <dgm:spPr/>
    </dgm:pt>
    <dgm:pt modelId="{BCC4CD79-C121-4560-A8CF-7EE13280E9B7}" type="pres">
      <dgm:prSet presAssocID="{344D63D8-9571-4BC4-A665-86158D858747}" presName="spaceBetweenRectangles" presStyleCnt="0"/>
      <dgm:spPr/>
    </dgm:pt>
    <dgm:pt modelId="{B3A632FB-E954-4C80-8B56-E5DBCA5C82EC}" type="pres">
      <dgm:prSet presAssocID="{8905550A-713D-4290-A076-226DABF13960}" presName="parentLin" presStyleCnt="0"/>
      <dgm:spPr/>
    </dgm:pt>
    <dgm:pt modelId="{663A20E5-0D6D-47CE-9C63-B1BF107D1248}" type="pres">
      <dgm:prSet presAssocID="{8905550A-713D-4290-A076-226DABF13960}" presName="parentLeftMargin" presStyleLbl="node1" presStyleIdx="1" presStyleCnt="3"/>
      <dgm:spPr/>
    </dgm:pt>
    <dgm:pt modelId="{78EEBF86-B92F-489A-811F-F08F1B39F285}" type="pres">
      <dgm:prSet presAssocID="{8905550A-713D-4290-A076-226DABF13960}" presName="parentText" presStyleLbl="node1" presStyleIdx="2" presStyleCnt="3" custScaleX="128001" custScaleY="72697" custLinFactNeighborX="840" custLinFactNeighborY="39774">
        <dgm:presLayoutVars>
          <dgm:chMax val="0"/>
          <dgm:bulletEnabled val="1"/>
        </dgm:presLayoutVars>
      </dgm:prSet>
      <dgm:spPr/>
    </dgm:pt>
    <dgm:pt modelId="{EEE186ED-9EA3-4073-A8BD-807C51A3A616}" type="pres">
      <dgm:prSet presAssocID="{8905550A-713D-4290-A076-226DABF13960}" presName="negativeSpace" presStyleCnt="0"/>
      <dgm:spPr/>
    </dgm:pt>
    <dgm:pt modelId="{51A12F87-06E2-49F9-99F4-416F89FC52D8}" type="pres">
      <dgm:prSet presAssocID="{8905550A-713D-4290-A076-226DABF13960}" presName="childText" presStyleLbl="conFgAcc1" presStyleIdx="2" presStyleCnt="3" custScaleY="122001">
        <dgm:presLayoutVars>
          <dgm:bulletEnabled val="1"/>
        </dgm:presLayoutVars>
      </dgm:prSet>
      <dgm:spPr/>
    </dgm:pt>
  </dgm:ptLst>
  <dgm:cxnLst>
    <dgm:cxn modelId="{C2BBDD04-83E4-49F3-B89A-A4E463455677}" srcId="{AAE720B0-CE53-442C-902C-A4A45D7C6738}" destId="{8905550A-713D-4290-A076-226DABF13960}" srcOrd="2" destOrd="0" parTransId="{14344F66-72A8-4AB2-8A65-D9E8BE37E782}" sibTransId="{2256601C-8586-4CCE-A4DC-66C0F6DC890B}"/>
    <dgm:cxn modelId="{BBBA3207-8CAE-40AC-AC28-E07E57283D50}" type="presOf" srcId="{28DC7C6E-F58D-4929-BE3A-582D979BD412}" destId="{08DB7BB5-89E9-4B61-B481-8569EFF8184B}" srcOrd="0" destOrd="0" presId="urn:microsoft.com/office/officeart/2005/8/layout/list1"/>
    <dgm:cxn modelId="{F3893310-FFBE-4C82-B820-C0A78BFEBFAC}" srcId="{AAE720B0-CE53-442C-902C-A4A45D7C6738}" destId="{28DC7C6E-F58D-4929-BE3A-582D979BD412}" srcOrd="0" destOrd="0" parTransId="{2AFAA175-9BED-4CE8-B223-E7FD82356B53}" sibTransId="{BB4E4D9B-6941-4AB5-98BF-5F8F17B8C4A8}"/>
    <dgm:cxn modelId="{109D9A19-6F71-4B1C-A004-058FC63CF8CB}" type="presOf" srcId="{8905550A-713D-4290-A076-226DABF13960}" destId="{663A20E5-0D6D-47CE-9C63-B1BF107D1248}" srcOrd="0" destOrd="0" presId="urn:microsoft.com/office/officeart/2005/8/layout/list1"/>
    <dgm:cxn modelId="{74B21322-F582-4588-BDE8-BD6494534A4F}" type="presOf" srcId="{28DC7C6E-F58D-4929-BE3A-582D979BD412}" destId="{3A42437E-4589-4A77-946E-37E06D3E52E3}" srcOrd="1" destOrd="0" presId="urn:microsoft.com/office/officeart/2005/8/layout/list1"/>
    <dgm:cxn modelId="{E9873E5C-D75F-4BCD-9D06-12E12789F3F8}" srcId="{AAE720B0-CE53-442C-902C-A4A45D7C6738}" destId="{7190E49D-5493-4BCE-93B7-EFBAA17804A6}" srcOrd="1" destOrd="0" parTransId="{15D40393-9D01-49A0-AEEF-C346BEA09B08}" sibTransId="{344D63D8-9571-4BC4-A665-86158D858747}"/>
    <dgm:cxn modelId="{0D9C3C46-9860-4515-A94C-98AC6E3EABA2}" type="presOf" srcId="{8905550A-713D-4290-A076-226DABF13960}" destId="{78EEBF86-B92F-489A-811F-F08F1B39F285}" srcOrd="1" destOrd="0" presId="urn:microsoft.com/office/officeart/2005/8/layout/list1"/>
    <dgm:cxn modelId="{1B1E6F82-CBA8-45CD-BF9C-A25791CB49B4}" type="presOf" srcId="{7190E49D-5493-4BCE-93B7-EFBAA17804A6}" destId="{18E3EF26-DEA4-4B9C-B44C-636239155300}" srcOrd="0" destOrd="0" presId="urn:microsoft.com/office/officeart/2005/8/layout/list1"/>
    <dgm:cxn modelId="{341400C2-C596-495B-8C15-23109FE613C0}" type="presOf" srcId="{AAE720B0-CE53-442C-902C-A4A45D7C6738}" destId="{C591FB09-3121-4FDF-ABE5-A71CDA109663}" srcOrd="0" destOrd="0" presId="urn:microsoft.com/office/officeart/2005/8/layout/list1"/>
    <dgm:cxn modelId="{BE51D4C8-CCEB-4F50-A562-06EB76B93323}" type="presOf" srcId="{7190E49D-5493-4BCE-93B7-EFBAA17804A6}" destId="{59658346-6374-42A1-BD53-57BC68AE0D70}" srcOrd="1" destOrd="0" presId="urn:microsoft.com/office/officeart/2005/8/layout/list1"/>
    <dgm:cxn modelId="{9743B90C-1C44-4CA5-841C-2A98D016AC08}" type="presParOf" srcId="{C591FB09-3121-4FDF-ABE5-A71CDA109663}" destId="{9CE49F62-5A67-40F5-B77F-58CA5955778D}" srcOrd="0" destOrd="0" presId="urn:microsoft.com/office/officeart/2005/8/layout/list1"/>
    <dgm:cxn modelId="{0E7CF217-E27F-4C5A-B35B-5614448C3B94}" type="presParOf" srcId="{9CE49F62-5A67-40F5-B77F-58CA5955778D}" destId="{08DB7BB5-89E9-4B61-B481-8569EFF8184B}" srcOrd="0" destOrd="0" presId="urn:microsoft.com/office/officeart/2005/8/layout/list1"/>
    <dgm:cxn modelId="{A9F15781-DE02-4EF5-99AF-B5AC0F9D24C7}" type="presParOf" srcId="{9CE49F62-5A67-40F5-B77F-58CA5955778D}" destId="{3A42437E-4589-4A77-946E-37E06D3E52E3}" srcOrd="1" destOrd="0" presId="urn:microsoft.com/office/officeart/2005/8/layout/list1"/>
    <dgm:cxn modelId="{0AE2C041-D93E-40ED-BFA4-2719B63B9A63}" type="presParOf" srcId="{C591FB09-3121-4FDF-ABE5-A71CDA109663}" destId="{286FC021-2ED9-442F-8EDB-A95B6859D206}" srcOrd="1" destOrd="0" presId="urn:microsoft.com/office/officeart/2005/8/layout/list1"/>
    <dgm:cxn modelId="{B852FB11-8F11-4750-9AC0-952A26612468}" type="presParOf" srcId="{C591FB09-3121-4FDF-ABE5-A71CDA109663}" destId="{3B45D07F-75E4-4496-9325-12E877809990}" srcOrd="2" destOrd="0" presId="urn:microsoft.com/office/officeart/2005/8/layout/list1"/>
    <dgm:cxn modelId="{53D7F435-5998-4293-B36A-2DFB82B82A17}" type="presParOf" srcId="{C591FB09-3121-4FDF-ABE5-A71CDA109663}" destId="{5DEECBC9-CEB2-44D4-A3DB-4CC6DDC74F34}" srcOrd="3" destOrd="0" presId="urn:microsoft.com/office/officeart/2005/8/layout/list1"/>
    <dgm:cxn modelId="{D90B90A6-0743-4551-9641-0B5E16A1CDA8}" type="presParOf" srcId="{C591FB09-3121-4FDF-ABE5-A71CDA109663}" destId="{1C1EFEC8-ECFE-4515-8605-EBDC474582F5}" srcOrd="4" destOrd="0" presId="urn:microsoft.com/office/officeart/2005/8/layout/list1"/>
    <dgm:cxn modelId="{216BD673-B748-468E-8D10-01BF8B885BDD}" type="presParOf" srcId="{1C1EFEC8-ECFE-4515-8605-EBDC474582F5}" destId="{18E3EF26-DEA4-4B9C-B44C-636239155300}" srcOrd="0" destOrd="0" presId="urn:microsoft.com/office/officeart/2005/8/layout/list1"/>
    <dgm:cxn modelId="{4C60D67C-CC8A-4C9C-9520-9C201551009B}" type="presParOf" srcId="{1C1EFEC8-ECFE-4515-8605-EBDC474582F5}" destId="{59658346-6374-42A1-BD53-57BC68AE0D70}" srcOrd="1" destOrd="0" presId="urn:microsoft.com/office/officeart/2005/8/layout/list1"/>
    <dgm:cxn modelId="{E07B0F10-2952-4E17-91CD-0698654F5466}" type="presParOf" srcId="{C591FB09-3121-4FDF-ABE5-A71CDA109663}" destId="{1782828C-C40F-4ACC-A156-CDD7BB87DA43}" srcOrd="5" destOrd="0" presId="urn:microsoft.com/office/officeart/2005/8/layout/list1"/>
    <dgm:cxn modelId="{A5650FFD-CBD7-4E91-B6CC-0D9C8FB8C135}" type="presParOf" srcId="{C591FB09-3121-4FDF-ABE5-A71CDA109663}" destId="{E6222B68-3ACE-4F93-A94E-149511440A1A}" srcOrd="6" destOrd="0" presId="urn:microsoft.com/office/officeart/2005/8/layout/list1"/>
    <dgm:cxn modelId="{A3738631-C079-428B-A0F7-E672AC7CE7B8}" type="presParOf" srcId="{C591FB09-3121-4FDF-ABE5-A71CDA109663}" destId="{BCC4CD79-C121-4560-A8CF-7EE13280E9B7}" srcOrd="7" destOrd="0" presId="urn:microsoft.com/office/officeart/2005/8/layout/list1"/>
    <dgm:cxn modelId="{2AF2E7E8-C302-469E-A007-4391AB49DCB4}" type="presParOf" srcId="{C591FB09-3121-4FDF-ABE5-A71CDA109663}" destId="{B3A632FB-E954-4C80-8B56-E5DBCA5C82EC}" srcOrd="8" destOrd="0" presId="urn:microsoft.com/office/officeart/2005/8/layout/list1"/>
    <dgm:cxn modelId="{8B82B30B-9549-4211-919D-6FE2D3D3B842}" type="presParOf" srcId="{B3A632FB-E954-4C80-8B56-E5DBCA5C82EC}" destId="{663A20E5-0D6D-47CE-9C63-B1BF107D1248}" srcOrd="0" destOrd="0" presId="urn:microsoft.com/office/officeart/2005/8/layout/list1"/>
    <dgm:cxn modelId="{9CA1CAA9-4BFE-4240-8FB2-6A2C0FD3108C}" type="presParOf" srcId="{B3A632FB-E954-4C80-8B56-E5DBCA5C82EC}" destId="{78EEBF86-B92F-489A-811F-F08F1B39F285}" srcOrd="1" destOrd="0" presId="urn:microsoft.com/office/officeart/2005/8/layout/list1"/>
    <dgm:cxn modelId="{ACF12FA8-1798-44A9-94E0-677C9A769D64}" type="presParOf" srcId="{C591FB09-3121-4FDF-ABE5-A71CDA109663}" destId="{EEE186ED-9EA3-4073-A8BD-807C51A3A616}" srcOrd="9" destOrd="0" presId="urn:microsoft.com/office/officeart/2005/8/layout/list1"/>
    <dgm:cxn modelId="{CAC608B4-4EAD-43A2-BAA3-84E26CDE112F}" type="presParOf" srcId="{C591FB09-3121-4FDF-ABE5-A71CDA109663}" destId="{51A12F87-06E2-49F9-99F4-416F89FC52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7B90C1-92AF-49FB-9A27-68E87EC4A53D}" type="doc">
      <dgm:prSet loTypeId="urn:microsoft.com/office/officeart/2005/8/layout/vList2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493A419-84D9-42D1-969D-11FF9E7A1310}">
      <dgm:prSet phldrT="[Text]" custT="1"/>
      <dgm:spPr/>
      <dgm:t>
        <a:bodyPr/>
        <a:lstStyle/>
        <a:p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Estimasi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kenaikan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gaji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masa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depan</a:t>
          </a:r>
          <a:endParaRPr lang="en-US" sz="2400" b="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626754E-4396-48FD-A696-6F077CA17D9F}" type="parTrans" cxnId="{4999AFA8-4D5B-431C-BC5E-2B06155AE58D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6C2D35D5-A0CB-4F5A-B80C-2773BD318A16}" type="sibTrans" cxnId="{4999AFA8-4D5B-431C-BC5E-2B06155AE58D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DAF28130-C79D-436C-AE13-6AEEAC61F0B6}">
      <dgm:prSet phldrT="[Text]" custT="1"/>
      <dgm:spPr/>
      <dgm:t>
        <a:bodyPr/>
        <a:lstStyle/>
        <a:p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Imbalan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dalam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program</a:t>
          </a:r>
        </a:p>
      </dgm:t>
    </dgm:pt>
    <dgm:pt modelId="{026566EE-86D7-40F2-9AD4-5F93912232C5}" type="parTrans" cxnId="{7A27C120-E58A-4009-B051-9C8B0DF04943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9B65832-107A-4173-A4FE-1D32DA7B5439}" type="sibTrans" cxnId="{7A27C120-E58A-4009-B051-9C8B0DF04943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1B8DE551-BDBB-4F49-88E5-5822E73EA052}">
      <dgm:prSet custT="1"/>
      <dgm:spPr/>
      <dgm:t>
        <a:bodyPr/>
        <a:lstStyle/>
        <a:p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Perubahan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tingkat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imbalan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yang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ditentukan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pemerintah</a:t>
          </a:r>
          <a:endParaRPr lang="en-US" sz="2400" b="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DD8B6CA9-4F06-455D-8EA3-4A3F923BA35F}" type="parTrans" cxnId="{4B43A0C8-5721-4C23-AA03-62CFFB338996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72B83582-575C-4E93-97B0-0BF33F5047A6}" type="sibTrans" cxnId="{4B43A0C8-5721-4C23-AA03-62CFFB338996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26780D70-6C78-43F2-BDFE-A6091E6AD10B}">
      <dgm:prSet custT="1"/>
      <dgm:spPr/>
      <dgm:t>
        <a:bodyPr/>
        <a:lstStyle/>
        <a:p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Prakiraan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gaji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di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masa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depan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memperhitungkan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faktor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inflasi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,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senioritas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,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promosi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dan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faktor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dirty="0" err="1">
              <a:latin typeface="Segoe UI" pitchFamily="34" charset="0"/>
              <a:ea typeface="Segoe UI" pitchFamily="34" charset="0"/>
              <a:cs typeface="Segoe UI" pitchFamily="34" charset="0"/>
            </a:rPr>
            <a:t>relevan</a:t>
          </a:r>
          <a:r>
            <a:rPr lang="en-US" sz="2400" b="0" dirty="0">
              <a:latin typeface="Segoe UI" pitchFamily="34" charset="0"/>
              <a:ea typeface="Segoe UI" pitchFamily="34" charset="0"/>
              <a:cs typeface="Segoe UI" pitchFamily="34" charset="0"/>
            </a:rPr>
            <a:t> lain </a:t>
          </a:r>
        </a:p>
      </dgm:t>
    </dgm:pt>
    <dgm:pt modelId="{1717E16D-E385-44D1-AAEA-129BFFE5DCFF}" type="parTrans" cxnId="{956F8868-1240-4C4E-8B6D-FAB7CC6D9ED4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CDA6ACA-7FFF-4EDA-9397-A27666737CD1}" type="sibTrans" cxnId="{956F8868-1240-4C4E-8B6D-FAB7CC6D9ED4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717693D0-914F-44C9-B906-EA59424A52C5}" type="pres">
      <dgm:prSet presAssocID="{657B90C1-92AF-49FB-9A27-68E87EC4A53D}" presName="linear" presStyleCnt="0">
        <dgm:presLayoutVars>
          <dgm:animLvl val="lvl"/>
          <dgm:resizeHandles val="exact"/>
        </dgm:presLayoutVars>
      </dgm:prSet>
      <dgm:spPr/>
    </dgm:pt>
    <dgm:pt modelId="{B382FA05-A4B9-4733-9975-65FF0A2329A3}" type="pres">
      <dgm:prSet presAssocID="{3493A419-84D9-42D1-969D-11FF9E7A131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A06AC7C-AFB1-42F5-9D98-B607FD03D5CC}" type="pres">
      <dgm:prSet presAssocID="{6C2D35D5-A0CB-4F5A-B80C-2773BD318A16}" presName="spacer" presStyleCnt="0"/>
      <dgm:spPr/>
    </dgm:pt>
    <dgm:pt modelId="{EEDF863E-6C11-4879-9AE3-73BCFCB6D2DF}" type="pres">
      <dgm:prSet presAssocID="{DAF28130-C79D-436C-AE13-6AEEAC61F0B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920A986-CAE5-4EEA-8882-FB0014B22F77}" type="pres">
      <dgm:prSet presAssocID="{39B65832-107A-4173-A4FE-1D32DA7B5439}" presName="spacer" presStyleCnt="0"/>
      <dgm:spPr/>
    </dgm:pt>
    <dgm:pt modelId="{B350460D-BD65-4A14-9D0D-98FFDC052E7E}" type="pres">
      <dgm:prSet presAssocID="{26780D70-6C78-43F2-BDFE-A6091E6AD10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5B201D-6BD0-488C-9B31-B4DD276AB01F}" type="pres">
      <dgm:prSet presAssocID="{4CDA6ACA-7FFF-4EDA-9397-A27666737CD1}" presName="spacer" presStyleCnt="0"/>
      <dgm:spPr/>
    </dgm:pt>
    <dgm:pt modelId="{243F49EC-7768-416A-B4A6-2A1167179AAA}" type="pres">
      <dgm:prSet presAssocID="{1B8DE551-BDBB-4F49-88E5-5822E73EA05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07B221E-F257-4444-B8C8-DDB961D63ED6}" type="presOf" srcId="{657B90C1-92AF-49FB-9A27-68E87EC4A53D}" destId="{717693D0-914F-44C9-B906-EA59424A52C5}" srcOrd="0" destOrd="0" presId="urn:microsoft.com/office/officeart/2005/8/layout/vList2"/>
    <dgm:cxn modelId="{7A27C120-E58A-4009-B051-9C8B0DF04943}" srcId="{657B90C1-92AF-49FB-9A27-68E87EC4A53D}" destId="{DAF28130-C79D-436C-AE13-6AEEAC61F0B6}" srcOrd="1" destOrd="0" parTransId="{026566EE-86D7-40F2-9AD4-5F93912232C5}" sibTransId="{39B65832-107A-4173-A4FE-1D32DA7B5439}"/>
    <dgm:cxn modelId="{2D092A3C-409C-4B07-A273-54B04EDCC156}" type="presOf" srcId="{1B8DE551-BDBB-4F49-88E5-5822E73EA052}" destId="{243F49EC-7768-416A-B4A6-2A1167179AAA}" srcOrd="0" destOrd="0" presId="urn:microsoft.com/office/officeart/2005/8/layout/vList2"/>
    <dgm:cxn modelId="{956F8868-1240-4C4E-8B6D-FAB7CC6D9ED4}" srcId="{657B90C1-92AF-49FB-9A27-68E87EC4A53D}" destId="{26780D70-6C78-43F2-BDFE-A6091E6AD10B}" srcOrd="2" destOrd="0" parTransId="{1717E16D-E385-44D1-AAEA-129BFFE5DCFF}" sibTransId="{4CDA6ACA-7FFF-4EDA-9397-A27666737CD1}"/>
    <dgm:cxn modelId="{4999AFA8-4D5B-431C-BC5E-2B06155AE58D}" srcId="{657B90C1-92AF-49FB-9A27-68E87EC4A53D}" destId="{3493A419-84D9-42D1-969D-11FF9E7A1310}" srcOrd="0" destOrd="0" parTransId="{4626754E-4396-48FD-A696-6F077CA17D9F}" sibTransId="{6C2D35D5-A0CB-4F5A-B80C-2773BD318A16}"/>
    <dgm:cxn modelId="{50B328C0-76CD-4ACE-9B0E-75C06F34EFB9}" type="presOf" srcId="{DAF28130-C79D-436C-AE13-6AEEAC61F0B6}" destId="{EEDF863E-6C11-4879-9AE3-73BCFCB6D2DF}" srcOrd="0" destOrd="0" presId="urn:microsoft.com/office/officeart/2005/8/layout/vList2"/>
    <dgm:cxn modelId="{4B43A0C8-5721-4C23-AA03-62CFFB338996}" srcId="{657B90C1-92AF-49FB-9A27-68E87EC4A53D}" destId="{1B8DE551-BDBB-4F49-88E5-5822E73EA052}" srcOrd="3" destOrd="0" parTransId="{DD8B6CA9-4F06-455D-8EA3-4A3F923BA35F}" sibTransId="{72B83582-575C-4E93-97B0-0BF33F5047A6}"/>
    <dgm:cxn modelId="{4B2471F1-A493-4434-A625-646DDAE67B41}" type="presOf" srcId="{3493A419-84D9-42D1-969D-11FF9E7A1310}" destId="{B382FA05-A4B9-4733-9975-65FF0A2329A3}" srcOrd="0" destOrd="0" presId="urn:microsoft.com/office/officeart/2005/8/layout/vList2"/>
    <dgm:cxn modelId="{EF88CFF8-7075-4E57-B01F-791C42B64B6A}" type="presOf" srcId="{26780D70-6C78-43F2-BDFE-A6091E6AD10B}" destId="{B350460D-BD65-4A14-9D0D-98FFDC052E7E}" srcOrd="0" destOrd="0" presId="urn:microsoft.com/office/officeart/2005/8/layout/vList2"/>
    <dgm:cxn modelId="{4DC4FB3C-F567-4AAD-8425-6534617F096B}" type="presParOf" srcId="{717693D0-914F-44C9-B906-EA59424A52C5}" destId="{B382FA05-A4B9-4733-9975-65FF0A2329A3}" srcOrd="0" destOrd="0" presId="urn:microsoft.com/office/officeart/2005/8/layout/vList2"/>
    <dgm:cxn modelId="{5945399B-3BE3-4309-953E-BA1297C5AA8F}" type="presParOf" srcId="{717693D0-914F-44C9-B906-EA59424A52C5}" destId="{7A06AC7C-AFB1-42F5-9D98-B607FD03D5CC}" srcOrd="1" destOrd="0" presId="urn:microsoft.com/office/officeart/2005/8/layout/vList2"/>
    <dgm:cxn modelId="{BDF460EC-7B76-462B-B0A7-6089C55A4ECA}" type="presParOf" srcId="{717693D0-914F-44C9-B906-EA59424A52C5}" destId="{EEDF863E-6C11-4879-9AE3-73BCFCB6D2DF}" srcOrd="2" destOrd="0" presId="urn:microsoft.com/office/officeart/2005/8/layout/vList2"/>
    <dgm:cxn modelId="{C4BE1EEF-918E-49EB-9BD3-C01DCB92E18A}" type="presParOf" srcId="{717693D0-914F-44C9-B906-EA59424A52C5}" destId="{3920A986-CAE5-4EEA-8882-FB0014B22F77}" srcOrd="3" destOrd="0" presId="urn:microsoft.com/office/officeart/2005/8/layout/vList2"/>
    <dgm:cxn modelId="{198BE079-71D1-4D1D-8BE6-9039A3A030B7}" type="presParOf" srcId="{717693D0-914F-44C9-B906-EA59424A52C5}" destId="{B350460D-BD65-4A14-9D0D-98FFDC052E7E}" srcOrd="4" destOrd="0" presId="urn:microsoft.com/office/officeart/2005/8/layout/vList2"/>
    <dgm:cxn modelId="{F9E258AF-DFD5-488F-B252-D41E5E16700A}" type="presParOf" srcId="{717693D0-914F-44C9-B906-EA59424A52C5}" destId="{775B201D-6BD0-488C-9B31-B4DD276AB01F}" srcOrd="5" destOrd="0" presId="urn:microsoft.com/office/officeart/2005/8/layout/vList2"/>
    <dgm:cxn modelId="{01C38385-AE37-46BC-93B1-B958F7E725B0}" type="presParOf" srcId="{717693D0-914F-44C9-B906-EA59424A52C5}" destId="{243F49EC-7768-416A-B4A6-2A1167179AA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F55D3-9652-4A0E-ACE3-79639BD6BEC2}">
      <dsp:nvSpPr>
        <dsp:cNvPr id="0" name=""/>
        <dsp:cNvSpPr/>
      </dsp:nvSpPr>
      <dsp:spPr>
        <a:xfrm rot="10800000">
          <a:off x="1914842" y="583712"/>
          <a:ext cx="4124608" cy="98517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132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+mj-lt"/>
            </a:rPr>
            <a:t>Diakui</a:t>
          </a:r>
          <a:r>
            <a:rPr lang="en-US" sz="2400" kern="1200" dirty="0">
              <a:latin typeface="+mj-lt"/>
            </a:rPr>
            <a:t> </a:t>
          </a:r>
          <a:r>
            <a:rPr lang="en-US" sz="2400" kern="1200" dirty="0" err="1">
              <a:latin typeface="+mj-lt"/>
            </a:rPr>
            <a:t>sebagai</a:t>
          </a:r>
          <a:r>
            <a:rPr lang="en-US" sz="2400" kern="1200" dirty="0">
              <a:latin typeface="+mj-lt"/>
            </a:rPr>
            <a:t> </a:t>
          </a:r>
          <a:r>
            <a:rPr lang="en-US" sz="2400" kern="1200" dirty="0" err="1">
              <a:latin typeface="+mj-lt"/>
            </a:rPr>
            <a:t>beban</a:t>
          </a:r>
          <a:endParaRPr lang="en-US" sz="2400" kern="1200" dirty="0">
            <a:latin typeface="+mj-lt"/>
          </a:endParaRPr>
        </a:p>
      </dsp:txBody>
      <dsp:txXfrm rot="10800000">
        <a:off x="2161135" y="583712"/>
        <a:ext cx="3878315" cy="985173"/>
      </dsp:txXfrm>
    </dsp:sp>
    <dsp:sp modelId="{C04CBCD9-F008-498E-9788-D655B7EE6E8B}">
      <dsp:nvSpPr>
        <dsp:cNvPr id="0" name=""/>
        <dsp:cNvSpPr/>
      </dsp:nvSpPr>
      <dsp:spPr>
        <a:xfrm>
          <a:off x="692987" y="376022"/>
          <a:ext cx="1408980" cy="140898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8F35A8-F794-4F67-B870-67DEE02C30E4}">
      <dsp:nvSpPr>
        <dsp:cNvPr id="0" name=""/>
        <dsp:cNvSpPr/>
      </dsp:nvSpPr>
      <dsp:spPr>
        <a:xfrm rot="10800000">
          <a:off x="1500968" y="1831410"/>
          <a:ext cx="4560601" cy="2595905"/>
        </a:xfrm>
        <a:prstGeom prst="homePlate">
          <a:avLst/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tint val="35000"/>
                <a:satMod val="253000"/>
              </a:schemeClr>
            </a:gs>
            <a:gs pos="50000">
              <a:schemeClr val="accent5">
                <a:hueOff val="11883694"/>
                <a:satOff val="-60520"/>
                <a:lumOff val="11175"/>
                <a:alphaOff val="0"/>
                <a:tint val="42000"/>
                <a:satMod val="255000"/>
              </a:schemeClr>
            </a:gs>
            <a:gs pos="97000">
              <a:schemeClr val="accent5">
                <a:hueOff val="11883694"/>
                <a:satOff val="-60520"/>
                <a:lumOff val="11175"/>
                <a:alphaOff val="0"/>
                <a:tint val="53000"/>
                <a:satMod val="260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132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+mj-lt"/>
            </a:rPr>
            <a:t>Diakui</a:t>
          </a:r>
          <a:r>
            <a:rPr lang="en-US" sz="2400" kern="1200" dirty="0">
              <a:latin typeface="+mj-lt"/>
            </a:rPr>
            <a:t> </a:t>
          </a:r>
          <a:r>
            <a:rPr lang="en-US" sz="2400" kern="1200" dirty="0" err="1">
              <a:latin typeface="+mj-lt"/>
            </a:rPr>
            <a:t>liabilitas</a:t>
          </a:r>
          <a:r>
            <a:rPr lang="en-US" sz="2400" kern="1200" dirty="0">
              <a:latin typeface="+mj-lt"/>
            </a:rPr>
            <a:t> (</a:t>
          </a:r>
          <a:r>
            <a:rPr lang="en-US" sz="2400" kern="1200" dirty="0" err="1">
              <a:latin typeface="+mj-lt"/>
            </a:rPr>
            <a:t>beban</a:t>
          </a:r>
          <a:r>
            <a:rPr lang="en-US" sz="2400" kern="1200" dirty="0">
              <a:latin typeface="+mj-lt"/>
            </a:rPr>
            <a:t> </a:t>
          </a:r>
          <a:r>
            <a:rPr lang="en-US" sz="2400" kern="1200" dirty="0" err="1">
              <a:latin typeface="+mj-lt"/>
            </a:rPr>
            <a:t>terakru</a:t>
          </a:r>
          <a:r>
            <a:rPr lang="en-US" sz="2400" kern="1200" dirty="0">
              <a:latin typeface="+mj-lt"/>
            </a:rPr>
            <a:t>) </a:t>
          </a:r>
          <a:r>
            <a:rPr lang="en-US" sz="2400" kern="1200" dirty="0" err="1">
              <a:latin typeface="+mj-lt"/>
            </a:rPr>
            <a:t>setelah</a:t>
          </a:r>
          <a:r>
            <a:rPr lang="en-US" sz="2400" kern="1200" dirty="0">
              <a:latin typeface="+mj-lt"/>
            </a:rPr>
            <a:t> </a:t>
          </a:r>
          <a:r>
            <a:rPr lang="en-US" sz="2400" kern="1200" dirty="0" err="1">
              <a:latin typeface="+mj-lt"/>
            </a:rPr>
            <a:t>dikurangi</a:t>
          </a:r>
          <a:r>
            <a:rPr lang="en-US" sz="2400" kern="1200" dirty="0">
              <a:latin typeface="+mj-lt"/>
            </a:rPr>
            <a:t> </a:t>
          </a:r>
          <a:r>
            <a:rPr lang="en-US" sz="2400" kern="1200" dirty="0" err="1">
              <a:latin typeface="+mj-lt"/>
            </a:rPr>
            <a:t>dengan</a:t>
          </a:r>
          <a:r>
            <a:rPr lang="en-US" sz="2400" kern="1200" dirty="0">
              <a:latin typeface="+mj-lt"/>
            </a:rPr>
            <a:t> </a:t>
          </a:r>
          <a:r>
            <a:rPr lang="en-US" sz="2400" kern="1200" dirty="0" err="1">
              <a:latin typeface="+mj-lt"/>
            </a:rPr>
            <a:t>iuran</a:t>
          </a:r>
          <a:r>
            <a:rPr lang="en-US" sz="2400" kern="1200" dirty="0">
              <a:latin typeface="+mj-lt"/>
            </a:rPr>
            <a:t> </a:t>
          </a:r>
          <a:r>
            <a:rPr lang="en-US" sz="2400" kern="1200" dirty="0" err="1">
              <a:latin typeface="+mj-lt"/>
            </a:rPr>
            <a:t>telah</a:t>
          </a:r>
          <a:r>
            <a:rPr lang="en-US" sz="2400" kern="1200" dirty="0">
              <a:latin typeface="+mj-lt"/>
            </a:rPr>
            <a:t> </a:t>
          </a:r>
          <a:r>
            <a:rPr lang="en-US" sz="2400" kern="1200" dirty="0" err="1">
              <a:latin typeface="+mj-lt"/>
            </a:rPr>
            <a:t>dibayar</a:t>
          </a:r>
          <a:endParaRPr lang="en-US" sz="2400" kern="1200" dirty="0">
            <a:latin typeface="+mj-lt"/>
          </a:endParaRPr>
        </a:p>
      </dsp:txBody>
      <dsp:txXfrm rot="10800000">
        <a:off x="2149944" y="1831410"/>
        <a:ext cx="3911625" cy="2595905"/>
      </dsp:txXfrm>
    </dsp:sp>
    <dsp:sp modelId="{0DA73CA5-52F4-4DF1-B63F-C4ED1DBC2DA6}">
      <dsp:nvSpPr>
        <dsp:cNvPr id="0" name=""/>
        <dsp:cNvSpPr/>
      </dsp:nvSpPr>
      <dsp:spPr>
        <a:xfrm>
          <a:off x="796477" y="2424873"/>
          <a:ext cx="1408980" cy="1408980"/>
        </a:xfrm>
        <a:prstGeom prst="ellipse">
          <a:avLst/>
        </a:prstGeom>
        <a:solidFill>
          <a:schemeClr val="accent5">
            <a:tint val="50000"/>
            <a:hueOff val="12985161"/>
            <a:satOff val="-6786"/>
            <a:lumOff val="44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5D07F-75E4-4496-9325-12E877809990}">
      <dsp:nvSpPr>
        <dsp:cNvPr id="0" name=""/>
        <dsp:cNvSpPr/>
      </dsp:nvSpPr>
      <dsp:spPr>
        <a:xfrm>
          <a:off x="0" y="265855"/>
          <a:ext cx="8501122" cy="10787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42437E-4589-4A77-946E-37E06D3E52E3}">
      <dsp:nvSpPr>
        <dsp:cNvPr id="0" name=""/>
        <dsp:cNvSpPr/>
      </dsp:nvSpPr>
      <dsp:spPr>
        <a:xfrm>
          <a:off x="428626" y="457334"/>
          <a:ext cx="7617064" cy="71207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bg1"/>
              </a:solidFill>
            </a:rPr>
            <a:t>Tidak</a:t>
          </a:r>
          <a:r>
            <a:rPr lang="en-US" sz="2200" kern="1200" dirty="0">
              <a:solidFill>
                <a:schemeClr val="bg1"/>
              </a:solidFill>
            </a:rPr>
            <a:t> </a:t>
          </a:r>
          <a:r>
            <a:rPr lang="en-US" sz="2200" kern="1200" dirty="0" err="1">
              <a:solidFill>
                <a:schemeClr val="bg1"/>
              </a:solidFill>
            </a:rPr>
            <a:t>boleh</a:t>
          </a:r>
          <a:r>
            <a:rPr lang="en-US" sz="2200" kern="1200" dirty="0">
              <a:solidFill>
                <a:schemeClr val="bg1"/>
              </a:solidFill>
            </a:rPr>
            <a:t> bias, </a:t>
          </a:r>
          <a:r>
            <a:rPr lang="en-US" sz="2200" kern="1200" dirty="0" err="1">
              <a:solidFill>
                <a:schemeClr val="bg1"/>
              </a:solidFill>
            </a:rPr>
            <a:t>harus</a:t>
          </a:r>
          <a:r>
            <a:rPr lang="en-US" sz="2200" kern="1200" dirty="0">
              <a:solidFill>
                <a:schemeClr val="bg1"/>
              </a:solidFill>
            </a:rPr>
            <a:t> </a:t>
          </a:r>
          <a:r>
            <a:rPr lang="en-US" sz="2200" kern="1200" dirty="0" err="1">
              <a:solidFill>
                <a:schemeClr val="bg1"/>
              </a:solidFill>
            </a:rPr>
            <a:t>cocok</a:t>
          </a:r>
          <a:r>
            <a:rPr lang="en-US" sz="2200" kern="1200" dirty="0">
              <a:solidFill>
                <a:schemeClr val="bg1"/>
              </a:solidFill>
            </a:rPr>
            <a:t> </a:t>
          </a:r>
          <a:r>
            <a:rPr lang="en-US" sz="2200" kern="1200" dirty="0" err="1">
              <a:solidFill>
                <a:schemeClr val="bg1"/>
              </a:solidFill>
            </a:rPr>
            <a:t>satu</a:t>
          </a:r>
          <a:r>
            <a:rPr lang="en-US" sz="2200" kern="1200" dirty="0">
              <a:solidFill>
                <a:schemeClr val="bg1"/>
              </a:solidFill>
            </a:rPr>
            <a:t> </a:t>
          </a:r>
          <a:r>
            <a:rPr lang="en-US" sz="2200" kern="1200" dirty="0" err="1">
              <a:solidFill>
                <a:schemeClr val="bg1"/>
              </a:solidFill>
            </a:rPr>
            <a:t>dengan</a:t>
          </a:r>
          <a:r>
            <a:rPr lang="en-US" sz="2200" kern="1200" dirty="0">
              <a:solidFill>
                <a:schemeClr val="bg1"/>
              </a:solidFill>
            </a:rPr>
            <a:t> yang lain </a:t>
          </a:r>
          <a:r>
            <a:rPr lang="en-US" sz="2200" i="1" kern="1200" dirty="0">
              <a:solidFill>
                <a:schemeClr val="bg1"/>
              </a:solidFill>
            </a:rPr>
            <a:t>(mutually compatible)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463387" y="492095"/>
        <a:ext cx="7547542" cy="642551"/>
      </dsp:txXfrm>
    </dsp:sp>
    <dsp:sp modelId="{E6222B68-3ACE-4F93-A94E-149511440A1A}">
      <dsp:nvSpPr>
        <dsp:cNvPr id="0" name=""/>
        <dsp:cNvSpPr/>
      </dsp:nvSpPr>
      <dsp:spPr>
        <a:xfrm>
          <a:off x="0" y="1757796"/>
          <a:ext cx="8501122" cy="10460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941847"/>
              <a:satOff val="-30260"/>
              <a:lumOff val="5588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658346-6374-42A1-BD53-57BC68AE0D70}">
      <dsp:nvSpPr>
        <dsp:cNvPr id="0" name=""/>
        <dsp:cNvSpPr/>
      </dsp:nvSpPr>
      <dsp:spPr>
        <a:xfrm>
          <a:off x="357191" y="1889600"/>
          <a:ext cx="7617064" cy="703388"/>
        </a:xfrm>
        <a:prstGeom prst="roundRect">
          <a:avLst/>
        </a:prstGeom>
        <a:gradFill rotWithShape="0">
          <a:gsLst>
            <a:gs pos="0">
              <a:schemeClr val="accent5">
                <a:hueOff val="5941847"/>
                <a:satOff val="-30260"/>
                <a:lumOff val="5588"/>
                <a:alphaOff val="0"/>
                <a:tint val="92000"/>
                <a:satMod val="170000"/>
              </a:schemeClr>
            </a:gs>
            <a:gs pos="15000">
              <a:schemeClr val="accent5">
                <a:hueOff val="5941847"/>
                <a:satOff val="-30260"/>
                <a:lumOff val="5588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5941847"/>
                <a:satOff val="-30260"/>
                <a:lumOff val="5588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5941847"/>
                <a:satOff val="-30260"/>
                <a:lumOff val="5588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5941847"/>
                <a:satOff val="-30260"/>
                <a:lumOff val="5588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bg1"/>
              </a:solidFill>
            </a:rPr>
            <a:t>Terdiri</a:t>
          </a:r>
          <a:r>
            <a:rPr lang="en-US" sz="2200" kern="1200" dirty="0">
              <a:solidFill>
                <a:schemeClr val="bg1"/>
              </a:solidFill>
            </a:rPr>
            <a:t> </a:t>
          </a:r>
          <a:r>
            <a:rPr lang="en-US" sz="2200" kern="1200" dirty="0" err="1">
              <a:solidFill>
                <a:schemeClr val="bg1"/>
              </a:solidFill>
            </a:rPr>
            <a:t>dari</a:t>
          </a:r>
          <a:r>
            <a:rPr lang="en-US" sz="2200" kern="1200" dirty="0">
              <a:solidFill>
                <a:schemeClr val="bg1"/>
              </a:solidFill>
            </a:rPr>
            <a:t> </a:t>
          </a:r>
          <a:r>
            <a:rPr lang="en-US" sz="2200" kern="1200" dirty="0" err="1">
              <a:solidFill>
                <a:schemeClr val="bg1"/>
              </a:solidFill>
            </a:rPr>
            <a:t>asumsi</a:t>
          </a:r>
          <a:r>
            <a:rPr lang="en-US" sz="2200" kern="1200" dirty="0">
              <a:solidFill>
                <a:schemeClr val="bg1"/>
              </a:solidFill>
            </a:rPr>
            <a:t> </a:t>
          </a:r>
          <a:r>
            <a:rPr lang="en-US" sz="2200" kern="1200" dirty="0" err="1">
              <a:solidFill>
                <a:schemeClr val="bg1"/>
              </a:solidFill>
            </a:rPr>
            <a:t>demografis</a:t>
          </a:r>
          <a:r>
            <a:rPr lang="en-US" sz="2200" kern="1200" dirty="0">
              <a:solidFill>
                <a:schemeClr val="bg1"/>
              </a:solidFill>
            </a:rPr>
            <a:t> </a:t>
          </a:r>
          <a:r>
            <a:rPr lang="en-US" sz="2200" kern="1200" dirty="0" err="1">
              <a:solidFill>
                <a:schemeClr val="bg1"/>
              </a:solidFill>
            </a:rPr>
            <a:t>dan</a:t>
          </a:r>
          <a:r>
            <a:rPr lang="en-US" sz="2200" kern="1200" dirty="0">
              <a:solidFill>
                <a:schemeClr val="bg1"/>
              </a:solidFill>
            </a:rPr>
            <a:t> </a:t>
          </a:r>
          <a:r>
            <a:rPr lang="en-US" sz="2200" kern="1200" dirty="0" err="1">
              <a:solidFill>
                <a:schemeClr val="bg1"/>
              </a:solidFill>
            </a:rPr>
            <a:t>asumsi</a:t>
          </a:r>
          <a:r>
            <a:rPr lang="en-US" sz="2200" kern="1200" dirty="0">
              <a:solidFill>
                <a:schemeClr val="bg1"/>
              </a:solidFill>
            </a:rPr>
            <a:t> </a:t>
          </a:r>
          <a:r>
            <a:rPr lang="en-US" sz="2200" kern="1200" dirty="0" err="1">
              <a:solidFill>
                <a:schemeClr val="bg1"/>
              </a:solidFill>
            </a:rPr>
            <a:t>keuangan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391528" y="1923937"/>
        <a:ext cx="7548390" cy="634714"/>
      </dsp:txXfrm>
    </dsp:sp>
    <dsp:sp modelId="{51A12F87-06E2-49F9-99F4-416F89FC52D8}">
      <dsp:nvSpPr>
        <dsp:cNvPr id="0" name=""/>
        <dsp:cNvSpPr/>
      </dsp:nvSpPr>
      <dsp:spPr>
        <a:xfrm>
          <a:off x="0" y="3178990"/>
          <a:ext cx="8501122" cy="9530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1883694"/>
              <a:satOff val="-60520"/>
              <a:lumOff val="1117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EEBF86-B92F-489A-811F-F08F1B39F285}">
      <dsp:nvSpPr>
        <dsp:cNvPr id="0" name=""/>
        <dsp:cNvSpPr/>
      </dsp:nvSpPr>
      <dsp:spPr>
        <a:xfrm>
          <a:off x="428626" y="3335265"/>
          <a:ext cx="7617064" cy="66526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Tingkat </a:t>
          </a:r>
          <a:r>
            <a:rPr lang="en-US" sz="2200" kern="1200" dirty="0" err="1">
              <a:solidFill>
                <a:schemeClr val="tx1"/>
              </a:solidFill>
            </a:rPr>
            <a:t>diskonto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>
              <a:solidFill>
                <a:schemeClr val="tx1"/>
              </a:solidFill>
              <a:sym typeface="Wingdings" pitchFamily="2" charset="2"/>
            </a:rPr>
            <a:t> </a:t>
          </a:r>
          <a:r>
            <a:rPr lang="en-US" sz="2200" kern="1200" dirty="0" err="1">
              <a:solidFill>
                <a:schemeClr val="tx1"/>
              </a:solidFill>
            </a:rPr>
            <a:t>bunga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pasar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obligasi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berkualitas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tinggiatau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tingkat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bunga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obligasi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pemerintah</a:t>
          </a:r>
          <a:r>
            <a:rPr lang="en-US" sz="2200" kern="1200" dirty="0">
              <a:solidFill>
                <a:schemeClr val="tx1"/>
              </a:solidFill>
            </a:rPr>
            <a:t>    </a:t>
          </a:r>
          <a:r>
            <a:rPr lang="en-US" sz="2200" kern="1200" dirty="0">
              <a:solidFill>
                <a:schemeClr val="tx1"/>
              </a:solidFill>
              <a:sym typeface="Wingdings" pitchFamily="2" charset="2"/>
            </a:rPr>
            <a:t> 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61102" y="3367741"/>
        <a:ext cx="7552112" cy="600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2FA05-A4B9-4733-9975-65FF0A2329A3}">
      <dsp:nvSpPr>
        <dsp:cNvPr id="0" name=""/>
        <dsp:cNvSpPr/>
      </dsp:nvSpPr>
      <dsp:spPr>
        <a:xfrm>
          <a:off x="0" y="970"/>
          <a:ext cx="7814070" cy="831165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alpha val="9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Estimasi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kenaikan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gaji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masa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depan</a:t>
          </a:r>
          <a:endParaRPr lang="en-US" sz="2400" b="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40574" y="41544"/>
        <a:ext cx="7732922" cy="750017"/>
      </dsp:txXfrm>
    </dsp:sp>
    <dsp:sp modelId="{EEDF863E-6C11-4879-9AE3-73BCFCB6D2DF}">
      <dsp:nvSpPr>
        <dsp:cNvPr id="0" name=""/>
        <dsp:cNvSpPr/>
      </dsp:nvSpPr>
      <dsp:spPr>
        <a:xfrm>
          <a:off x="0" y="843793"/>
          <a:ext cx="7814070" cy="831165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tint val="35000"/>
                <a:satMod val="253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3333"/>
                <a:tint val="42000"/>
                <a:satMod val="255000"/>
              </a:schemeClr>
            </a:gs>
            <a:gs pos="97000">
              <a:schemeClr val="accent6">
                <a:alpha val="90000"/>
                <a:hueOff val="0"/>
                <a:satOff val="0"/>
                <a:lumOff val="0"/>
                <a:alphaOff val="-13333"/>
                <a:tint val="53000"/>
                <a:satMod val="26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Imbalan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dalam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program</a:t>
          </a:r>
        </a:p>
      </dsp:txBody>
      <dsp:txXfrm>
        <a:off x="40574" y="884367"/>
        <a:ext cx="7732922" cy="750017"/>
      </dsp:txXfrm>
    </dsp:sp>
    <dsp:sp modelId="{B350460D-BD65-4A14-9D0D-98FFDC052E7E}">
      <dsp:nvSpPr>
        <dsp:cNvPr id="0" name=""/>
        <dsp:cNvSpPr/>
      </dsp:nvSpPr>
      <dsp:spPr>
        <a:xfrm>
          <a:off x="0" y="1686616"/>
          <a:ext cx="7814070" cy="831165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tint val="35000"/>
                <a:satMod val="253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6667"/>
                <a:tint val="42000"/>
                <a:satMod val="255000"/>
              </a:schemeClr>
            </a:gs>
            <a:gs pos="97000">
              <a:schemeClr val="accent6">
                <a:alpha val="90000"/>
                <a:hueOff val="0"/>
                <a:satOff val="0"/>
                <a:lumOff val="0"/>
                <a:alphaOff val="-26667"/>
                <a:tint val="53000"/>
                <a:satMod val="26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Prakiraan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gaji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di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masa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depan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memperhitungkan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faktor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inflasi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,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senioritas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,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promosi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dan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faktor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relevan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lain </a:t>
          </a:r>
        </a:p>
      </dsp:txBody>
      <dsp:txXfrm>
        <a:off x="40574" y="1727190"/>
        <a:ext cx="7732922" cy="750017"/>
      </dsp:txXfrm>
    </dsp:sp>
    <dsp:sp modelId="{243F49EC-7768-416A-B4A6-2A1167179AAA}">
      <dsp:nvSpPr>
        <dsp:cNvPr id="0" name=""/>
        <dsp:cNvSpPr/>
      </dsp:nvSpPr>
      <dsp:spPr>
        <a:xfrm>
          <a:off x="0" y="2529440"/>
          <a:ext cx="7814070" cy="831165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35000"/>
                <a:satMod val="253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tint val="42000"/>
                <a:satMod val="255000"/>
              </a:schemeClr>
            </a:gs>
            <a:gs pos="97000">
              <a:schemeClr val="accent6">
                <a:alpha val="90000"/>
                <a:hueOff val="0"/>
                <a:satOff val="0"/>
                <a:lumOff val="0"/>
                <a:alphaOff val="-40000"/>
                <a:tint val="53000"/>
                <a:satMod val="26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Perubahan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tingkat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imbalan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yang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ditentukan</a:t>
          </a:r>
          <a:r>
            <a:rPr lang="en-US" sz="2400" b="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400" b="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pemerintah</a:t>
          </a:r>
          <a:endParaRPr lang="en-US" sz="2400" b="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40574" y="2570014"/>
        <a:ext cx="7732922" cy="750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CE865-9A6F-4EA3-B206-3D6F45398B8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FF2E8-175A-4090-ADA8-877157EE3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E1F4E-D35E-4596-B591-3A4C914FC287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BECDC-04BB-4DD3-B16A-FFE4BE627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42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720B1-CD66-4AD1-842F-59FDBEBEBDFD}" type="slidenum">
              <a:rPr lang="en-US"/>
              <a:pPr/>
              <a:t>13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/>
          <a:lstStyle/>
          <a:p>
            <a:pPr lvl="1" eaLnBrk="1" hangingPunct="1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imbalan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23560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92A5C-C417-4991-B5BD-B899CA035E4E}" type="slidenum">
              <a:rPr lang="en-US"/>
              <a:pPr/>
              <a:t>15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4484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88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25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6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47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32084B-58C5-4AFD-83AC-F599055682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515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4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CAD9B-28C1-4D21-86C5-206845185151}" type="slidenum">
              <a:rPr lang="en-US"/>
              <a:pPr/>
              <a:t>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599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CAD9B-28C1-4D21-86C5-206845185151}" type="slidenum">
              <a:rPr lang="en-US"/>
              <a:pPr/>
              <a:t>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369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CAD9B-28C1-4D21-86C5-206845185151}" type="slidenum">
              <a:rPr lang="en-US"/>
              <a:pPr/>
              <a:t>7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47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720B1-CD66-4AD1-842F-59FDBEBEBDFD}" type="slidenum">
              <a:rPr lang="en-US"/>
              <a:pPr/>
              <a:t>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9" y="4631452"/>
            <a:ext cx="5028036" cy="4387691"/>
          </a:xfrm>
          <a:noFill/>
          <a:ln/>
        </p:spPr>
        <p:txBody>
          <a:bodyPr/>
          <a:lstStyle/>
          <a:p>
            <a:pPr lvl="1" eaLnBrk="1" hangingPunct="1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imbalan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195235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720B1-CD66-4AD1-842F-59FDBEBEBDFD}" type="slidenum">
              <a:rPr lang="en-US"/>
              <a:pPr/>
              <a:t>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9" y="4631452"/>
            <a:ext cx="5028036" cy="4387691"/>
          </a:xfrm>
          <a:noFill/>
          <a:ln/>
        </p:spPr>
        <p:txBody>
          <a:bodyPr/>
          <a:lstStyle/>
          <a:p>
            <a:pPr lvl="1" eaLnBrk="1" hangingPunct="1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imbalan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47436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720B1-CD66-4AD1-842F-59FDBEBEBDFD}" type="slidenum">
              <a:rPr lang="en-US"/>
              <a:pPr/>
              <a:t>11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/>
          <a:lstStyle/>
          <a:p>
            <a:pPr lvl="1" eaLnBrk="1" hangingPunct="1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imbalan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152854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8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565B-0252-4BF9-9520-DBF35DA230F0}" type="datetime1">
              <a:rPr lang="en-US" smtClean="0"/>
              <a:t>7/28/2022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7F73-4797-4FBE-A532-166B60DF76D5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F53C-BF7F-48A3-995E-BC00B89A8710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916E-EA36-4F05-9D90-FD1EA7437DCE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2A55-6F6C-431F-9A31-C34FD83F5913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2AD-571D-40B0-8399-3B601D86470B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6875-813E-4877-8EC5-39BEF0500A88}" type="datetime1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6B8-D3A0-4D43-B951-72701ED22C13}" type="datetime1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1CC-5FE5-44B8-BC36-DE1D7BA2A23F}" type="datetime1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E91D-3A79-4E68-9DC3-5C4394D23E0B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FCD1-BFD5-470C-BE23-C577F75F117F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28B64AA-C9B8-4870-BB07-CB12D06F6438}" type="datetime1">
              <a:rPr lang="en-US" smtClean="0"/>
              <a:t>7/28/2022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72EAC77-B427-4C49-89BE-3EE8EFAD4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8" y="1556792"/>
            <a:ext cx="861060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err="1"/>
              <a:t>Akuntansi</a:t>
            </a:r>
            <a:r>
              <a:rPr lang="en-US" sz="4800" b="1" dirty="0"/>
              <a:t> </a:t>
            </a:r>
            <a:r>
              <a:rPr lang="en-US" sz="4800" b="1" dirty="0" err="1"/>
              <a:t>Biaya</a:t>
            </a:r>
            <a:r>
              <a:rPr lang="en-US" sz="4800" b="1" dirty="0"/>
              <a:t> </a:t>
            </a:r>
            <a:r>
              <a:rPr lang="en-US" sz="4800" b="1" dirty="0" err="1"/>
              <a:t>Manfaat</a:t>
            </a:r>
            <a:r>
              <a:rPr lang="en-US" sz="4800" b="1" dirty="0"/>
              <a:t> </a:t>
            </a:r>
            <a:r>
              <a:rPr lang="en-US" sz="4800" b="1" dirty="0" err="1"/>
              <a:t>Pensiun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256" y="1071546"/>
            <a:ext cx="7954144" cy="4754563"/>
          </a:xfrm>
        </p:spPr>
        <p:txBody>
          <a:bodyPr>
            <a:normAutofit fontScale="92500"/>
          </a:bodyPr>
          <a:lstStyle/>
          <a:p>
            <a:r>
              <a:rPr lang="id-ID" sz="2400" dirty="0"/>
              <a:t>PT. A memiliki 5 karyawan yang diberikan cuti berimbalan sebesar Rp 100.000 untuk 5 hari kerja. Selama tahun 2012, karyawan yang cuti 5 hari 1 orang sedangkan sisanya cuti 3 hari kerja.</a:t>
            </a:r>
          </a:p>
          <a:p>
            <a:r>
              <a:rPr lang="id-ID" sz="2400" dirty="0"/>
              <a:t>JIKA TIDAK DIAKUMULASI</a:t>
            </a:r>
          </a:p>
          <a:p>
            <a:pPr marL="0" indent="0">
              <a:buNone/>
            </a:pPr>
            <a:r>
              <a:rPr lang="id-ID" sz="2400" dirty="0"/>
              <a:t>	</a:t>
            </a:r>
            <a:r>
              <a:rPr lang="id-ID" sz="1900" dirty="0"/>
              <a:t>Beban cuti berimbalan	1.700.000 (5+(4x3)x100.000)</a:t>
            </a:r>
          </a:p>
          <a:p>
            <a:pPr marL="0" indent="0">
              <a:buNone/>
            </a:pPr>
            <a:r>
              <a:rPr lang="id-ID" sz="1900" dirty="0"/>
              <a:t>		Kas			1.700.000</a:t>
            </a:r>
          </a:p>
          <a:p>
            <a:r>
              <a:rPr lang="id-ID" sz="2400" dirty="0">
                <a:solidFill>
                  <a:srgbClr val="A50021"/>
                </a:solidFill>
              </a:rPr>
              <a:t>JIKA DIAKUMULASI</a:t>
            </a:r>
          </a:p>
          <a:p>
            <a:pPr marL="0" indent="0">
              <a:buNone/>
            </a:pPr>
            <a:r>
              <a:rPr lang="id-ID" sz="1600" dirty="0">
                <a:solidFill>
                  <a:srgbClr val="A50021"/>
                </a:solidFill>
              </a:rPr>
              <a:t>	</a:t>
            </a:r>
            <a:r>
              <a:rPr lang="id-ID" sz="1900" dirty="0">
                <a:solidFill>
                  <a:srgbClr val="A50021"/>
                </a:solidFill>
              </a:rPr>
              <a:t>Beban cuti berimbalan	1.700.000 (</a:t>
            </a:r>
            <a:r>
              <a:rPr lang="en-GB" sz="1900" dirty="0">
                <a:solidFill>
                  <a:srgbClr val="A50021"/>
                </a:solidFill>
              </a:rPr>
              <a:t>(</a:t>
            </a:r>
            <a:r>
              <a:rPr lang="id-ID" sz="1900" dirty="0">
                <a:solidFill>
                  <a:srgbClr val="A50021"/>
                </a:solidFill>
              </a:rPr>
              <a:t>5+(4x3)</a:t>
            </a:r>
            <a:r>
              <a:rPr lang="en-GB" sz="1900" dirty="0">
                <a:solidFill>
                  <a:srgbClr val="A50021"/>
                </a:solidFill>
              </a:rPr>
              <a:t>)</a:t>
            </a:r>
            <a:r>
              <a:rPr lang="id-ID" sz="1900" dirty="0">
                <a:solidFill>
                  <a:srgbClr val="A50021"/>
                </a:solidFill>
              </a:rPr>
              <a:t>x100.000)</a:t>
            </a:r>
          </a:p>
          <a:p>
            <a:pPr marL="0" indent="0">
              <a:buNone/>
            </a:pPr>
            <a:r>
              <a:rPr lang="id-ID" sz="1900" dirty="0">
                <a:solidFill>
                  <a:srgbClr val="A50021"/>
                </a:solidFill>
              </a:rPr>
              <a:t>		Kas			1.700.000</a:t>
            </a:r>
          </a:p>
          <a:p>
            <a:pPr marL="0" indent="0">
              <a:buNone/>
            </a:pPr>
            <a:r>
              <a:rPr lang="id-ID" sz="1900" dirty="0">
                <a:solidFill>
                  <a:srgbClr val="A50021"/>
                </a:solidFill>
              </a:rPr>
              <a:t>	Beban cuti berimbalan	800.000 (</a:t>
            </a:r>
            <a:r>
              <a:rPr lang="en-GB" sz="1900" dirty="0">
                <a:solidFill>
                  <a:srgbClr val="A50021"/>
                </a:solidFill>
              </a:rPr>
              <a:t>(</a:t>
            </a:r>
            <a:r>
              <a:rPr lang="id-ID" sz="1900" dirty="0">
                <a:solidFill>
                  <a:srgbClr val="A50021"/>
                </a:solidFill>
              </a:rPr>
              <a:t>4x2)x100.000)</a:t>
            </a:r>
          </a:p>
          <a:p>
            <a:pPr marL="0" indent="0">
              <a:buNone/>
            </a:pPr>
            <a:r>
              <a:rPr lang="id-ID" sz="1900" dirty="0">
                <a:solidFill>
                  <a:srgbClr val="A50021"/>
                </a:solidFill>
              </a:rPr>
              <a:t>		Utang gaji			800.000</a:t>
            </a:r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r>
              <a:rPr lang="id-ID" sz="1600" dirty="0"/>
              <a:t>	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06016" y="0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Pengakuan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dan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Pengukuran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7883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214414" y="836712"/>
            <a:ext cx="7583926" cy="1080120"/>
          </a:xfrm>
          <a:prstGeom prst="roundRect">
            <a:avLst/>
          </a:prstGeom>
          <a:solidFill>
            <a:srgbClr val="9EF4B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 kerja jangka pendek </a:t>
            </a:r>
            <a:r>
              <a:rPr lang="en-GB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id-ID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manajemen kunci sesuai PSAK 7</a:t>
            </a:r>
            <a:r>
              <a:rPr lang="en-GB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GB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 </a:t>
            </a:r>
            <a:r>
              <a:rPr lang="en-GB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Direksi</a:t>
            </a:r>
            <a:r>
              <a:rPr lang="en-GB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dan</a:t>
            </a:r>
            <a:r>
              <a:rPr lang="en-GB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Komisaris</a:t>
            </a:r>
            <a:endParaRPr lang="en-US" sz="2400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06016" y="0"/>
            <a:ext cx="7010400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Pengungkapan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710" t="19687" r="23789" b="26876"/>
          <a:stretch/>
        </p:blipFill>
        <p:spPr>
          <a:xfrm>
            <a:off x="856495" y="2123563"/>
            <a:ext cx="8180001" cy="4201037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 l="21962" t="52735" r="48938" b="34570"/>
          <a:stretch>
            <a:fillRect/>
          </a:stretch>
        </p:blipFill>
        <p:spPr bwMode="auto">
          <a:xfrm>
            <a:off x="5580112" y="50348"/>
            <a:ext cx="2912377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960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1027"/>
          <p:cNvSpPr txBox="1">
            <a:spLocks noChangeArrowheads="1"/>
          </p:cNvSpPr>
          <p:nvPr/>
        </p:nvSpPr>
        <p:spPr bwMode="auto">
          <a:xfrm>
            <a:off x="1614518" y="928670"/>
            <a:ext cx="6553200" cy="466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cs typeface="Times New Roman" pitchFamily="18" charset="0"/>
              </a:rPr>
              <a:t>Elemen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dari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Proses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Pensiun</a:t>
            </a:r>
            <a:endParaRPr lang="en-US" altLang="en-US" sz="2400" b="1" dirty="0">
              <a:cs typeface="Times New Roman" pitchFamily="18" charset="0"/>
            </a:endParaRPr>
          </a:p>
        </p:txBody>
      </p:sp>
      <p:sp>
        <p:nvSpPr>
          <p:cNvPr id="1031" name="Rectangle 1066"/>
          <p:cNvSpPr>
            <a:spLocks noChangeArrowheads="1"/>
          </p:cNvSpPr>
          <p:nvPr/>
        </p:nvSpPr>
        <p:spPr bwMode="auto">
          <a:xfrm>
            <a:off x="700118" y="1752585"/>
            <a:ext cx="1447800" cy="992188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en-US" noProof="1">
              <a:solidFill>
                <a:srgbClr val="0000FF"/>
              </a:solidFill>
            </a:endParaRPr>
          </a:p>
          <a:p>
            <a:pPr algn="ctr"/>
            <a:r>
              <a:rPr lang="en-US" altLang="en-US" sz="2800" noProof="1">
                <a:solidFill>
                  <a:srgbClr val="0000FF"/>
                </a:solidFill>
              </a:rPr>
              <a:t>Entitas</a:t>
            </a:r>
            <a:endParaRPr lang="en-US" altLang="en-US" sz="2800" noProof="1">
              <a:latin typeface="Times" pitchFamily="18" charset="0"/>
            </a:endParaRPr>
          </a:p>
        </p:txBody>
      </p:sp>
      <p:sp>
        <p:nvSpPr>
          <p:cNvPr id="1033" name="Line 1070"/>
          <p:cNvSpPr>
            <a:spLocks noChangeShapeType="1"/>
          </p:cNvSpPr>
          <p:nvPr/>
        </p:nvSpPr>
        <p:spPr bwMode="auto">
          <a:xfrm>
            <a:off x="2147918" y="2209785"/>
            <a:ext cx="190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034" name="Line 1071"/>
          <p:cNvSpPr>
            <a:spLocks noChangeShapeType="1"/>
          </p:cNvSpPr>
          <p:nvPr/>
        </p:nvSpPr>
        <p:spPr bwMode="auto">
          <a:xfrm>
            <a:off x="5500718" y="2209785"/>
            <a:ext cx="1981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035" name="Text Box 1075"/>
          <p:cNvSpPr txBox="1">
            <a:spLocks noChangeArrowheads="1"/>
          </p:cNvSpPr>
          <p:nvPr/>
        </p:nvSpPr>
        <p:spPr bwMode="auto">
          <a:xfrm>
            <a:off x="3886224" y="3862383"/>
            <a:ext cx="1821107" cy="46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Investasi</a:t>
            </a:r>
            <a:r>
              <a:rPr lang="en-US" altLang="en-US" sz="2400" dirty="0">
                <a:latin typeface="Calibri" pitchFamily="34" charset="0"/>
                <a:cs typeface="Arial" charset="0"/>
              </a:rPr>
              <a:t> </a:t>
            </a:r>
            <a:endParaRPr lang="en-US" altLang="en-US" sz="2400" dirty="0">
              <a:latin typeface="Calibri" pitchFamily="34" charset="0"/>
            </a:endParaRPr>
          </a:p>
        </p:txBody>
      </p:sp>
      <p:sp>
        <p:nvSpPr>
          <p:cNvPr id="1036" name="Text Box 1077"/>
          <p:cNvSpPr txBox="1">
            <a:spLocks noChangeArrowheads="1"/>
          </p:cNvSpPr>
          <p:nvPr/>
        </p:nvSpPr>
        <p:spPr bwMode="auto">
          <a:xfrm>
            <a:off x="5529298" y="2421786"/>
            <a:ext cx="2137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Manfaat</a:t>
            </a:r>
            <a:endParaRPr lang="en-US" altLang="en-US" sz="2400" dirty="0">
              <a:solidFill>
                <a:srgbClr val="0000FF"/>
              </a:solidFill>
              <a:cs typeface="Arial" charset="0"/>
            </a:endParaRPr>
          </a:p>
          <a:p>
            <a:pPr algn="ctr"/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Pembayaran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)</a:t>
            </a:r>
          </a:p>
        </p:txBody>
      </p:sp>
      <p:sp>
        <p:nvSpPr>
          <p:cNvPr id="1037" name="Text Box 1078"/>
          <p:cNvSpPr txBox="1">
            <a:spLocks noChangeArrowheads="1"/>
          </p:cNvSpPr>
          <p:nvPr/>
        </p:nvSpPr>
        <p:spPr bwMode="auto">
          <a:xfrm>
            <a:off x="2224118" y="2285985"/>
            <a:ext cx="1624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FF"/>
                </a:solidFill>
                <a:cs typeface="Arial" charset="0"/>
              </a:rPr>
              <a:t>Kontribusi</a:t>
            </a:r>
            <a:r>
              <a:rPr lang="en-US" altLang="en-US" sz="2400"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1038" name="Rectangle 1079"/>
          <p:cNvSpPr>
            <a:spLocks noChangeArrowheads="1"/>
          </p:cNvSpPr>
          <p:nvPr/>
        </p:nvSpPr>
        <p:spPr bwMode="auto">
          <a:xfrm>
            <a:off x="3957662" y="1752585"/>
            <a:ext cx="1690694" cy="992188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2800" noProof="1">
                <a:solidFill>
                  <a:srgbClr val="0000FF"/>
                </a:solidFill>
              </a:rPr>
              <a:t>Dana Pensiun</a:t>
            </a:r>
            <a:endParaRPr lang="en-US" altLang="en-US" sz="2800" noProof="1">
              <a:latin typeface="Times" pitchFamily="18" charset="0"/>
            </a:endParaRPr>
          </a:p>
        </p:txBody>
      </p:sp>
      <p:sp>
        <p:nvSpPr>
          <p:cNvPr id="1039" name="Rectangle 1080"/>
          <p:cNvSpPr>
            <a:spLocks noChangeArrowheads="1"/>
          </p:cNvSpPr>
          <p:nvPr/>
        </p:nvSpPr>
        <p:spPr bwMode="auto">
          <a:xfrm>
            <a:off x="7466043" y="1752585"/>
            <a:ext cx="1463675" cy="992188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en-US" noProof="1">
              <a:solidFill>
                <a:srgbClr val="0000FF"/>
              </a:solidFill>
            </a:endParaRPr>
          </a:p>
          <a:p>
            <a:pPr algn="ctr"/>
            <a:r>
              <a:rPr lang="en-US" altLang="en-US" sz="2800" noProof="1">
                <a:solidFill>
                  <a:srgbClr val="0000FF"/>
                </a:solidFill>
              </a:rPr>
              <a:t>Pekerja</a:t>
            </a:r>
            <a:endParaRPr lang="en-US" altLang="en-US" sz="2800" noProof="1">
              <a:latin typeface="Times" pitchFamily="18" charset="0"/>
            </a:endParaRPr>
          </a:p>
        </p:txBody>
      </p:sp>
      <p:cxnSp>
        <p:nvCxnSpPr>
          <p:cNvPr id="17" name="Straight Arrow Connector 16"/>
          <p:cNvCxnSpPr>
            <a:stCxn id="1038" idx="2"/>
            <a:endCxn id="1035" idx="0"/>
          </p:cNvCxnSpPr>
          <p:nvPr/>
        </p:nvCxnSpPr>
        <p:spPr>
          <a:xfrm rot="5400000">
            <a:off x="4241089" y="3300463"/>
            <a:ext cx="1117610" cy="6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C:\Users\siina\Desktop\MOM'S\PSAK BARU\gambar ekonomi\images_02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93" y="4357467"/>
            <a:ext cx="12382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06016" y="0"/>
            <a:ext cx="7010400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Imbalan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Pascakerja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2894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28728" y="1647610"/>
            <a:ext cx="2500330" cy="785818"/>
          </a:xfrm>
          <a:prstGeom prst="roundRect">
            <a:avLst/>
          </a:prstGeom>
          <a:solidFill>
            <a:srgbClr val="FFB3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pascakerja</a:t>
            </a:r>
            <a:endParaRPr lang="en-US" sz="20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4000496" y="1411764"/>
            <a:ext cx="562574" cy="1309696"/>
          </a:xfrm>
          <a:prstGeom prst="leftBrace">
            <a:avLst>
              <a:gd name="adj1" fmla="val 8333"/>
              <a:gd name="adj2" fmla="val 5094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14875" y="1071546"/>
            <a:ext cx="2500330" cy="785818"/>
          </a:xfrm>
          <a:prstGeom prst="roundRect">
            <a:avLst/>
          </a:prstGeom>
          <a:solidFill>
            <a:srgbClr val="D4BAE4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Tunjangan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purnakarya</a:t>
            </a:r>
            <a:endParaRPr lang="en-US" sz="20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4875" y="2079658"/>
            <a:ext cx="2500330" cy="785818"/>
          </a:xfrm>
          <a:prstGeom prst="roundRect">
            <a:avLst/>
          </a:prstGeom>
          <a:solidFill>
            <a:srgbClr val="D4BAE4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pascakerja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lain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00166" y="3873588"/>
            <a:ext cx="2500330" cy="10001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Program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pascakerja</a:t>
            </a:r>
            <a:endParaRPr lang="en-US" sz="20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14876" y="4521660"/>
            <a:ext cx="2500330" cy="7858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endParaRPr lang="en-US" sz="20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14876" y="3437550"/>
            <a:ext cx="2500330" cy="7858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Iuran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endParaRPr lang="en-US" sz="20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4000497" y="3729572"/>
            <a:ext cx="562574" cy="130969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06016" y="0"/>
            <a:ext cx="7010400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Imbalan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Pascakerja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8899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504" y="928670"/>
            <a:ext cx="8149528" cy="4754563"/>
          </a:xfrm>
        </p:spPr>
        <p:txBody>
          <a:bodyPr/>
          <a:lstStyle/>
          <a:p>
            <a:r>
              <a:rPr lang="en-US" sz="2200" dirty="0" err="1"/>
              <a:t>Undang-undang</a:t>
            </a:r>
            <a:r>
              <a:rPr lang="en-US" sz="2200" dirty="0"/>
              <a:t> No.11 </a:t>
            </a:r>
            <a:r>
              <a:rPr lang="en-US" sz="2200" dirty="0" err="1"/>
              <a:t>tahun</a:t>
            </a:r>
            <a:r>
              <a:rPr lang="en-US" sz="2200" dirty="0"/>
              <a:t> 1992 </a:t>
            </a:r>
            <a:r>
              <a:rPr lang="en-US" sz="2200" dirty="0" err="1"/>
              <a:t>tentang</a:t>
            </a:r>
            <a:r>
              <a:rPr lang="en-US" sz="2200" dirty="0"/>
              <a:t> Dan</a:t>
            </a:r>
            <a:r>
              <a:rPr lang="id-ID" sz="2200" dirty="0"/>
              <a:t>a </a:t>
            </a:r>
            <a:r>
              <a:rPr lang="en-US" sz="2200" dirty="0" err="1"/>
              <a:t>Pensiun</a:t>
            </a:r>
            <a:r>
              <a:rPr lang="en-US" sz="2200" dirty="0"/>
              <a:t> </a:t>
            </a:r>
            <a:r>
              <a:rPr lang="id-ID" sz="2200" dirty="0">
                <a:sym typeface="Wingdings" pitchFamily="2" charset="2"/>
              </a:rPr>
              <a:t> </a:t>
            </a:r>
            <a:r>
              <a:rPr lang="en-US" sz="2200" dirty="0"/>
              <a:t>Program </a:t>
            </a:r>
            <a:r>
              <a:rPr lang="en-US" sz="2200" dirty="0" err="1"/>
              <a:t>pascakerja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pemupukan</a:t>
            </a:r>
            <a:r>
              <a:rPr lang="en-US" sz="2200" dirty="0"/>
              <a:t> </a:t>
            </a:r>
            <a:r>
              <a:rPr lang="en-US" sz="2200" dirty="0" err="1"/>
              <a:t>dana</a:t>
            </a:r>
            <a:r>
              <a:rPr lang="en-US" sz="2200" dirty="0"/>
              <a:t> yang </a:t>
            </a:r>
            <a:r>
              <a:rPr lang="en-US" sz="2200" dirty="0" err="1"/>
              <a:t>dikelola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terpisah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kekayaan</a:t>
            </a:r>
            <a:r>
              <a:rPr lang="en-US" sz="2200" dirty="0"/>
              <a:t> </a:t>
            </a:r>
            <a:r>
              <a:rPr lang="en-US" sz="2200" dirty="0" err="1"/>
              <a:t>pendiri</a:t>
            </a:r>
            <a:r>
              <a:rPr lang="id-ID" sz="2200" dirty="0"/>
              <a:t>,</a:t>
            </a:r>
            <a:r>
              <a:rPr lang="en-GB" sz="2200" dirty="0"/>
              <a:t>.</a:t>
            </a:r>
            <a:endParaRPr lang="id-ID" sz="2200" dirty="0"/>
          </a:p>
          <a:p>
            <a:r>
              <a:rPr lang="id-ID" sz="2200" dirty="0"/>
              <a:t>P</a:t>
            </a:r>
            <a:r>
              <a:rPr lang="en-US" sz="2200" dirty="0" err="1"/>
              <a:t>rogram</a:t>
            </a:r>
            <a:r>
              <a:rPr lang="en-US" sz="2200" dirty="0"/>
              <a:t> yang “</a:t>
            </a:r>
            <a:r>
              <a:rPr lang="en-US" sz="2200" dirty="0" err="1"/>
              <a:t>didanai</a:t>
            </a:r>
            <a:r>
              <a:rPr lang="en-US" sz="2200" dirty="0"/>
              <a:t>”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i="1" dirty="0"/>
              <a:t>funded</a:t>
            </a:r>
            <a:r>
              <a:rPr lang="id-ID" sz="2200" dirty="0"/>
              <a:t> </a:t>
            </a:r>
            <a:r>
              <a:rPr lang="id-ID" sz="2200" dirty="0">
                <a:sym typeface="Wingdings" pitchFamily="2" charset="2"/>
              </a:rPr>
              <a:t> perusahaan menyediakan dana untuk pembayaran pensiun.</a:t>
            </a:r>
          </a:p>
          <a:p>
            <a:pPr lvl="0"/>
            <a:r>
              <a:rPr lang="id-ID" sz="2000" dirty="0"/>
              <a:t>Dana pensiun :</a:t>
            </a:r>
          </a:p>
          <a:p>
            <a:pPr lvl="1"/>
            <a:r>
              <a:rPr lang="en-US" sz="2000" dirty="0"/>
              <a:t>Dana </a:t>
            </a:r>
            <a:r>
              <a:rPr lang="en-US" sz="2000" dirty="0" err="1"/>
              <a:t>Pensiun</a:t>
            </a:r>
            <a:r>
              <a:rPr lang="en-US" sz="2000" dirty="0"/>
              <a:t> </a:t>
            </a:r>
            <a:r>
              <a:rPr lang="en-US" sz="2000" dirty="0" err="1"/>
              <a:t>Pemberi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(DPPK)</a:t>
            </a:r>
            <a:r>
              <a:rPr lang="id-ID" sz="2000" dirty="0">
                <a:sym typeface="Wingdings" pitchFamily="2" charset="2"/>
              </a:rPr>
              <a:t> khusus untuk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pendiri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mitra</a:t>
            </a:r>
            <a:r>
              <a:rPr lang="en-US" sz="2000" dirty="0"/>
              <a:t> </a:t>
            </a:r>
            <a:r>
              <a:rPr lang="en-US" sz="2000" dirty="0" err="1"/>
              <a:t>pendiri</a:t>
            </a:r>
            <a:r>
              <a:rPr lang="en-US" sz="2000" dirty="0"/>
              <a:t>.</a:t>
            </a:r>
            <a:endParaRPr lang="id-ID" sz="2000" dirty="0"/>
          </a:p>
          <a:p>
            <a:pPr lvl="1"/>
            <a:r>
              <a:rPr lang="en-US" sz="2000" dirty="0"/>
              <a:t>Dana </a:t>
            </a:r>
            <a:r>
              <a:rPr lang="en-US" sz="2000" dirty="0" err="1"/>
              <a:t>Pensiun</a:t>
            </a:r>
            <a:r>
              <a:rPr lang="en-US" sz="2000" dirty="0"/>
              <a:t> </a:t>
            </a:r>
            <a:r>
              <a:rPr lang="en-US" sz="2000" dirty="0" err="1"/>
              <a:t>Lembaga</a:t>
            </a:r>
            <a:r>
              <a:rPr lang="en-US" sz="2000" dirty="0"/>
              <a:t> </a:t>
            </a:r>
            <a:r>
              <a:rPr lang="en-US" sz="2000" dirty="0" err="1"/>
              <a:t>Keuangan</a:t>
            </a:r>
            <a:r>
              <a:rPr lang="en-US" sz="2000" dirty="0"/>
              <a:t> (DPLK)</a:t>
            </a:r>
            <a:r>
              <a:rPr lang="id-ID" sz="2000" dirty="0"/>
              <a:t> </a:t>
            </a:r>
            <a:r>
              <a:rPr lang="id-ID" sz="2000" dirty="0">
                <a:sym typeface="Wingdings" pitchFamily="2" charset="2"/>
              </a:rPr>
              <a:t> </a:t>
            </a:r>
            <a:r>
              <a:rPr lang="en-US" sz="2000" dirty="0" err="1"/>
              <a:t>dibentuk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bank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asuransi</a:t>
            </a:r>
            <a:r>
              <a:rPr lang="en-US" sz="2000" dirty="0"/>
              <a:t> </a:t>
            </a:r>
            <a:r>
              <a:rPr lang="en-US" sz="2000" dirty="0" err="1"/>
              <a:t>jiwa</a:t>
            </a:r>
            <a:r>
              <a:rPr lang="en-US" sz="2000" dirty="0"/>
              <a:t> </a:t>
            </a:r>
            <a:r>
              <a:rPr lang="id-ID" sz="2000" dirty="0">
                <a:sym typeface="Wingdings" pitchFamily="2" charset="2"/>
              </a:rPr>
              <a:t> </a:t>
            </a:r>
            <a:r>
              <a:rPr lang="en-US" sz="2000" dirty="0"/>
              <a:t>program </a:t>
            </a:r>
            <a:r>
              <a:rPr lang="en-US" sz="2000" dirty="0" err="1"/>
              <a:t>pensiun</a:t>
            </a:r>
            <a:r>
              <a:rPr lang="en-US" sz="2000" dirty="0"/>
              <a:t> </a:t>
            </a:r>
            <a:r>
              <a:rPr lang="en-US" sz="2000" dirty="0" err="1"/>
              <a:t>iura</a:t>
            </a:r>
            <a:r>
              <a:rPr lang="id-ID" sz="2000" dirty="0"/>
              <a:t>.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karyawan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(multi </a:t>
            </a:r>
            <a:r>
              <a:rPr lang="en-US" sz="2000" dirty="0" err="1"/>
              <a:t>pemberi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) </a:t>
            </a:r>
            <a:r>
              <a:rPr lang="en-US" sz="2000" dirty="0" err="1"/>
              <a:t>ataupun</a:t>
            </a:r>
            <a:r>
              <a:rPr lang="en-US" sz="2000" dirty="0"/>
              <a:t> </a:t>
            </a:r>
            <a:r>
              <a:rPr lang="en-US" sz="2000" dirty="0" err="1"/>
              <a:t>perorangan</a:t>
            </a:r>
            <a:r>
              <a:rPr lang="en-US" sz="2000" dirty="0"/>
              <a:t>.</a:t>
            </a:r>
            <a:endParaRPr lang="id-ID" sz="2000" dirty="0"/>
          </a:p>
          <a:p>
            <a:endParaRPr lang="id-ID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06016" y="0"/>
            <a:ext cx="7010400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Dana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Pensiun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7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1472" y="2069233"/>
            <a:ext cx="5638800" cy="848816"/>
          </a:xfrm>
          <a:prstGeom prst="rect">
            <a:avLst/>
          </a:prstGeom>
          <a:solidFill>
            <a:srgbClr val="C3F5EB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90000"/>
              </a:lnSpc>
            </a:pP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Kewajiban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terbatas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jumlah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disepakati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iuran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terpisah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9240" y="1445433"/>
            <a:ext cx="5641032" cy="482016"/>
          </a:xfrm>
          <a:prstGeom prst="rect">
            <a:avLst/>
          </a:prstGeom>
          <a:solidFill>
            <a:srgbClr val="C3F5EB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>
              <a:lnSpc>
                <a:spcPct val="90000"/>
              </a:lnSpc>
            </a:pP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Risiko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aktuaria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ditanggung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peserta</a:t>
            </a:r>
            <a:endParaRPr lang="en-US" sz="2400" dirty="0">
              <a:solidFill>
                <a:schemeClr val="tx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702" y="922547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Program </a:t>
            </a:r>
            <a:r>
              <a:rPr lang="en-US" sz="2400" b="1" dirty="0" err="1">
                <a:solidFill>
                  <a:srgbClr val="66006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Iuran</a:t>
            </a:r>
            <a:r>
              <a:rPr lang="en-US" sz="2400" b="1" dirty="0">
                <a:solidFill>
                  <a:srgbClr val="66006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endParaRPr lang="en-US" sz="2400" b="1" dirty="0">
              <a:solidFill>
                <a:srgbClr val="66006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6192" y="3146649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Program </a:t>
            </a:r>
            <a:r>
              <a:rPr lang="en-US" sz="2400" b="1" dirty="0" err="1">
                <a:solidFill>
                  <a:srgbClr val="66006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Manfaat</a:t>
            </a:r>
            <a:r>
              <a:rPr lang="en-US" sz="2400" b="1" dirty="0">
                <a:solidFill>
                  <a:srgbClr val="66006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endParaRPr lang="en-US" sz="2400" b="1" dirty="0">
              <a:solidFill>
                <a:srgbClr val="66006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1472" y="3618127"/>
            <a:ext cx="5638800" cy="1052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Perusahaan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wajib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menyediakan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dijanjikan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kepada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maupun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mantan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381472" y="4827513"/>
            <a:ext cx="5638800" cy="8337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lnSpc>
                <a:spcPct val="90000"/>
              </a:lnSpc>
            </a:pP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Resiko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investasi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aktuaria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menjadi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tanggungan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perusahaan</a:t>
            </a:r>
            <a:endParaRPr lang="en-US" sz="2400" dirty="0">
              <a:solidFill>
                <a:schemeClr val="tx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06016" y="0"/>
            <a:ext cx="7010400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Jenis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Program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60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1650" y="764704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Pengakuan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Pengukuran</a:t>
            </a:r>
            <a:endParaRPr lang="en-US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77622685"/>
              </p:ext>
            </p:extLst>
          </p:nvPr>
        </p:nvGraphicFramePr>
        <p:xfrm>
          <a:off x="251520" y="1288140"/>
          <a:ext cx="685804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23814" y="836142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Pengungkapan</a:t>
            </a:r>
            <a:endParaRPr lang="en-US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3814" y="1407646"/>
            <a:ext cx="27860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jumlah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diakui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sebagai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beban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program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iuran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id-ID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id-ID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Informasi program iuran pasti untuk personel manajemen kunci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06016" y="0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Program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Iuran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Pasti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68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196752"/>
            <a:ext cx="8229600" cy="4525963"/>
          </a:xfrm>
        </p:spPr>
        <p:txBody>
          <a:bodyPr>
            <a:normAutofit/>
          </a:bodyPr>
          <a:lstStyle/>
          <a:p>
            <a:r>
              <a:rPr lang="id-ID" sz="2400" dirty="0"/>
              <a:t>Misal </a:t>
            </a:r>
            <a:r>
              <a:rPr lang="en-US" sz="2400" dirty="0" err="1"/>
              <a:t>Juni</a:t>
            </a:r>
            <a:r>
              <a:rPr lang="en-US" sz="2400" dirty="0"/>
              <a:t> 20X</a:t>
            </a:r>
            <a:r>
              <a:rPr lang="id-ID" sz="2400" dirty="0"/>
              <a:t>5</a:t>
            </a:r>
            <a:r>
              <a:rPr lang="en-US" sz="2400" dirty="0"/>
              <a:t>, </a:t>
            </a:r>
            <a:r>
              <a:rPr lang="en-US" sz="2400" dirty="0" err="1"/>
              <a:t>iuran</a:t>
            </a:r>
            <a:r>
              <a:rPr lang="en-US" sz="2400" dirty="0"/>
              <a:t> </a:t>
            </a:r>
            <a:r>
              <a:rPr lang="en-US" sz="2400" dirty="0" err="1"/>
              <a:t>pensiun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dibayar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PT </a:t>
            </a:r>
            <a:r>
              <a:rPr lang="id-ID" sz="2400" dirty="0"/>
              <a:t>ABC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Rp</a:t>
            </a:r>
            <a:r>
              <a:rPr lang="en-US" sz="2400" dirty="0"/>
              <a:t> 5.000.000.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iuran</a:t>
            </a:r>
            <a:r>
              <a:rPr lang="en-US" sz="2400" dirty="0"/>
              <a:t> </a:t>
            </a:r>
            <a:r>
              <a:rPr lang="id-ID" sz="2400" dirty="0"/>
              <a:t>tersebut dibayar semua maka jurnal yang dibuat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  <a:endParaRPr lang="id-ID" sz="2400" dirty="0"/>
          </a:p>
          <a:p>
            <a:pPr marL="400050" lvl="1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Beban</a:t>
            </a:r>
            <a:r>
              <a:rPr lang="en-US" sz="2000" dirty="0">
                <a:solidFill>
                  <a:srgbClr val="FF0000"/>
                </a:solidFill>
              </a:rPr>
              <a:t>		</a:t>
            </a:r>
            <a:r>
              <a:rPr lang="en-US" sz="2000" dirty="0" err="1">
                <a:solidFill>
                  <a:srgbClr val="FF0000"/>
                </a:solidFill>
              </a:rPr>
              <a:t>Rp</a:t>
            </a:r>
            <a:r>
              <a:rPr lang="en-US" sz="2000" dirty="0">
                <a:solidFill>
                  <a:srgbClr val="FF0000"/>
                </a:solidFill>
              </a:rPr>
              <a:t> 5.000.000</a:t>
            </a:r>
            <a:endParaRPr lang="id-ID" sz="2000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id-ID" sz="2000" dirty="0">
                <a:solidFill>
                  <a:srgbClr val="FF0000"/>
                </a:solidFill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Kas</a:t>
            </a:r>
            <a:r>
              <a:rPr lang="en-US" sz="2000" dirty="0">
                <a:solidFill>
                  <a:srgbClr val="FF0000"/>
                </a:solidFill>
              </a:rPr>
              <a:t>				</a:t>
            </a:r>
            <a:r>
              <a:rPr lang="en-US" sz="2000" dirty="0" err="1">
                <a:solidFill>
                  <a:srgbClr val="FF0000"/>
                </a:solidFill>
              </a:rPr>
              <a:t>Rp</a:t>
            </a:r>
            <a:r>
              <a:rPr lang="en-US" sz="2000" dirty="0">
                <a:solidFill>
                  <a:srgbClr val="FF0000"/>
                </a:solidFill>
              </a:rPr>
              <a:t> 5.000.000</a:t>
            </a:r>
            <a:endParaRPr lang="id-ID" sz="2000" dirty="0">
              <a:solidFill>
                <a:srgbClr val="FF0000"/>
              </a:solidFill>
            </a:endParaRPr>
          </a:p>
          <a:p>
            <a:r>
              <a:rPr lang="id-ID" sz="2400" dirty="0"/>
              <a:t>Jika baru Rp 3.000.000 dibayar, sisanya belum dibayar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jurnal</a:t>
            </a:r>
            <a:r>
              <a:rPr lang="id-ID" sz="2400" dirty="0"/>
              <a:t>nya adalah </a:t>
            </a:r>
            <a:r>
              <a:rPr lang="en-US" sz="2400" dirty="0"/>
              <a:t>:</a:t>
            </a:r>
            <a:endParaRPr lang="id-ID" sz="2400" dirty="0"/>
          </a:p>
          <a:p>
            <a:pPr marL="400050" lvl="1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Beban</a:t>
            </a:r>
            <a:r>
              <a:rPr lang="en-US" sz="2000" dirty="0">
                <a:solidFill>
                  <a:srgbClr val="FF0000"/>
                </a:solidFill>
              </a:rPr>
              <a:t>		</a:t>
            </a:r>
            <a:r>
              <a:rPr lang="en-US" sz="2000" dirty="0" err="1">
                <a:solidFill>
                  <a:srgbClr val="FF0000"/>
                </a:solidFill>
              </a:rPr>
              <a:t>Rp</a:t>
            </a:r>
            <a:r>
              <a:rPr lang="en-US" sz="2000" dirty="0">
                <a:solidFill>
                  <a:srgbClr val="FF0000"/>
                </a:solidFill>
              </a:rPr>
              <a:t> 5.000.000</a:t>
            </a:r>
            <a:endParaRPr lang="id-ID" sz="2000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Kas</a:t>
            </a:r>
            <a:r>
              <a:rPr lang="en-US" sz="2000" dirty="0">
                <a:solidFill>
                  <a:srgbClr val="FF0000"/>
                </a:solidFill>
              </a:rPr>
              <a:t>		</a:t>
            </a:r>
            <a:r>
              <a:rPr lang="id-ID" sz="2000" dirty="0">
                <a:solidFill>
                  <a:srgbClr val="FF0000"/>
                </a:solidFill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Rp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id-ID" sz="2000" dirty="0">
                <a:solidFill>
                  <a:srgbClr val="FF0000"/>
                </a:solidFill>
              </a:rPr>
              <a:t>3</a:t>
            </a:r>
            <a:r>
              <a:rPr lang="en-US" sz="2000" dirty="0">
                <a:solidFill>
                  <a:srgbClr val="FF0000"/>
                </a:solidFill>
              </a:rPr>
              <a:t>.000.000</a:t>
            </a:r>
            <a:endParaRPr lang="id-ID" sz="2000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id-ID" sz="2000" dirty="0">
                <a:solidFill>
                  <a:srgbClr val="FF0000"/>
                </a:solidFill>
              </a:rPr>
              <a:t>	Liabilitas jk pendek</a:t>
            </a:r>
            <a:r>
              <a:rPr lang="en-US" sz="2000" dirty="0">
                <a:solidFill>
                  <a:srgbClr val="FF0000"/>
                </a:solidFill>
              </a:rPr>
              <a:t>		</a:t>
            </a:r>
            <a:r>
              <a:rPr lang="en-US" sz="2000" dirty="0" err="1">
                <a:solidFill>
                  <a:srgbClr val="FF0000"/>
                </a:solidFill>
              </a:rPr>
              <a:t>Rp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id-ID" sz="2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.000.000</a:t>
            </a:r>
            <a:endParaRPr lang="id-ID" sz="2000" dirty="0">
              <a:solidFill>
                <a:srgbClr val="FF0000"/>
              </a:solidFill>
            </a:endParaRPr>
          </a:p>
          <a:p>
            <a:endParaRPr lang="id-ID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06016" y="0"/>
            <a:ext cx="7010400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Iuran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Pasti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2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920" y="105273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id-ID" dirty="0"/>
              <a:t>Perusahaan memiliki </a:t>
            </a:r>
            <a:r>
              <a:rPr lang="id-ID" b="1" dirty="0"/>
              <a:t>kewajiban hukum</a:t>
            </a:r>
            <a:r>
              <a:rPr lang="id-ID" dirty="0"/>
              <a:t> dan </a:t>
            </a:r>
            <a:r>
              <a:rPr lang="id-ID" b="1" dirty="0"/>
              <a:t>konstrukstif </a:t>
            </a:r>
            <a:r>
              <a:rPr lang="id-ID" dirty="0"/>
              <a:t>untuk memenuhi pembayaran imbalan setelah pekerja pensiun.</a:t>
            </a:r>
          </a:p>
          <a:p>
            <a:r>
              <a:rPr lang="id-ID" dirty="0"/>
              <a:t>Mungkin tidak didanai, seluruhnya atau sebagian didanai</a:t>
            </a:r>
          </a:p>
          <a:p>
            <a:r>
              <a:rPr lang="id-ID" dirty="0"/>
              <a:t>Imbalan dihitung dengan asumsi aktuarial </a:t>
            </a:r>
            <a:r>
              <a:rPr lang="id-ID" dirty="0">
                <a:sym typeface="Wingdings" pitchFamily="2" charset="2"/>
              </a:rPr>
              <a:t> asumsi demografi dan keuangan.</a:t>
            </a:r>
          </a:p>
          <a:p>
            <a:r>
              <a:rPr lang="id-ID" dirty="0">
                <a:sym typeface="Wingdings" pitchFamily="2" charset="2"/>
              </a:rPr>
              <a:t>Dana diakumulasikan dalam </a:t>
            </a:r>
            <a:r>
              <a:rPr lang="id-ID" b="1" dirty="0">
                <a:sym typeface="Wingdings" pitchFamily="2" charset="2"/>
              </a:rPr>
              <a:t>Aset Program</a:t>
            </a:r>
            <a:endParaRPr lang="id-ID" dirty="0">
              <a:sym typeface="Wingdings" pitchFamily="2" charset="2"/>
            </a:endParaRPr>
          </a:p>
          <a:p>
            <a:r>
              <a:rPr lang="id-ID" dirty="0">
                <a:sym typeface="Wingdings" pitchFamily="2" charset="2"/>
              </a:rPr>
              <a:t>Risiko atas manfaat pasti:</a:t>
            </a:r>
          </a:p>
          <a:p>
            <a:pPr lvl="1"/>
            <a:r>
              <a:rPr lang="id-ID" dirty="0">
                <a:sym typeface="Wingdings" pitchFamily="2" charset="2"/>
              </a:rPr>
              <a:t>Risiko aktuarial  jumlah kewajiban imbalan pasti berbeda dari yang diharapkan karena perubahan asumsi aktuaria</a:t>
            </a:r>
          </a:p>
          <a:p>
            <a:pPr lvl="1"/>
            <a:r>
              <a:rPr lang="id-ID" dirty="0">
                <a:sym typeface="Wingdings" pitchFamily="2" charset="2"/>
              </a:rPr>
              <a:t>Risiko investasi  hasil investasi atas aset program berbeda dari yang diharapkan.</a:t>
            </a:r>
          </a:p>
          <a:p>
            <a:pPr marL="457200" lvl="1" indent="0">
              <a:buNone/>
            </a:pPr>
            <a:r>
              <a:rPr lang="id-ID" dirty="0">
                <a:sym typeface="Wingdings" pitchFamily="2" charset="2"/>
              </a:rPr>
              <a:t>RISIKO MENIMBULKAN KEUNTUNGAN/KERUGIAN AKTUARIAL</a:t>
            </a:r>
            <a:endParaRPr lang="id-ID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06016" y="0"/>
            <a:ext cx="7010400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Program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Manfaat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Pasti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13"/>
          <p:cNvSpPr>
            <a:spLocks noChangeArrowheads="1"/>
          </p:cNvSpPr>
          <p:nvPr/>
        </p:nvSpPr>
        <p:spPr bwMode="auto">
          <a:xfrm>
            <a:off x="5638800" y="2378075"/>
            <a:ext cx="3352800" cy="990600"/>
          </a:xfrm>
          <a:prstGeom prst="roundRect">
            <a:avLst>
              <a:gd name="adj" fmla="val 16667"/>
            </a:avLst>
          </a:prstGeom>
          <a:solidFill>
            <a:srgbClr val="9900CC"/>
          </a:solidFill>
          <a:ln w="9525">
            <a:solidFill>
              <a:schemeClr val="accent2"/>
            </a:solidFill>
            <a:round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b="1" dirty="0" err="1">
                <a:solidFill>
                  <a:srgbClr val="FFFF00"/>
                </a:solidFill>
              </a:rPr>
              <a:t>Nilai</a:t>
            </a:r>
            <a:r>
              <a:rPr lang="en-US" altLang="id-ID" b="1" dirty="0">
                <a:solidFill>
                  <a:srgbClr val="FFFF00"/>
                </a:solidFill>
              </a:rPr>
              <a:t> </a:t>
            </a:r>
            <a:r>
              <a:rPr lang="en-US" altLang="id-ID" b="1" dirty="0" err="1">
                <a:solidFill>
                  <a:srgbClr val="FFFF00"/>
                </a:solidFill>
              </a:rPr>
              <a:t>Kini</a:t>
            </a:r>
            <a:r>
              <a:rPr lang="en-US" altLang="id-ID" b="1" dirty="0">
                <a:solidFill>
                  <a:srgbClr val="FFFF00"/>
                </a:solidFill>
              </a:rPr>
              <a:t> </a:t>
            </a:r>
            <a:r>
              <a:rPr lang="en-US" altLang="id-ID" b="1" dirty="0" err="1">
                <a:solidFill>
                  <a:srgbClr val="FFFF00"/>
                </a:solidFill>
              </a:rPr>
              <a:t>Kewajiban</a:t>
            </a:r>
            <a:r>
              <a:rPr lang="en-US" altLang="id-ID" b="1" dirty="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US" altLang="id-ID" b="1" dirty="0" err="1">
                <a:solidFill>
                  <a:srgbClr val="FFFF00"/>
                </a:solidFill>
              </a:rPr>
              <a:t>Imbalan</a:t>
            </a:r>
            <a:r>
              <a:rPr lang="en-US" altLang="id-ID" b="1" dirty="0">
                <a:solidFill>
                  <a:srgbClr val="FFFF00"/>
                </a:solidFill>
              </a:rPr>
              <a:t> </a:t>
            </a:r>
            <a:r>
              <a:rPr lang="en-US" altLang="id-ID" b="1" dirty="0" err="1">
                <a:solidFill>
                  <a:srgbClr val="FFFF00"/>
                </a:solidFill>
              </a:rPr>
              <a:t>Pasti</a:t>
            </a:r>
            <a:r>
              <a:rPr lang="en-US" altLang="id-ID" b="1" dirty="0">
                <a:solidFill>
                  <a:srgbClr val="FFFF00"/>
                </a:solidFill>
              </a:rPr>
              <a:t> (NKKIP)</a:t>
            </a:r>
          </a:p>
        </p:txBody>
      </p:sp>
      <p:sp>
        <p:nvSpPr>
          <p:cNvPr id="5124" name="AutoShape 14"/>
          <p:cNvSpPr>
            <a:spLocks noChangeArrowheads="1"/>
          </p:cNvSpPr>
          <p:nvPr/>
        </p:nvSpPr>
        <p:spPr bwMode="auto">
          <a:xfrm>
            <a:off x="5638800" y="4816475"/>
            <a:ext cx="33528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/>
          </a:gradFill>
          <a:ln w="9525">
            <a:solidFill>
              <a:srgbClr val="0070C0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b="1">
                <a:solidFill>
                  <a:srgbClr val="FFFF00"/>
                </a:solidFill>
              </a:rPr>
              <a:t>Nilai Wajar Aset Program</a:t>
            </a:r>
          </a:p>
          <a:p>
            <a:pPr algn="ctr" eaLnBrk="1" hangingPunct="1"/>
            <a:r>
              <a:rPr lang="en-US" altLang="id-ID" b="1">
                <a:solidFill>
                  <a:srgbClr val="FFFF00"/>
                </a:solidFill>
              </a:rPr>
              <a:t>(NWAP)</a:t>
            </a:r>
          </a:p>
        </p:txBody>
      </p:sp>
      <p:sp>
        <p:nvSpPr>
          <p:cNvPr id="5125" name="Text Box 18"/>
          <p:cNvSpPr txBox="1">
            <a:spLocks noChangeArrowheads="1"/>
          </p:cNvSpPr>
          <p:nvPr/>
        </p:nvSpPr>
        <p:spPr bwMode="auto">
          <a:xfrm>
            <a:off x="152400" y="1066800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zh-TW" sz="2000" b="1" dirty="0" err="1">
                <a:latin typeface="Arial" panose="020B0604020202020204" pitchFamily="34" charset="0"/>
              </a:rPr>
              <a:t>Faktor-faktor</a:t>
            </a:r>
            <a:r>
              <a:rPr lang="en-US" altLang="zh-TW" sz="2000" b="1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2" name="Right Arrow Callout 11"/>
          <p:cNvSpPr/>
          <p:nvPr/>
        </p:nvSpPr>
        <p:spPr>
          <a:xfrm>
            <a:off x="228600" y="1539875"/>
            <a:ext cx="5105400" cy="2819400"/>
          </a:xfrm>
          <a:prstGeom prst="rightArrowCallout">
            <a:avLst>
              <a:gd name="adj1" fmla="val 9329"/>
              <a:gd name="adj2" fmla="val 11747"/>
              <a:gd name="adj3" fmla="val 13225"/>
              <a:gd name="adj4" fmla="val 7556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28600" indent="-228600" eaLnBrk="1" hangingPunct="1">
              <a:spcBef>
                <a:spcPct val="10000"/>
              </a:spcBef>
              <a:defRPr/>
            </a:pPr>
            <a:r>
              <a:rPr lang="en-US" altLang="zh-TW" sz="2000" dirty="0" err="1">
                <a:solidFill>
                  <a:schemeClr val="tx1"/>
                </a:solidFill>
                <a:cs typeface="新細明體"/>
              </a:rPr>
              <a:t>Biaya</a:t>
            </a:r>
            <a:r>
              <a:rPr lang="en-US" altLang="zh-TW" sz="2000" dirty="0">
                <a:solidFill>
                  <a:schemeClr val="tx1"/>
                </a:solidFill>
                <a:cs typeface="新細明體"/>
              </a:rPr>
              <a:t> </a:t>
            </a:r>
            <a:r>
              <a:rPr lang="en-US" altLang="zh-TW" sz="2000" dirty="0" err="1">
                <a:solidFill>
                  <a:schemeClr val="tx1"/>
                </a:solidFill>
                <a:cs typeface="新細明體"/>
              </a:rPr>
              <a:t>Jasa</a:t>
            </a:r>
            <a:r>
              <a:rPr lang="en-US" altLang="zh-TW" sz="2000" dirty="0">
                <a:solidFill>
                  <a:schemeClr val="tx1"/>
                </a:solidFill>
                <a:cs typeface="新細明體"/>
              </a:rPr>
              <a:t>:</a:t>
            </a:r>
          </a:p>
          <a:p>
            <a:pPr marL="342900" indent="-342900" eaLnBrk="1" hangingPunct="1"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2000" dirty="0" err="1">
                <a:solidFill>
                  <a:schemeClr val="tx1"/>
                </a:solidFill>
                <a:cs typeface="新細明體"/>
              </a:rPr>
              <a:t>Biaya</a:t>
            </a:r>
            <a:r>
              <a:rPr lang="en-US" altLang="zh-TW" sz="2000" dirty="0">
                <a:solidFill>
                  <a:schemeClr val="tx1"/>
                </a:solidFill>
                <a:cs typeface="新細明體"/>
              </a:rPr>
              <a:t> </a:t>
            </a:r>
            <a:r>
              <a:rPr lang="en-US" altLang="zh-TW" sz="2000" dirty="0" err="1">
                <a:solidFill>
                  <a:schemeClr val="tx1"/>
                </a:solidFill>
                <a:cs typeface="新細明體"/>
              </a:rPr>
              <a:t>Jasa</a:t>
            </a:r>
            <a:r>
              <a:rPr lang="en-US" altLang="zh-TW" sz="2000" dirty="0">
                <a:solidFill>
                  <a:schemeClr val="tx1"/>
                </a:solidFill>
                <a:cs typeface="新細明體"/>
              </a:rPr>
              <a:t> </a:t>
            </a:r>
            <a:r>
              <a:rPr lang="en-US" altLang="zh-TW" sz="2000" dirty="0" err="1">
                <a:solidFill>
                  <a:schemeClr val="tx1"/>
                </a:solidFill>
                <a:cs typeface="新細明體"/>
              </a:rPr>
              <a:t>Kini</a:t>
            </a:r>
            <a:endParaRPr lang="en-US" altLang="zh-TW" sz="2000" dirty="0">
              <a:solidFill>
                <a:schemeClr val="tx1"/>
              </a:solidFill>
              <a:cs typeface="新細明體"/>
            </a:endParaRPr>
          </a:p>
          <a:p>
            <a:pPr marL="342900" indent="-342900" eaLnBrk="1" hangingPunct="1"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2000" dirty="0" err="1">
                <a:solidFill>
                  <a:schemeClr val="tx1"/>
                </a:solidFill>
                <a:cs typeface="新細明體"/>
              </a:rPr>
              <a:t>Biaya</a:t>
            </a:r>
            <a:r>
              <a:rPr lang="en-US" altLang="zh-TW" sz="2000" dirty="0">
                <a:solidFill>
                  <a:schemeClr val="tx1"/>
                </a:solidFill>
                <a:cs typeface="新細明體"/>
              </a:rPr>
              <a:t> </a:t>
            </a:r>
            <a:r>
              <a:rPr lang="en-US" altLang="zh-TW" sz="2000" dirty="0" err="1">
                <a:solidFill>
                  <a:schemeClr val="tx1"/>
                </a:solidFill>
                <a:cs typeface="新細明體"/>
              </a:rPr>
              <a:t>Jasa</a:t>
            </a:r>
            <a:r>
              <a:rPr lang="en-US" altLang="zh-TW" sz="2000" dirty="0">
                <a:solidFill>
                  <a:schemeClr val="tx1"/>
                </a:solidFill>
                <a:cs typeface="新細明體"/>
              </a:rPr>
              <a:t> </a:t>
            </a:r>
            <a:r>
              <a:rPr lang="en-US" altLang="zh-TW" sz="2000" dirty="0" err="1">
                <a:solidFill>
                  <a:schemeClr val="tx1"/>
                </a:solidFill>
                <a:cs typeface="新細明體"/>
              </a:rPr>
              <a:t>Lalu</a:t>
            </a:r>
            <a:endParaRPr lang="en-US" altLang="zh-TW" sz="2000" dirty="0">
              <a:solidFill>
                <a:schemeClr val="tx1"/>
              </a:solidFill>
              <a:cs typeface="新細明體"/>
            </a:endParaRPr>
          </a:p>
          <a:p>
            <a:pPr marL="342900" indent="-342900" eaLnBrk="1" hangingPunct="1"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2000" dirty="0" err="1">
                <a:solidFill>
                  <a:schemeClr val="tx1"/>
                </a:solidFill>
                <a:cs typeface="新細明體"/>
              </a:rPr>
              <a:t>Keuntungan</a:t>
            </a:r>
            <a:r>
              <a:rPr lang="en-US" altLang="zh-TW" sz="2000" dirty="0">
                <a:solidFill>
                  <a:schemeClr val="tx1"/>
                </a:solidFill>
                <a:cs typeface="新細明體"/>
              </a:rPr>
              <a:t> (</a:t>
            </a:r>
            <a:r>
              <a:rPr lang="en-US" altLang="zh-TW" sz="2000" dirty="0" err="1">
                <a:solidFill>
                  <a:schemeClr val="tx1"/>
                </a:solidFill>
                <a:cs typeface="新細明體"/>
              </a:rPr>
              <a:t>kerugian</a:t>
            </a:r>
            <a:r>
              <a:rPr lang="en-US" altLang="zh-TW" sz="2000" dirty="0">
                <a:solidFill>
                  <a:schemeClr val="tx1"/>
                </a:solidFill>
                <a:cs typeface="新細明體"/>
              </a:rPr>
              <a:t>) </a:t>
            </a:r>
            <a:r>
              <a:rPr lang="en-US" altLang="zh-TW" sz="2000" dirty="0" err="1">
                <a:solidFill>
                  <a:schemeClr val="tx1"/>
                </a:solidFill>
                <a:cs typeface="新細明體"/>
              </a:rPr>
              <a:t>atas</a:t>
            </a:r>
            <a:r>
              <a:rPr lang="en-US" altLang="zh-TW" sz="2000" dirty="0">
                <a:solidFill>
                  <a:schemeClr val="tx1"/>
                </a:solidFill>
                <a:cs typeface="新細明體"/>
              </a:rPr>
              <a:t> </a:t>
            </a:r>
            <a:r>
              <a:rPr lang="en-US" altLang="zh-TW" sz="2000" dirty="0" err="1">
                <a:solidFill>
                  <a:schemeClr val="tx1"/>
                </a:solidFill>
                <a:cs typeface="新細明體"/>
              </a:rPr>
              <a:t>Penyelesaiaan</a:t>
            </a:r>
            <a:endParaRPr lang="en-US" altLang="zh-TW" sz="2000" dirty="0">
              <a:solidFill>
                <a:schemeClr val="tx1"/>
              </a:solidFill>
              <a:cs typeface="新細明體"/>
            </a:endParaRPr>
          </a:p>
          <a:p>
            <a:pPr marL="541338" indent="-279400" eaLnBrk="1" hangingPunct="1"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solidFill>
                  <a:schemeClr val="tx1"/>
                </a:solidFill>
                <a:cs typeface="新細明體"/>
              </a:rPr>
              <a:t>Biaya</a:t>
            </a:r>
            <a:r>
              <a:rPr lang="en-US" altLang="zh-TW" dirty="0">
                <a:solidFill>
                  <a:schemeClr val="tx1"/>
                </a:solidFill>
                <a:cs typeface="新細明體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cs typeface="新細明體"/>
              </a:rPr>
              <a:t>Bunga</a:t>
            </a:r>
            <a:endParaRPr lang="en-US" altLang="zh-TW" dirty="0">
              <a:solidFill>
                <a:schemeClr val="tx1"/>
              </a:solidFill>
              <a:cs typeface="新細明體"/>
            </a:endParaRPr>
          </a:p>
          <a:p>
            <a:pPr marL="541338" indent="-279400" eaLnBrk="1" hangingPunct="1"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solidFill>
                  <a:schemeClr val="tx1"/>
                </a:solidFill>
                <a:cs typeface="新細明體"/>
              </a:rPr>
              <a:t>Remeasurement</a:t>
            </a:r>
            <a:r>
              <a:rPr lang="en-US" altLang="zh-TW" dirty="0">
                <a:solidFill>
                  <a:schemeClr val="tx1"/>
                </a:solidFill>
                <a:cs typeface="新細明體"/>
              </a:rPr>
              <a:t> (</a:t>
            </a:r>
            <a:r>
              <a:rPr lang="en-US" altLang="zh-TW" dirty="0" err="1">
                <a:solidFill>
                  <a:schemeClr val="tx1"/>
                </a:solidFill>
                <a:cs typeface="新細明體"/>
              </a:rPr>
              <a:t>Keuntungan</a:t>
            </a:r>
            <a:r>
              <a:rPr lang="en-US" altLang="zh-TW" dirty="0">
                <a:solidFill>
                  <a:schemeClr val="tx1"/>
                </a:solidFill>
                <a:cs typeface="新細明體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cs typeface="新細明體"/>
              </a:rPr>
              <a:t>dan</a:t>
            </a:r>
            <a:r>
              <a:rPr lang="en-US" altLang="zh-TW" dirty="0">
                <a:solidFill>
                  <a:schemeClr val="tx1"/>
                </a:solidFill>
                <a:cs typeface="新細明體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cs typeface="新細明體"/>
              </a:rPr>
              <a:t>kerugian</a:t>
            </a:r>
            <a:r>
              <a:rPr lang="en-US" altLang="zh-TW" dirty="0">
                <a:solidFill>
                  <a:schemeClr val="tx1"/>
                </a:solidFill>
                <a:cs typeface="新細明體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cs typeface="新細明體"/>
              </a:rPr>
              <a:t>aktuarial</a:t>
            </a:r>
            <a:r>
              <a:rPr lang="en-US" altLang="zh-TW" dirty="0">
                <a:solidFill>
                  <a:schemeClr val="tx1"/>
                </a:solidFill>
                <a:cs typeface="新細明體"/>
              </a:rPr>
              <a:t>)</a:t>
            </a:r>
          </a:p>
        </p:txBody>
      </p:sp>
      <p:sp>
        <p:nvSpPr>
          <p:cNvPr id="13" name="Right Arrow Callout 12"/>
          <p:cNvSpPr/>
          <p:nvPr/>
        </p:nvSpPr>
        <p:spPr>
          <a:xfrm>
            <a:off x="228600" y="4511675"/>
            <a:ext cx="5105400" cy="13716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556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47675" indent="-260350" eaLnBrk="1" hangingPunct="1"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solidFill>
                  <a:schemeClr val="tx1"/>
                </a:solidFill>
                <a:cs typeface="新細明體"/>
              </a:rPr>
              <a:t>Pendapatan</a:t>
            </a:r>
            <a:r>
              <a:rPr lang="en-US" altLang="zh-TW" dirty="0">
                <a:solidFill>
                  <a:schemeClr val="tx1"/>
                </a:solidFill>
                <a:cs typeface="新細明體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cs typeface="新細明體"/>
              </a:rPr>
              <a:t>Bunga</a:t>
            </a:r>
            <a:endParaRPr lang="en-US" altLang="zh-TW" dirty="0">
              <a:solidFill>
                <a:schemeClr val="tx1"/>
              </a:solidFill>
              <a:cs typeface="新細明體"/>
            </a:endParaRPr>
          </a:p>
          <a:p>
            <a:pPr marL="447675" indent="-260350" eaLnBrk="1" hangingPunct="1"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solidFill>
                  <a:schemeClr val="tx1"/>
                </a:solidFill>
                <a:cs typeface="新細明體"/>
              </a:rPr>
              <a:t>Iuran</a:t>
            </a:r>
            <a:r>
              <a:rPr lang="en-US" altLang="zh-TW" dirty="0">
                <a:solidFill>
                  <a:schemeClr val="tx1"/>
                </a:solidFill>
                <a:cs typeface="新細明體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cs typeface="新細明體"/>
              </a:rPr>
              <a:t>atau</a:t>
            </a:r>
            <a:r>
              <a:rPr lang="en-US" altLang="zh-TW" dirty="0">
                <a:solidFill>
                  <a:schemeClr val="tx1"/>
                </a:solidFill>
                <a:cs typeface="新細明體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cs typeface="新細明體"/>
              </a:rPr>
              <a:t>Penarikan</a:t>
            </a:r>
            <a:endParaRPr lang="en-US" altLang="zh-TW" dirty="0">
              <a:solidFill>
                <a:schemeClr val="tx1"/>
              </a:solidFill>
              <a:cs typeface="新細明體"/>
            </a:endParaRPr>
          </a:p>
          <a:p>
            <a:pPr marL="447675" indent="-260350" eaLnBrk="1" hangingPunct="1"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solidFill>
                  <a:schemeClr val="tx1"/>
                </a:solidFill>
                <a:cs typeface="新細明體"/>
              </a:rPr>
              <a:t>Remeasurement</a:t>
            </a:r>
            <a:r>
              <a:rPr lang="en-US" altLang="zh-TW" dirty="0">
                <a:solidFill>
                  <a:schemeClr val="tx1"/>
                </a:solidFill>
                <a:cs typeface="新細明體"/>
              </a:rPr>
              <a:t> (</a:t>
            </a:r>
            <a:r>
              <a:rPr lang="en-US" altLang="zh-TW" dirty="0" err="1">
                <a:solidFill>
                  <a:schemeClr val="tx1"/>
                </a:solidFill>
                <a:cs typeface="新細明體"/>
              </a:rPr>
              <a:t>Keuntungan</a:t>
            </a:r>
            <a:r>
              <a:rPr lang="en-US" altLang="zh-TW" dirty="0">
                <a:solidFill>
                  <a:schemeClr val="tx1"/>
                </a:solidFill>
                <a:cs typeface="新細明體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cs typeface="新細明體"/>
              </a:rPr>
              <a:t>dan</a:t>
            </a:r>
            <a:r>
              <a:rPr lang="en-US" altLang="zh-TW" dirty="0">
                <a:solidFill>
                  <a:schemeClr val="tx1"/>
                </a:solidFill>
                <a:cs typeface="新細明體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cs typeface="新細明體"/>
              </a:rPr>
              <a:t>kerugian</a:t>
            </a:r>
            <a:r>
              <a:rPr lang="en-US" altLang="zh-TW" dirty="0">
                <a:solidFill>
                  <a:schemeClr val="tx1"/>
                </a:solidFill>
                <a:cs typeface="新細明體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cs typeface="新細明體"/>
              </a:rPr>
              <a:t>aktuarial</a:t>
            </a:r>
            <a:r>
              <a:rPr lang="en-US" altLang="zh-TW" dirty="0">
                <a:solidFill>
                  <a:schemeClr val="tx1"/>
                </a:solidFill>
                <a:cs typeface="新細明體"/>
              </a:rPr>
              <a:t>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06016" y="0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Program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Manfaat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Pasti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80331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8588" y="1428736"/>
            <a:ext cx="7806812" cy="714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Mengatur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akuntansi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pengungkapan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fi-FI" sz="2400" dirty="0">
                <a:solidFill>
                  <a:schemeClr val="tx1"/>
                </a:solidFill>
              </a:rPr>
              <a:t>imbalan kerja.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8588" y="2143116"/>
            <a:ext cx="7806812" cy="2428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>
                <a:solidFill>
                  <a:schemeClr val="tx1"/>
                </a:solidFill>
              </a:rPr>
              <a:t>Mengharuskan entitas untuk </a:t>
            </a:r>
            <a:r>
              <a:rPr lang="en-US" sz="2400" dirty="0" err="1">
                <a:solidFill>
                  <a:schemeClr val="tx1"/>
                </a:solidFill>
              </a:rPr>
              <a:t>mengakui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625475" lvl="1" indent="-168275">
              <a:buFont typeface="Arial" pitchFamily="34" charset="0"/>
              <a:buChar char="•"/>
            </a:pPr>
            <a:r>
              <a:rPr lang="en-US" sz="2000" b="1" dirty="0" err="1">
                <a:solidFill>
                  <a:schemeClr val="tx1"/>
                </a:solidFill>
              </a:rPr>
              <a:t>liabilitas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jika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pekerja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memberikan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jasanya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berhak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memperoleh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imbalan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kerja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dibayarkan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masa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depan</a:t>
            </a:r>
            <a:r>
              <a:rPr lang="en-US" sz="2000" dirty="0">
                <a:solidFill>
                  <a:schemeClr val="tx1"/>
                </a:solidFill>
              </a:rPr>
              <a:t>;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endParaRPr lang="en-US" sz="2000" dirty="0">
              <a:solidFill>
                <a:schemeClr val="tx1"/>
              </a:solidFill>
            </a:endParaRPr>
          </a:p>
          <a:p>
            <a:pPr marL="625475" lvl="1" indent="-168275">
              <a:buFont typeface="Arial" pitchFamily="34" charset="0"/>
              <a:buChar char="•"/>
            </a:pPr>
            <a:r>
              <a:rPr lang="en-US" sz="2000" b="1" dirty="0" err="1">
                <a:solidFill>
                  <a:schemeClr val="tx1"/>
                </a:solidFill>
              </a:rPr>
              <a:t>beban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jika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entitas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menikmati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manfaat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ekonomis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yang </a:t>
            </a:r>
            <a:r>
              <a:rPr lang="en-US" sz="2000" dirty="0" err="1">
                <a:solidFill>
                  <a:schemeClr val="tx1"/>
                </a:solidFill>
              </a:rPr>
              <a:t>dihasilkan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jasa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diberikan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oleh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pekerja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berhak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memperoleh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imbalan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kerja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06016" y="0"/>
            <a:ext cx="7010400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Tujuan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4420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04938" y="0"/>
            <a:ext cx="7010400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Neraca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dan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Laba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Rugi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-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6903" t="13672" r="20937" b="9179"/>
          <a:stretch>
            <a:fillRect/>
          </a:stretch>
        </p:blipFill>
        <p:spPr bwMode="auto">
          <a:xfrm>
            <a:off x="1142976" y="642917"/>
            <a:ext cx="6987212" cy="581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21962" t="52735" r="48938" b="34570"/>
          <a:stretch>
            <a:fillRect/>
          </a:stretch>
        </p:blipFill>
        <p:spPr bwMode="auto">
          <a:xfrm>
            <a:off x="5643570" y="0"/>
            <a:ext cx="2912377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4791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1266" y="135729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Projected Unit Credit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2704" y="1916832"/>
            <a:ext cx="2820852" cy="10629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Digunakan</a:t>
            </a:r>
            <a:r>
              <a:rPr lang="en-US" sz="2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menentukan</a:t>
            </a:r>
            <a:endParaRPr lang="en-US" sz="2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141662" y="2071678"/>
            <a:ext cx="500066" cy="500066"/>
          </a:xfrm>
          <a:prstGeom prst="chevron">
            <a:avLst/>
          </a:prstGeom>
          <a:solidFill>
            <a:srgbClr val="FFB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6042" y="1928802"/>
            <a:ext cx="2820852" cy="1062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nilai kini kewajiban imbalan pasti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7612" y="3086142"/>
            <a:ext cx="2820852" cy="106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biaya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kini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terkait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 l="25870" t="8617" r="26277" b="12138"/>
          <a:stretch>
            <a:fillRect/>
          </a:stretch>
        </p:blipFill>
        <p:spPr bwMode="auto">
          <a:xfrm>
            <a:off x="6781800" y="61722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239000" y="6357958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Book Antiqua" pitchFamily="18" charset="0"/>
                <a:cs typeface="Arial" pitchFamily="34" charset="0"/>
              </a:rPr>
              <a:t>POLITEKNIK NSC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06016" y="0"/>
            <a:ext cx="7010400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Metode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Penilaian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Aktuarial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3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0858679"/>
              </p:ext>
            </p:extLst>
          </p:nvPr>
        </p:nvGraphicFramePr>
        <p:xfrm>
          <a:off x="611560" y="1196752"/>
          <a:ext cx="850112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06016" y="0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Asumsi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Aktuarial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9206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38688448"/>
              </p:ext>
            </p:extLst>
          </p:nvPr>
        </p:nvGraphicFramePr>
        <p:xfrm>
          <a:off x="1150418" y="1864296"/>
          <a:ext cx="7814070" cy="3361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15616" y="1052736"/>
            <a:ext cx="7632848" cy="9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9pPr>
          </a:lstStyle>
          <a:p>
            <a:pPr eaLnBrk="1" hangingPunct="1"/>
            <a:r>
              <a:rPr lang="id-ID" sz="2800" kern="0" dirty="0"/>
              <a:t>Kewajiban imbalan pascakerja memperhitungkan:</a:t>
            </a:r>
            <a:endParaRPr lang="en-US" sz="2800" kern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06016" y="0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Asumsi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Aktuarial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851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06016" y="0"/>
            <a:ext cx="7010400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Program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Manfaat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Pasti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7193" t="20277" r="21656" b="39453"/>
          <a:stretch>
            <a:fillRect/>
          </a:stretch>
        </p:blipFill>
        <p:spPr bwMode="auto">
          <a:xfrm>
            <a:off x="133631" y="1124744"/>
            <a:ext cx="8902865" cy="3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14250" y="5085184"/>
            <a:ext cx="8822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Mortalita</a:t>
            </a:r>
            <a:r>
              <a:rPr lang="en-US" dirty="0"/>
              <a:t> Indonesia 2011 (TMI 2011)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asuransi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Indonesia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premi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Commissioners 1980 Standard Ordinary Mortality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pengharapan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0 </a:t>
            </a:r>
            <a:r>
              <a:rPr lang="en-US" dirty="0" err="1"/>
              <a:t>tahun</a:t>
            </a:r>
            <a:r>
              <a:rPr lang="en-US" dirty="0"/>
              <a:t>  </a:t>
            </a:r>
            <a:r>
              <a:rPr lang="en-US" dirty="0" err="1"/>
              <a:t>sd</a:t>
            </a:r>
            <a:r>
              <a:rPr lang="en-US" dirty="0"/>
              <a:t> 69,5 </a:t>
            </a:r>
            <a:r>
              <a:rPr lang="en-US" dirty="0" err="1"/>
              <a:t>tahun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9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tIns="91440" bIns="9144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00430" y="1428736"/>
            <a:ext cx="2214578" cy="6429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Imbalan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Kerja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2571744"/>
            <a:ext cx="2214578" cy="857256"/>
          </a:xfrm>
          <a:prstGeom prst="rect">
            <a:avLst/>
          </a:prstGeom>
          <a:solidFill>
            <a:srgbClr val="ECE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Imbalan</a:t>
            </a: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en-US" sz="2000" b="1" dirty="0" err="1">
                <a:solidFill>
                  <a:schemeClr val="tx1"/>
                </a:solidFill>
              </a:rPr>
              <a:t>Kerja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Jangka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Pendek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4612" y="2571744"/>
            <a:ext cx="1643074" cy="857256"/>
          </a:xfrm>
          <a:prstGeom prst="rect">
            <a:avLst/>
          </a:prstGeom>
          <a:solidFill>
            <a:srgbClr val="ECE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Pesangon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0562" y="2571744"/>
            <a:ext cx="2214578" cy="857256"/>
          </a:xfrm>
          <a:prstGeom prst="rect">
            <a:avLst/>
          </a:prstGeom>
          <a:solidFill>
            <a:srgbClr val="ECE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Imbalan</a:t>
            </a: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en-US" sz="2000" b="1" dirty="0" err="1">
                <a:solidFill>
                  <a:schemeClr val="tx1"/>
                </a:solidFill>
              </a:rPr>
              <a:t>Paska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Kerja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16" y="2571744"/>
            <a:ext cx="2214578" cy="857256"/>
          </a:xfrm>
          <a:prstGeom prst="rect">
            <a:avLst/>
          </a:prstGeom>
          <a:solidFill>
            <a:srgbClr val="ECE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Imbalan</a:t>
            </a: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en-US" sz="2000" b="1" dirty="0" err="1">
                <a:solidFill>
                  <a:schemeClr val="tx1"/>
                </a:solidFill>
              </a:rPr>
              <a:t>Kerja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Jangka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Panjang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Lainnya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95" y="3867888"/>
            <a:ext cx="1857579" cy="857256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Imbalan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Jangka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Pendek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Absen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1410" y="3857628"/>
            <a:ext cx="1214446" cy="857256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Bagi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hasil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Bonus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00496" y="3857628"/>
            <a:ext cx="1428760" cy="71438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Kontribusi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Pasti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57885" y="3857628"/>
            <a:ext cx="1428760" cy="71438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Manfaat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Pasti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6" idx="2"/>
            <a:endCxn id="7" idx="0"/>
          </p:cNvCxnSpPr>
          <p:nvPr/>
        </p:nvCxnSpPr>
        <p:spPr>
          <a:xfrm rot="5400000">
            <a:off x="2750331" y="714356"/>
            <a:ext cx="500066" cy="321471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8" idx="0"/>
          </p:cNvCxnSpPr>
          <p:nvPr/>
        </p:nvCxnSpPr>
        <p:spPr>
          <a:xfrm rot="5400000">
            <a:off x="3821901" y="1785926"/>
            <a:ext cx="500066" cy="107157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6" idx="2"/>
            <a:endCxn id="10" idx="0"/>
          </p:cNvCxnSpPr>
          <p:nvPr/>
        </p:nvCxnSpPr>
        <p:spPr>
          <a:xfrm rot="16200000" flipH="1">
            <a:off x="6036479" y="642918"/>
            <a:ext cx="500066" cy="335758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6" idx="2"/>
            <a:endCxn id="9" idx="0"/>
          </p:cNvCxnSpPr>
          <p:nvPr/>
        </p:nvCxnSpPr>
        <p:spPr>
          <a:xfrm rot="16200000" flipH="1">
            <a:off x="4857752" y="1821645"/>
            <a:ext cx="500066" cy="100013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7" idx="2"/>
            <a:endCxn id="11" idx="0"/>
          </p:cNvCxnSpPr>
          <p:nvPr/>
        </p:nvCxnSpPr>
        <p:spPr>
          <a:xfrm rot="5400000">
            <a:off x="959203" y="3434082"/>
            <a:ext cx="438888" cy="42872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7" idx="2"/>
            <a:endCxn id="12" idx="0"/>
          </p:cNvCxnSpPr>
          <p:nvPr/>
        </p:nvCxnSpPr>
        <p:spPr>
          <a:xfrm rot="16200000" flipH="1">
            <a:off x="1816507" y="3005502"/>
            <a:ext cx="428628" cy="127562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9" idx="2"/>
            <a:endCxn id="13" idx="0"/>
          </p:cNvCxnSpPr>
          <p:nvPr/>
        </p:nvCxnSpPr>
        <p:spPr>
          <a:xfrm rot="5400000">
            <a:off x="4947050" y="3196827"/>
            <a:ext cx="428628" cy="8929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9" idx="2"/>
            <a:endCxn id="14" idx="0"/>
          </p:cNvCxnSpPr>
          <p:nvPr/>
        </p:nvCxnSpPr>
        <p:spPr>
          <a:xfrm rot="16200000" flipH="1">
            <a:off x="5875744" y="3161107"/>
            <a:ext cx="428628" cy="96441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214942" y="5000636"/>
            <a:ext cx="1428760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Past service cost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58016" y="5000636"/>
            <a:ext cx="1530407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Current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Service Cost</a:t>
            </a:r>
          </a:p>
        </p:txBody>
      </p:sp>
      <p:cxnSp>
        <p:nvCxnSpPr>
          <p:cNvPr id="51" name="Elbow Connector 50"/>
          <p:cNvCxnSpPr>
            <a:stCxn id="14" idx="2"/>
            <a:endCxn id="49" idx="0"/>
          </p:cNvCxnSpPr>
          <p:nvPr/>
        </p:nvCxnSpPr>
        <p:spPr>
          <a:xfrm rot="5400000">
            <a:off x="6036480" y="4464851"/>
            <a:ext cx="428628" cy="64294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4" idx="2"/>
            <a:endCxn id="50" idx="0"/>
          </p:cNvCxnSpPr>
          <p:nvPr/>
        </p:nvCxnSpPr>
        <p:spPr>
          <a:xfrm rot="16200000" flipH="1">
            <a:off x="6883428" y="4260844"/>
            <a:ext cx="428628" cy="105095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06016" y="0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Ruang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Lingkup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0118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6242" y="1428736"/>
            <a:ext cx="8358246" cy="9286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Biaya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kini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kenaikan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nilai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kini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kewajiban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imbalan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pasti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atas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periode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berjalan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6242" y="2571744"/>
            <a:ext cx="8358246" cy="1143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Biaya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lalu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kenaikan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nilai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kini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kewajiban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imbalan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pasti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atas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periode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lalu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berdampak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periode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berjalan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6242" y="3929066"/>
            <a:ext cx="8358246" cy="1143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Keuntungan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kerugian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aktuarial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karena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penyesuaian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perbedaan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asumsi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dampak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perubahan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asumsi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06016" y="0"/>
            <a:ext cx="7010400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Definisi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8164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2976" y="929943"/>
            <a:ext cx="7814672" cy="85598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200" b="1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kerja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seluruh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bentuk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pemberian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dari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entitas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atas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jasa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diberikan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oleh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pekerja</a:t>
            </a:r>
            <a:endParaRPr lang="en-US" sz="2200" dirty="0">
              <a:solidFill>
                <a:schemeClr val="tx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2976" y="2071678"/>
            <a:ext cx="7814672" cy="14817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+mj-lt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200" b="1" dirty="0">
                <a:solidFill>
                  <a:srgbClr val="C00000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+mj-lt"/>
                <a:ea typeface="Segoe UI" pitchFamily="34" charset="0"/>
                <a:cs typeface="Segoe UI" pitchFamily="34" charset="0"/>
              </a:rPr>
              <a:t>kerja</a:t>
            </a:r>
            <a:r>
              <a:rPr lang="en-US" sz="2200" b="1" dirty="0">
                <a:solidFill>
                  <a:srgbClr val="C00000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+mj-lt"/>
                <a:ea typeface="Segoe UI" pitchFamily="34" charset="0"/>
                <a:cs typeface="Segoe UI" pitchFamily="34" charset="0"/>
              </a:rPr>
              <a:t>jk</a:t>
            </a:r>
            <a:r>
              <a:rPr lang="en-US" sz="2200" b="1" dirty="0">
                <a:solidFill>
                  <a:srgbClr val="C00000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+mj-lt"/>
                <a:ea typeface="Segoe UI" pitchFamily="34" charset="0"/>
                <a:cs typeface="Segoe UI" pitchFamily="34" charset="0"/>
              </a:rPr>
              <a:t>panjang</a:t>
            </a:r>
            <a:r>
              <a:rPr lang="en-US" sz="2200" b="1" dirty="0">
                <a:solidFill>
                  <a:srgbClr val="C00000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+mj-lt"/>
                <a:ea typeface="Segoe UI" pitchFamily="34" charset="0"/>
                <a:cs typeface="Segoe UI" pitchFamily="34" charset="0"/>
              </a:rPr>
              <a:t>lainnya</a:t>
            </a:r>
            <a:r>
              <a:rPr lang="en-US" sz="2200" b="1" dirty="0">
                <a:solidFill>
                  <a:srgbClr val="C00000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id-ID" sz="2200" dirty="0">
                <a:solidFill>
                  <a:srgbClr val="C00000"/>
                </a:solidFill>
                <a:latin typeface="+mj-lt"/>
              </a:rPr>
              <a:t>Imbalan kerja </a:t>
            </a:r>
            <a:r>
              <a:rPr lang="id-ID" sz="2200" b="1" dirty="0">
                <a:solidFill>
                  <a:srgbClr val="C00000"/>
                </a:solidFill>
                <a:latin typeface="+mj-lt"/>
              </a:rPr>
              <a:t>yang diharapkan akan diselesaikan </a:t>
            </a:r>
            <a:r>
              <a:rPr lang="id-ID" sz="2200" dirty="0">
                <a:solidFill>
                  <a:srgbClr val="C00000"/>
                </a:solidFill>
                <a:latin typeface="+mj-lt"/>
              </a:rPr>
              <a:t>seluruhnya sebelum dua belas bulan setelah akhir periode pelaporan tahunan saat pekerja memberikan jasa terkait.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4414" y="3929066"/>
            <a:ext cx="7814672" cy="105351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200" b="1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kerja</a:t>
            </a:r>
            <a:r>
              <a:rPr lang="en-US" sz="2200" b="1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jk</a:t>
            </a:r>
            <a:r>
              <a:rPr lang="en-US" sz="2200" b="1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pendek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kerja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200" b="1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jatuh</a:t>
            </a:r>
            <a:r>
              <a:rPr lang="en-US" sz="2200" b="1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tempo ≤12 </a:t>
            </a:r>
            <a:r>
              <a:rPr lang="en-US" sz="2200" b="1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bulan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setelah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akhir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periode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pelaporan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saat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memberikan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jasa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06016" y="0"/>
            <a:ext cx="7010400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Definisi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1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30500" y="1571612"/>
            <a:ext cx="7527780" cy="88461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kerja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menjadi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hak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atas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kerja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tidak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bergantung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aktif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atau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tidaknya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masa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depan</a:t>
            </a:r>
            <a:endParaRPr lang="en-US" sz="20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30500" y="2651732"/>
            <a:ext cx="7527780" cy="88461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pascakerja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imbalan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yang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terutang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setelah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menyelesaikan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masa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kerjanya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30500" y="3803860"/>
            <a:ext cx="7527780" cy="88461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Program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pascakerja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pengaturan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formal/informal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dimana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entitas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memberikan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pascakerja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bagi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satu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6016" y="0"/>
            <a:ext cx="7010400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Definisi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0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26002" y="1643050"/>
            <a:ext cx="7560840" cy="114300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Program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iuran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entitas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membayar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kpd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pengelola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kewajiban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entitas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membayar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iuran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lanjut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jika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pengelola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cukup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membayar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26002" y="3071810"/>
            <a:ext cx="7560840" cy="10715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676A55"/>
              </a:buClr>
            </a:pP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Program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program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pascakerja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bukan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merupakan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program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iuran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06016" y="0"/>
            <a:ext cx="7010400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Definisi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3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3"/>
          <p:cNvSpPr>
            <a:spLocks noGrp="1" noChangeArrowheads="1"/>
          </p:cNvSpPr>
          <p:nvPr>
            <p:ph idx="1"/>
          </p:nvPr>
        </p:nvSpPr>
        <p:spPr>
          <a:xfrm>
            <a:off x="1055494" y="908720"/>
            <a:ext cx="7260922" cy="5248275"/>
          </a:xfrm>
        </p:spPr>
        <p:txBody>
          <a:bodyPr/>
          <a:lstStyle/>
          <a:p>
            <a:pPr algn="just" eaLnBrk="1" hangingPunct="1"/>
            <a:r>
              <a:rPr lang="de-DE" sz="2400" dirty="0"/>
              <a:t>Jatuh tempo ≤ 12 bulan setelah akhir periode pelaporan saat pekerja memberikan jasa.</a:t>
            </a:r>
          </a:p>
          <a:p>
            <a:r>
              <a:rPr lang="en-US" sz="2400" dirty="0" err="1"/>
              <a:t>Jenis</a:t>
            </a:r>
            <a:r>
              <a:rPr lang="en-US" sz="2400" dirty="0"/>
              <a:t>:</a:t>
            </a:r>
          </a:p>
          <a:p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1924782" y="2564904"/>
            <a:ext cx="2786082" cy="942778"/>
          </a:xfrm>
          <a:prstGeom prst="ellipse">
            <a:avLst/>
          </a:prstGeom>
          <a:solidFill>
            <a:srgbClr val="D7F71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Upah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gaji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jaminan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16670" y="3791723"/>
            <a:ext cx="2774682" cy="940095"/>
          </a:xfrm>
          <a:prstGeom prst="ellipse">
            <a:avLst/>
          </a:prstGeom>
          <a:solidFill>
            <a:srgbClr val="D7F71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Cuti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berimbalan</a:t>
            </a:r>
            <a:r>
              <a:rPr lang="en-US" b="1" dirty="0">
                <a:solidFill>
                  <a:schemeClr val="tx1"/>
                </a:solidFill>
              </a:rPr>
              <a:t> j</a:t>
            </a:r>
            <a:r>
              <a:rPr lang="id-ID" b="1" dirty="0">
                <a:solidFill>
                  <a:schemeClr val="tx1"/>
                </a:solidFill>
              </a:rPr>
              <a:t>ang</a:t>
            </a:r>
            <a:r>
              <a:rPr lang="en-US" b="1" dirty="0">
                <a:solidFill>
                  <a:schemeClr val="tx1"/>
                </a:solidFill>
              </a:rPr>
              <a:t>k</a:t>
            </a:r>
            <a:r>
              <a:rPr lang="id-ID" b="1" dirty="0">
                <a:solidFill>
                  <a:schemeClr val="tx1"/>
                </a:solidFill>
              </a:rPr>
              <a:t>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pendek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286928" y="2564904"/>
            <a:ext cx="2786082" cy="942778"/>
          </a:xfrm>
          <a:prstGeom prst="ellipse">
            <a:avLst/>
          </a:prstGeom>
          <a:solidFill>
            <a:srgbClr val="D7F71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Uang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bagi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laba</a:t>
            </a:r>
            <a:r>
              <a:rPr lang="en-US" b="1" dirty="0">
                <a:solidFill>
                  <a:schemeClr val="tx1"/>
                </a:solidFill>
              </a:rPr>
              <a:t>/ </a:t>
            </a:r>
            <a:r>
              <a:rPr lang="en-US" b="1" dirty="0" err="1">
                <a:solidFill>
                  <a:schemeClr val="tx1"/>
                </a:solidFill>
              </a:rPr>
              <a:t>utang</a:t>
            </a:r>
            <a:r>
              <a:rPr lang="en-US" b="1" dirty="0">
                <a:solidFill>
                  <a:schemeClr val="tx1"/>
                </a:solidFill>
              </a:rPr>
              <a:t> bonus</a:t>
            </a:r>
          </a:p>
        </p:txBody>
      </p:sp>
      <p:sp>
        <p:nvSpPr>
          <p:cNvPr id="7" name="Oval 6"/>
          <p:cNvSpPr/>
          <p:nvPr/>
        </p:nvSpPr>
        <p:spPr>
          <a:xfrm>
            <a:off x="6333822" y="3877577"/>
            <a:ext cx="2774682" cy="926249"/>
          </a:xfrm>
          <a:prstGeom prst="ellipse">
            <a:avLst/>
          </a:prstGeom>
          <a:solidFill>
            <a:srgbClr val="D7F71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Imbalan</a:t>
            </a:r>
            <a:r>
              <a:rPr lang="en-US" b="1" dirty="0">
                <a:solidFill>
                  <a:schemeClr val="tx1"/>
                </a:solidFill>
              </a:rPr>
              <a:t> non </a:t>
            </a:r>
            <a:r>
              <a:rPr lang="en-US" b="1" dirty="0" err="1">
                <a:solidFill>
                  <a:schemeClr val="tx1"/>
                </a:solidFill>
              </a:rPr>
              <a:t>moneter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702786" y="4731818"/>
            <a:ext cx="4643470" cy="1129328"/>
          </a:xfrm>
          <a:prstGeom prst="ellipse">
            <a:avLst/>
          </a:prstGeom>
          <a:solidFill>
            <a:srgbClr val="D7F71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 err="1">
                <a:solidFill>
                  <a:schemeClr val="tx1"/>
                </a:solidFill>
              </a:rPr>
              <a:t>Tidak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ada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asumsi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aktuaria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jangka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pendek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sehingga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tidak</a:t>
            </a:r>
            <a:r>
              <a:rPr lang="id-ID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didiskontokan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06016" y="0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Imbalan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Kerja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Jangka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Pendek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5489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4000" y="1276740"/>
            <a:ext cx="2143140" cy="1000132"/>
          </a:xfrm>
          <a:prstGeom prst="rect">
            <a:avLst/>
          </a:prstGeom>
          <a:solidFill>
            <a:srgbClr val="F0FCA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Diakui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saat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pekerja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telah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memberi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jasa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964266" y="1419616"/>
            <a:ext cx="571504" cy="571504"/>
          </a:xfrm>
          <a:prstGeom prst="rightArrow">
            <a:avLst/>
          </a:prstGeom>
          <a:ln>
            <a:solidFill>
              <a:srgbClr val="D7F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1522" y="1419616"/>
            <a:ext cx="5214974" cy="500066"/>
          </a:xfrm>
          <a:prstGeom prst="rect">
            <a:avLst/>
          </a:prstGeom>
          <a:solidFill>
            <a:srgbClr val="F0FCA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Liabilitas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jangka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pendek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1522" y="2133996"/>
            <a:ext cx="5143536" cy="870936"/>
          </a:xfrm>
          <a:prstGeom prst="rect">
            <a:avLst/>
          </a:prstGeom>
          <a:solidFill>
            <a:srgbClr val="D1D54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Liabilitas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stelah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dikurangi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telah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dibayar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6876" y="3508988"/>
            <a:ext cx="2143140" cy="1000132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Cuti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berimbalan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jangka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pendek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035704" y="3725012"/>
            <a:ext cx="571504" cy="571504"/>
          </a:xfrm>
          <a:prstGeom prst="rightArrow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1522" y="3625644"/>
            <a:ext cx="5214974" cy="71438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just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Boleh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diakumulasi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diakui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saat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pekerja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jasa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39370" y="609600"/>
            <a:ext cx="7676030" cy="8658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06016" y="0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Pengakuan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dan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Pengukuran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AC77-B427-4C49-89BE-3EE8EFAD45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61687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5539</TotalTime>
  <Words>1142</Words>
  <Application>Microsoft Office PowerPoint</Application>
  <PresentationFormat>On-screen Show (4:3)</PresentationFormat>
  <Paragraphs>205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Book Antiqua</vt:lpstr>
      <vt:lpstr>Calibri</vt:lpstr>
      <vt:lpstr>Gill Sans MT</vt:lpstr>
      <vt:lpstr>Segoe UI</vt:lpstr>
      <vt:lpstr>Times</vt:lpstr>
      <vt:lpstr>Verdana</vt:lpstr>
      <vt:lpstr>Wingdings</vt:lpstr>
      <vt:lpstr>Wingdings 2</vt:lpstr>
      <vt:lpstr>Solstice</vt:lpstr>
      <vt:lpstr>Akuntansi Biaya Manfaat Pensiun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zainal</dc:creator>
  <cp:lastModifiedBy>hrd@iwk.co.id</cp:lastModifiedBy>
  <cp:revision>340</cp:revision>
  <dcterms:created xsi:type="dcterms:W3CDTF">2014-09-23T01:42:33Z</dcterms:created>
  <dcterms:modified xsi:type="dcterms:W3CDTF">2022-07-28T08:16:08Z</dcterms:modified>
</cp:coreProperties>
</file>