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2"/>
  </p:notesMasterIdLst>
  <p:sldIdLst>
    <p:sldId id="256" r:id="rId2"/>
    <p:sldId id="544" r:id="rId3"/>
    <p:sldId id="628" r:id="rId4"/>
    <p:sldId id="622" r:id="rId5"/>
    <p:sldId id="553" r:id="rId6"/>
    <p:sldId id="591" r:id="rId7"/>
    <p:sldId id="592" r:id="rId8"/>
    <p:sldId id="593" r:id="rId9"/>
    <p:sldId id="588" r:id="rId10"/>
    <p:sldId id="594" r:id="rId11"/>
    <p:sldId id="595" r:id="rId12"/>
    <p:sldId id="624" r:id="rId13"/>
    <p:sldId id="625" r:id="rId14"/>
    <p:sldId id="626" r:id="rId15"/>
    <p:sldId id="621" r:id="rId16"/>
    <p:sldId id="549" r:id="rId17"/>
    <p:sldId id="550" r:id="rId18"/>
    <p:sldId id="597" r:id="rId19"/>
    <p:sldId id="599" r:id="rId20"/>
    <p:sldId id="602" r:id="rId21"/>
    <p:sldId id="603" r:id="rId22"/>
    <p:sldId id="600" r:id="rId23"/>
    <p:sldId id="611" r:id="rId24"/>
    <p:sldId id="604" r:id="rId25"/>
    <p:sldId id="608" r:id="rId26"/>
    <p:sldId id="605" r:id="rId27"/>
    <p:sldId id="606" r:id="rId28"/>
    <p:sldId id="609" r:id="rId29"/>
    <p:sldId id="610" r:id="rId30"/>
    <p:sldId id="607" r:id="rId31"/>
    <p:sldId id="612" r:id="rId32"/>
    <p:sldId id="613" r:id="rId33"/>
    <p:sldId id="614" r:id="rId34"/>
    <p:sldId id="615" r:id="rId35"/>
    <p:sldId id="616" r:id="rId36"/>
    <p:sldId id="617" r:id="rId37"/>
    <p:sldId id="618" r:id="rId38"/>
    <p:sldId id="619" r:id="rId39"/>
    <p:sldId id="620" r:id="rId40"/>
    <p:sldId id="627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A54C3-E322-4C1F-9EB4-95AFCDF01ED8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01769-3069-4442-ACEA-6CCC36A90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65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PSAK 55 p8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3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SAK ETAP </a:t>
            </a:r>
            <a:r>
              <a:rPr lang="en-US" dirty="0" err="1"/>
              <a:t>bab</a:t>
            </a:r>
            <a:r>
              <a:rPr lang="en-US" dirty="0"/>
              <a:t> 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03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SAK ETAP </a:t>
            </a:r>
            <a:r>
              <a:rPr lang="en-US" dirty="0" err="1"/>
              <a:t>bab</a:t>
            </a:r>
            <a:r>
              <a:rPr lang="en-US" dirty="0"/>
              <a:t> 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739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SAK ETAP p10.4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21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Akun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/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terealisasi</a:t>
            </a:r>
            <a:r>
              <a:rPr lang="en-US" dirty="0"/>
              <a:t> </a:t>
            </a:r>
            <a:r>
              <a:rPr lang="en-US" dirty="0" err="1"/>
              <a:t>ditutup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wajar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ditutup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disajikan</a:t>
            </a:r>
            <a:r>
              <a:rPr lang="en-US" dirty="0"/>
              <a:t> di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/>
              <a:t> keuangan</a:t>
            </a:r>
            <a:r>
              <a:rPr lang="en-US" dirty="0"/>
              <a:t> (</a:t>
            </a:r>
            <a:r>
              <a:rPr lang="en-US" dirty="0" err="1"/>
              <a:t>Kieso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. 887)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PSAK 55 p8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PSAK 55 p8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PSAK 55 p8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PSAK 55 p8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aset</a:t>
            </a:r>
            <a:r>
              <a:rPr lang="en-US" dirty="0"/>
              <a:t> yang </a:t>
            </a:r>
            <a:r>
              <a:rPr lang="en-US" dirty="0" err="1"/>
              <a:t>diklasifikasikan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baseline="0" dirty="0"/>
              <a:t> </a:t>
            </a:r>
            <a:r>
              <a:rPr lang="en-US" baseline="0" dirty="0" err="1"/>
              <a:t>dalam</a:t>
            </a:r>
            <a:r>
              <a:rPr lang="en-US" baseline="0" dirty="0"/>
              <a:t> </a:t>
            </a:r>
            <a:r>
              <a:rPr lang="en-US" baseline="0" dirty="0" err="1"/>
              <a:t>kategori</a:t>
            </a:r>
            <a:r>
              <a:rPr lang="en-US" baseline="0" dirty="0"/>
              <a:t> </a:t>
            </a:r>
            <a:r>
              <a:rPr lang="en-US" i="1" baseline="0" dirty="0"/>
              <a:t>available for sale </a:t>
            </a:r>
            <a:r>
              <a:rPr lang="en-US" i="0" baseline="0" dirty="0" err="1"/>
              <a:t>adalah</a:t>
            </a:r>
            <a:r>
              <a:rPr lang="en-US" i="0" baseline="0" dirty="0"/>
              <a:t> </a:t>
            </a:r>
            <a:r>
              <a:rPr lang="en-US" i="0" baseline="0" dirty="0" err="1"/>
              <a:t>aset</a:t>
            </a:r>
            <a:r>
              <a:rPr lang="en-US" i="0" baseline="0" dirty="0"/>
              <a:t> non-</a:t>
            </a:r>
            <a:r>
              <a:rPr lang="en-US" i="0" baseline="0" dirty="0" err="1"/>
              <a:t>derivatif</a:t>
            </a:r>
            <a:r>
              <a:rPr lang="en-US" i="0" baseline="0" dirty="0"/>
              <a:t> yang </a:t>
            </a:r>
            <a:r>
              <a:rPr lang="en-US" i="0" baseline="0" dirty="0" err="1"/>
              <a:t>tidak</a:t>
            </a:r>
            <a:r>
              <a:rPr lang="en-US" i="0" baseline="0" dirty="0"/>
              <a:t> </a:t>
            </a:r>
            <a:r>
              <a:rPr lang="en-US" i="0" baseline="0" dirty="0" err="1"/>
              <a:t>dapat</a:t>
            </a:r>
            <a:r>
              <a:rPr lang="en-US" i="0" baseline="0" dirty="0"/>
              <a:t> </a:t>
            </a:r>
            <a:r>
              <a:rPr lang="en-US" i="0" baseline="0" dirty="0" err="1"/>
              <a:t>dimasukkan</a:t>
            </a:r>
            <a:r>
              <a:rPr lang="en-US" i="0" baseline="0" dirty="0"/>
              <a:t> </a:t>
            </a:r>
            <a:r>
              <a:rPr lang="en-US" i="0" baseline="0" dirty="0" err="1"/>
              <a:t>ke</a:t>
            </a:r>
            <a:r>
              <a:rPr lang="en-US" i="0" baseline="0" dirty="0"/>
              <a:t> </a:t>
            </a:r>
            <a:r>
              <a:rPr lang="en-US" i="0" baseline="0" dirty="0" err="1"/>
              <a:t>dalam</a:t>
            </a:r>
            <a:r>
              <a:rPr lang="en-US" i="0" baseline="0" dirty="0"/>
              <a:t> </a:t>
            </a:r>
            <a:r>
              <a:rPr lang="en-US" i="0" baseline="0" dirty="0" err="1"/>
              <a:t>ketiga</a:t>
            </a:r>
            <a:r>
              <a:rPr lang="en-US" i="0" baseline="0" dirty="0"/>
              <a:t> </a:t>
            </a:r>
            <a:r>
              <a:rPr lang="en-US" i="0" baseline="0" dirty="0" err="1"/>
              <a:t>kategori</a:t>
            </a:r>
            <a:r>
              <a:rPr lang="en-US" i="0" baseline="0" dirty="0"/>
              <a:t> </a:t>
            </a:r>
            <a:r>
              <a:rPr lang="en-US" i="0" baseline="0" dirty="0" err="1"/>
              <a:t>sebelumnya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PSAK 55 p14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43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P43 </a:t>
            </a:r>
            <a:r>
              <a:rPr lang="en-US" dirty="0" err="1"/>
              <a:t>psak</a:t>
            </a:r>
            <a:r>
              <a:rPr lang="en-US" dirty="0"/>
              <a:t> 55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36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P46 </a:t>
            </a:r>
            <a:r>
              <a:rPr lang="en-US" dirty="0" err="1"/>
              <a:t>psak</a:t>
            </a:r>
            <a:r>
              <a:rPr lang="en-US" dirty="0"/>
              <a:t> 55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03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9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8147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34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846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69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86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99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ChangeArrowheads="1"/>
          </p:cNvSpPr>
          <p:nvPr userDrawn="1"/>
        </p:nvSpPr>
        <p:spPr bwMode="hidden">
          <a:xfrm>
            <a:off x="0" y="38100"/>
            <a:ext cx="12192000" cy="68580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id-ID" sz="2400">
              <a:latin typeface="Times New Roman" pitchFamily="18" charset="0"/>
            </a:endParaRPr>
          </a:p>
        </p:txBody>
      </p:sp>
      <p:pic>
        <p:nvPicPr>
          <p:cNvPr id="4" name="Picture 7" descr="UI Consulting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60000" contrast="-54000"/>
          </a:blip>
          <a:srcRect t="20062" r="32274"/>
          <a:stretch>
            <a:fillRect/>
          </a:stretch>
        </p:blipFill>
        <p:spPr bwMode="auto">
          <a:xfrm>
            <a:off x="6396568" y="38100"/>
            <a:ext cx="5806017" cy="511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UI Consulting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60000" contrast="-54000"/>
          </a:blip>
          <a:srcRect t="20062" r="32274"/>
          <a:stretch>
            <a:fillRect/>
          </a:stretch>
        </p:blipFill>
        <p:spPr bwMode="auto">
          <a:xfrm>
            <a:off x="6396568" y="38100"/>
            <a:ext cx="5806017" cy="511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691360" y="630932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Departemen Akuntansi  FEUI</a:t>
            </a:r>
            <a:endParaRPr lang="en-US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Akuntansi Keuangan 2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13F99-D854-4044-9D81-4B1BDDC8A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6" name="Picture 2" descr="C:\Users\siina\Desktop\UI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2420888"/>
            <a:ext cx="1950720" cy="1298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 txBox="1">
            <a:spLocks/>
          </p:cNvSpPr>
          <p:nvPr userDrawn="1"/>
        </p:nvSpPr>
        <p:spPr bwMode="auto">
          <a:xfrm>
            <a:off x="2847401" y="4509120"/>
            <a:ext cx="934460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9pPr>
          </a:lstStyle>
          <a:p>
            <a:r>
              <a:rPr lang="id-ID" sz="1600" kern="0" dirty="0">
                <a:latin typeface="Calibri" panose="020F0502020204030204" pitchFamily="34" charset="0"/>
              </a:rPr>
              <a:t>Slide OCW Universitas Indonesia</a:t>
            </a:r>
          </a:p>
          <a:p>
            <a:r>
              <a:rPr lang="id-ID" sz="1600" kern="0" dirty="0">
                <a:latin typeface="Calibri" panose="020F0502020204030204" pitchFamily="34" charset="0"/>
              </a:rPr>
              <a:t>Oleh : Nurul Husnah dan Dwi Martani</a:t>
            </a:r>
          </a:p>
          <a:p>
            <a:r>
              <a:rPr lang="id-ID" sz="1600" kern="0" dirty="0">
                <a:latin typeface="Calibri" panose="020F0502020204030204" pitchFamily="34" charset="0"/>
              </a:rPr>
              <a:t>Departemen Akuntansi</a:t>
            </a:r>
            <a:r>
              <a:rPr lang="id-ID" sz="1600" kern="0" baseline="0" dirty="0">
                <a:latin typeface="Calibri" panose="020F0502020204030204" pitchFamily="34" charset="0"/>
              </a:rPr>
              <a:t> FEUI</a:t>
            </a:r>
            <a:endParaRPr lang="id-ID" sz="1600" kern="0" dirty="0">
              <a:latin typeface="Calibri" panose="020F0502020204030204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 userDrawn="1"/>
        </p:nvSpPr>
        <p:spPr bwMode="auto">
          <a:xfrm>
            <a:off x="2862144" y="2420888"/>
            <a:ext cx="9344599" cy="129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9pPr>
          </a:lstStyle>
          <a:p>
            <a:endParaRPr lang="id-ID" sz="3600" kern="0" dirty="0">
              <a:latin typeface="Calibri" panose="020F050202020403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817774" y="2420888"/>
            <a:ext cx="9344599" cy="129844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0010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3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6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6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7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28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6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435CC-41BA-4DF2-99A0-4EB26558F41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299A21-39E4-4858-B91B-A0DB095A4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82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E228D-29DE-4125-86FD-52FA97260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394" y="1642534"/>
            <a:ext cx="7766936" cy="1646302"/>
          </a:xfrm>
        </p:spPr>
        <p:txBody>
          <a:bodyPr/>
          <a:lstStyle/>
          <a:p>
            <a:r>
              <a:rPr lang="en-US" dirty="0"/>
              <a:t>INVESTASI - BONDS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71253-313B-48E5-B503-291F6822B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5950" y="5504022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AKUNTANSI KEUANGAN MENENGAH - 2</a:t>
            </a:r>
          </a:p>
          <a:p>
            <a:pPr algn="ctr"/>
            <a:r>
              <a:rPr lang="en-US" dirty="0" err="1"/>
              <a:t>Pertemuan</a:t>
            </a:r>
            <a:r>
              <a:rPr lang="en-US" dirty="0"/>
              <a:t> -6</a:t>
            </a:r>
          </a:p>
        </p:txBody>
      </p:sp>
    </p:spTree>
    <p:extLst>
      <p:ext uri="{BB962C8B-B14F-4D97-AF65-F5344CB8AC3E}">
        <p14:creationId xmlns:p14="http://schemas.microsoft.com/office/powerpoint/2010/main" val="4143328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188640"/>
            <a:ext cx="7138987" cy="955576"/>
          </a:xfrm>
        </p:spPr>
        <p:txBody>
          <a:bodyPr>
            <a:normAutofit/>
          </a:bodyPr>
          <a:lstStyle/>
          <a:p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495600" y="1484785"/>
            <a:ext cx="3240360" cy="65308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ctr" anchorCtr="0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800" dirty="0" err="1"/>
              <a:t>Aset</a:t>
            </a:r>
            <a:r>
              <a:rPr lang="en-US" sz="1800" dirty="0"/>
              <a:t> </a:t>
            </a:r>
            <a:r>
              <a:rPr lang="en-US" sz="1800" dirty="0" err="1"/>
              <a:t>keuangan</a:t>
            </a:r>
            <a:r>
              <a:rPr lang="en-US" sz="1800" dirty="0"/>
              <a:t> yang </a:t>
            </a:r>
            <a:r>
              <a:rPr lang="en-US" sz="1800" dirty="0" err="1"/>
              <a:t>diukur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nilai</a:t>
            </a:r>
            <a:r>
              <a:rPr lang="en-US" sz="1800" dirty="0"/>
              <a:t> </a:t>
            </a:r>
            <a:r>
              <a:rPr lang="en-US" sz="1800" dirty="0" err="1"/>
              <a:t>wajar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laba</a:t>
            </a:r>
            <a:r>
              <a:rPr lang="en-US" sz="1800" dirty="0"/>
              <a:t> </a:t>
            </a:r>
            <a:r>
              <a:rPr lang="en-US" sz="1800" dirty="0" err="1"/>
              <a:t>rugi</a:t>
            </a:r>
            <a:endParaRPr lang="id-ID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495600" y="2261840"/>
            <a:ext cx="3240360" cy="6530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Investasi</a:t>
            </a:r>
            <a:r>
              <a:rPr lang="en-US" kern="0" dirty="0">
                <a:latin typeface="Calibri" panose="020F0502020204030204" pitchFamily="34" charset="0"/>
              </a:rPr>
              <a:t> yang </a:t>
            </a:r>
            <a:r>
              <a:rPr lang="en-US" kern="0" dirty="0" err="1">
                <a:latin typeface="Calibri" panose="020F0502020204030204" pitchFamily="34" charset="0"/>
              </a:rPr>
              <a:t>dimiliki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hingga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jatuh</a:t>
            </a:r>
            <a:r>
              <a:rPr lang="en-US" kern="0" dirty="0">
                <a:latin typeface="Calibri" panose="020F0502020204030204" pitchFamily="34" charset="0"/>
              </a:rPr>
              <a:t> tempo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495600" y="3063950"/>
            <a:ext cx="3240360" cy="6530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Pinjaman</a:t>
            </a:r>
            <a:r>
              <a:rPr lang="en-US" kern="0" dirty="0">
                <a:latin typeface="Calibri" panose="020F0502020204030204" pitchFamily="34" charset="0"/>
              </a:rPr>
              <a:t> yang </a:t>
            </a:r>
            <a:r>
              <a:rPr lang="en-US" kern="0" dirty="0" err="1">
                <a:latin typeface="Calibri" panose="020F0502020204030204" pitchFamily="34" charset="0"/>
              </a:rPr>
              <a:t>diberikan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dan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piutang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495600" y="3856038"/>
            <a:ext cx="3240360" cy="6530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Tersedia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untuk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dijual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5807968" y="1700808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807968" y="2492896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807968" y="3284984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807968" y="4077072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6672064" y="1484785"/>
            <a:ext cx="3240360" cy="6530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Nilai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wajar</a:t>
            </a:r>
            <a:endParaRPr lang="en-US" kern="0" dirty="0">
              <a:latin typeface="Calibri" panose="020F0502020204030204" pitchFamily="34" charset="0"/>
            </a:endParaRP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sz="1600" kern="0" dirty="0">
                <a:latin typeface="Calibri" panose="020F0502020204030204" pitchFamily="34" charset="0"/>
              </a:rPr>
              <a:t>(</a:t>
            </a:r>
            <a:r>
              <a:rPr lang="en-US" sz="1600" kern="0" dirty="0" err="1">
                <a:latin typeface="Calibri" panose="020F0502020204030204" pitchFamily="34" charset="0"/>
              </a:rPr>
              <a:t>biaya</a:t>
            </a:r>
            <a:r>
              <a:rPr lang="en-US" sz="1600" kern="0" dirty="0">
                <a:latin typeface="Calibri" panose="020F0502020204030204" pitchFamily="34" charset="0"/>
              </a:rPr>
              <a:t> </a:t>
            </a:r>
            <a:r>
              <a:rPr lang="en-US" sz="1600" kern="0" dirty="0" err="1">
                <a:latin typeface="Calibri" panose="020F0502020204030204" pitchFamily="34" charset="0"/>
              </a:rPr>
              <a:t>transaksi</a:t>
            </a:r>
            <a:r>
              <a:rPr lang="en-US" sz="1600" kern="0" dirty="0">
                <a:latin typeface="Calibri" panose="020F0502020204030204" pitchFamily="34" charset="0"/>
              </a:rPr>
              <a:t> </a:t>
            </a:r>
            <a:r>
              <a:rPr lang="en-US" sz="1600" kern="0" dirty="0" err="1">
                <a:latin typeface="Calibri" panose="020F0502020204030204" pitchFamily="34" charset="0"/>
              </a:rPr>
              <a:t>dibebankan</a:t>
            </a:r>
            <a:r>
              <a:rPr lang="en-US" sz="1600" kern="0" dirty="0">
                <a:latin typeface="Calibri" panose="020F0502020204030204" pitchFamily="34" charset="0"/>
              </a:rPr>
              <a:t>)</a:t>
            </a:r>
            <a:endParaRPr lang="id-ID" sz="1600" kern="0" dirty="0">
              <a:latin typeface="Calibri" panose="020F0502020204030204" pitchFamily="34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6672064" y="2271862"/>
            <a:ext cx="3240360" cy="6530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Nilai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wajar</a:t>
            </a:r>
            <a:r>
              <a:rPr lang="en-US" kern="0" dirty="0">
                <a:latin typeface="Calibri" panose="020F0502020204030204" pitchFamily="34" charset="0"/>
              </a:rPr>
              <a:t> + </a:t>
            </a:r>
            <a:r>
              <a:rPr lang="en-US" kern="0" dirty="0" err="1">
                <a:latin typeface="Calibri" panose="020F0502020204030204" pitchFamily="34" charset="0"/>
              </a:rPr>
              <a:t>biaya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transaksi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6672064" y="3063950"/>
            <a:ext cx="3240360" cy="6530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kern="0" dirty="0" err="1">
                <a:latin typeface="Calibri" panose="020F0502020204030204" pitchFamily="34" charset="0"/>
              </a:rPr>
              <a:t>Nilai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wajar</a:t>
            </a:r>
            <a:r>
              <a:rPr lang="en-US" kern="0" dirty="0">
                <a:latin typeface="Calibri" panose="020F0502020204030204" pitchFamily="34" charset="0"/>
              </a:rPr>
              <a:t> + </a:t>
            </a:r>
            <a:r>
              <a:rPr lang="en-US" kern="0" dirty="0" err="1">
                <a:latin typeface="Calibri" panose="020F0502020204030204" pitchFamily="34" charset="0"/>
              </a:rPr>
              <a:t>biaya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transaksi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6672064" y="3856038"/>
            <a:ext cx="3240360" cy="6530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kern="0" dirty="0" err="1">
                <a:latin typeface="Calibri" panose="020F0502020204030204" pitchFamily="34" charset="0"/>
              </a:rPr>
              <a:t>Nilai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wajar</a:t>
            </a:r>
            <a:r>
              <a:rPr lang="en-US" kern="0" dirty="0">
                <a:latin typeface="Calibri" panose="020F0502020204030204" pitchFamily="34" charset="0"/>
              </a:rPr>
              <a:t> + </a:t>
            </a:r>
            <a:r>
              <a:rPr lang="en-US" kern="0" dirty="0" err="1">
                <a:latin typeface="Calibri" panose="020F0502020204030204" pitchFamily="34" charset="0"/>
              </a:rPr>
              <a:t>biaya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transaksi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75520" y="5589240"/>
            <a:ext cx="8712968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Biaya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transaksi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adalah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biaya</a:t>
            </a:r>
            <a:r>
              <a:rPr lang="en-US" sz="1600" dirty="0">
                <a:latin typeface="Calibri" pitchFamily="34" charset="0"/>
              </a:rPr>
              <a:t> yang </a:t>
            </a:r>
            <a:r>
              <a:rPr lang="en-US" sz="1600" dirty="0" err="1">
                <a:latin typeface="Calibri" pitchFamily="34" charset="0"/>
              </a:rPr>
              <a:t>dapat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diatribusikan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secara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langsung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dengan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perolehan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aset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keuangan</a:t>
            </a:r>
            <a:r>
              <a:rPr lang="en-US" sz="1600" dirty="0">
                <a:latin typeface="Calibri" pitchFamily="34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75520" y="4869161"/>
            <a:ext cx="871296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Nilai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wajar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adalah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nilai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dimana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suatu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aset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dapat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dipertukarkan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atau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suatu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liabilitas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diselesaikan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antara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pihak</a:t>
            </a:r>
            <a:r>
              <a:rPr lang="en-US" sz="1600" dirty="0">
                <a:latin typeface="Calibri" pitchFamily="34" charset="0"/>
              </a:rPr>
              <a:t> yang </a:t>
            </a:r>
            <a:r>
              <a:rPr lang="en-US" sz="1600" dirty="0" err="1">
                <a:latin typeface="Calibri" pitchFamily="34" charset="0"/>
              </a:rPr>
              <a:t>memahami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berkeinginan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untuk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melakukan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transaksi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wajar</a:t>
            </a:r>
            <a:r>
              <a:rPr lang="en-US" sz="16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188640"/>
            <a:ext cx="7138987" cy="955576"/>
          </a:xfrm>
        </p:spPr>
        <p:txBody>
          <a:bodyPr/>
          <a:lstStyle/>
          <a:p>
            <a:r>
              <a:rPr lang="en-US" sz="2800" dirty="0" err="1"/>
              <a:t>Pengukuran</a:t>
            </a:r>
            <a:r>
              <a:rPr lang="en-US" sz="2800" dirty="0"/>
              <a:t> </a:t>
            </a:r>
            <a:r>
              <a:rPr lang="en-US" sz="2800" dirty="0" err="1"/>
              <a:t>Setelah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Awal</a:t>
            </a:r>
            <a:r>
              <a:rPr lang="en-US" sz="2800" dirty="0"/>
              <a:t> </a:t>
            </a:r>
            <a:r>
              <a:rPr lang="en-US" sz="2800" dirty="0" err="1"/>
              <a:t>Aset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endParaRPr lang="en-US" sz="2800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495600" y="1268761"/>
            <a:ext cx="3240360" cy="65308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ctr" anchorCtr="0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800" dirty="0" err="1"/>
              <a:t>Aset</a:t>
            </a:r>
            <a:r>
              <a:rPr lang="en-US" sz="1800" dirty="0"/>
              <a:t> </a:t>
            </a:r>
            <a:r>
              <a:rPr lang="en-US" sz="1800" dirty="0" err="1"/>
              <a:t>keuangan</a:t>
            </a:r>
            <a:r>
              <a:rPr lang="en-US" sz="1800" dirty="0"/>
              <a:t> yang </a:t>
            </a:r>
            <a:r>
              <a:rPr lang="en-US" sz="1800" dirty="0" err="1"/>
              <a:t>diukur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nilai</a:t>
            </a:r>
            <a:r>
              <a:rPr lang="en-US" sz="1800" dirty="0"/>
              <a:t> </a:t>
            </a:r>
            <a:r>
              <a:rPr lang="en-US" sz="1800" dirty="0" err="1"/>
              <a:t>wajar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laba</a:t>
            </a:r>
            <a:r>
              <a:rPr lang="en-US" sz="1800" dirty="0"/>
              <a:t> </a:t>
            </a:r>
            <a:r>
              <a:rPr lang="en-US" sz="1800" dirty="0" err="1"/>
              <a:t>rugi</a:t>
            </a:r>
            <a:endParaRPr lang="id-ID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495600" y="2045816"/>
            <a:ext cx="3240360" cy="6530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Investasi</a:t>
            </a:r>
            <a:r>
              <a:rPr lang="en-US" kern="0" dirty="0">
                <a:latin typeface="Calibri" panose="020F0502020204030204" pitchFamily="34" charset="0"/>
              </a:rPr>
              <a:t> yang </a:t>
            </a:r>
            <a:r>
              <a:rPr lang="en-US" kern="0" dirty="0" err="1">
                <a:latin typeface="Calibri" panose="020F0502020204030204" pitchFamily="34" charset="0"/>
              </a:rPr>
              <a:t>dimiliki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hingga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jatuh</a:t>
            </a:r>
            <a:r>
              <a:rPr lang="en-US" kern="0" dirty="0">
                <a:latin typeface="Calibri" panose="020F0502020204030204" pitchFamily="34" charset="0"/>
              </a:rPr>
              <a:t> tempo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495600" y="2847926"/>
            <a:ext cx="3240360" cy="6530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Pinjaman</a:t>
            </a:r>
            <a:r>
              <a:rPr lang="en-US" kern="0" dirty="0">
                <a:latin typeface="Calibri" panose="020F0502020204030204" pitchFamily="34" charset="0"/>
              </a:rPr>
              <a:t> yang </a:t>
            </a:r>
            <a:r>
              <a:rPr lang="en-US" kern="0" dirty="0" err="1">
                <a:latin typeface="Calibri" panose="020F0502020204030204" pitchFamily="34" charset="0"/>
              </a:rPr>
              <a:t>diberikan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dan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piutang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495600" y="3640014"/>
            <a:ext cx="3240360" cy="6530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Tersedia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untuk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dijual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5807968" y="1484784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807968" y="2276872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807968" y="3068960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807968" y="3861048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6672064" y="1268761"/>
            <a:ext cx="3240360" cy="6530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Nilai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wajar</a:t>
            </a:r>
            <a:endParaRPr lang="en-US" kern="0" dirty="0">
              <a:latin typeface="Calibri" panose="020F0502020204030204" pitchFamily="34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6672064" y="2055838"/>
            <a:ext cx="3240360" cy="6530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Biaya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perolehan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diamortisasi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6672064" y="2847926"/>
            <a:ext cx="3240360" cy="6530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Biaya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perolehan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diamortisasi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6672064" y="3640014"/>
            <a:ext cx="3240360" cy="6530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kern="0" dirty="0" err="1">
                <a:latin typeface="Calibri" panose="020F0502020204030204" pitchFamily="34" charset="0"/>
              </a:rPr>
              <a:t>Nilai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wajar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75520" y="5301208"/>
            <a:ext cx="8712968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1600" kern="0" dirty="0" err="1">
                <a:latin typeface="Calibri" panose="020F0502020204030204" pitchFamily="34" charset="0"/>
              </a:rPr>
              <a:t>Biaya</a:t>
            </a:r>
            <a:r>
              <a:rPr lang="en-US" sz="1600" kern="0" dirty="0">
                <a:latin typeface="Calibri" panose="020F0502020204030204" pitchFamily="34" charset="0"/>
              </a:rPr>
              <a:t> </a:t>
            </a:r>
            <a:r>
              <a:rPr lang="en-US" sz="1600" kern="0" dirty="0" err="1">
                <a:latin typeface="Calibri" panose="020F0502020204030204" pitchFamily="34" charset="0"/>
              </a:rPr>
              <a:t>perolehan</a:t>
            </a:r>
            <a:r>
              <a:rPr lang="en-US" sz="1600" kern="0" dirty="0">
                <a:latin typeface="Calibri" panose="020F0502020204030204" pitchFamily="34" charset="0"/>
              </a:rPr>
              <a:t> </a:t>
            </a:r>
            <a:r>
              <a:rPr lang="en-US" sz="1600" kern="0" dirty="0" err="1">
                <a:latin typeface="Calibri" panose="020F0502020204030204" pitchFamily="34" charset="0"/>
              </a:rPr>
              <a:t>diamortisasi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adalah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jumlah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aset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keuangan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atau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liabilitas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keuangan</a:t>
            </a:r>
            <a:r>
              <a:rPr lang="en-US" sz="1600" dirty="0">
                <a:latin typeface="Calibri" pitchFamily="34" charset="0"/>
              </a:rPr>
              <a:t>  yang </a:t>
            </a:r>
            <a:r>
              <a:rPr lang="en-US" sz="1600" dirty="0" err="1">
                <a:latin typeface="Calibri" pitchFamily="34" charset="0"/>
              </a:rPr>
              <a:t>diukur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saat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pengakuan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awal</a:t>
            </a:r>
            <a:r>
              <a:rPr lang="en-US" sz="1600" dirty="0">
                <a:latin typeface="Calibri" pitchFamily="34" charset="0"/>
              </a:rPr>
              <a:t>, </a:t>
            </a:r>
            <a:r>
              <a:rPr lang="en-US" sz="1600" dirty="0" err="1">
                <a:latin typeface="Calibri" pitchFamily="34" charset="0"/>
              </a:rPr>
              <a:t>ditambah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atau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dikurangi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amortisasi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kumulatif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menggunakan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libri" pitchFamily="34" charset="0"/>
              </a:rPr>
              <a:t>metode</a:t>
            </a:r>
            <a:r>
              <a:rPr lang="en-US" sz="16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libri" pitchFamily="34" charset="0"/>
              </a:rPr>
              <a:t>suku</a:t>
            </a:r>
            <a:r>
              <a:rPr lang="en-US" sz="16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libri" pitchFamily="34" charset="0"/>
              </a:rPr>
              <a:t>bunga</a:t>
            </a:r>
            <a:r>
              <a:rPr lang="en-US" sz="16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libri" pitchFamily="34" charset="0"/>
              </a:rPr>
              <a:t>efektif</a:t>
            </a:r>
            <a:r>
              <a:rPr lang="en-US" sz="16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600" dirty="0">
                <a:latin typeface="Calibri" pitchFamily="34" charset="0"/>
              </a:rPr>
              <a:t>yang </a:t>
            </a:r>
            <a:r>
              <a:rPr lang="en-US" sz="1600" dirty="0" err="1">
                <a:latin typeface="Calibri" pitchFamily="34" charset="0"/>
              </a:rPr>
              <a:t>dihitung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dari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selisih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antara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nilai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awal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nilai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jatuh</a:t>
            </a:r>
            <a:r>
              <a:rPr lang="en-US" sz="1600" dirty="0">
                <a:latin typeface="Calibri" pitchFamily="34" charset="0"/>
              </a:rPr>
              <a:t> tempo, </a:t>
            </a:r>
            <a:r>
              <a:rPr lang="en-US" sz="1600" dirty="0" err="1">
                <a:latin typeface="Calibri" pitchFamily="34" charset="0"/>
              </a:rPr>
              <a:t>dan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dikurangi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penurunan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nilai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atau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nilai</a:t>
            </a:r>
            <a:r>
              <a:rPr lang="en-US" sz="1600" dirty="0">
                <a:latin typeface="Calibri" pitchFamily="34" charset="0"/>
              </a:rPr>
              <a:t> yang </a:t>
            </a:r>
            <a:r>
              <a:rPr lang="en-US" sz="1600" dirty="0" err="1">
                <a:latin typeface="Calibri" pitchFamily="34" charset="0"/>
              </a:rPr>
              <a:t>tidak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dapat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ditagih</a:t>
            </a:r>
            <a:r>
              <a:rPr lang="en-US" sz="1600" dirty="0">
                <a:latin typeface="Calibri" pitchFamily="34" charset="0"/>
              </a:rPr>
              <a:t> . 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3071664" y="4509121"/>
            <a:ext cx="2672680" cy="6530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sz="1400" kern="0" dirty="0" err="1">
                <a:latin typeface="Calibri" panose="020F0502020204030204" pitchFamily="34" charset="0"/>
              </a:rPr>
              <a:t>Instrumen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ekuitas</a:t>
            </a:r>
            <a:r>
              <a:rPr lang="en-US" sz="1400" kern="0" dirty="0">
                <a:latin typeface="Calibri" panose="020F0502020204030204" pitchFamily="34" charset="0"/>
              </a:rPr>
              <a:t> yang </a:t>
            </a:r>
            <a:r>
              <a:rPr lang="en-US" sz="1400" kern="0" dirty="0" err="1">
                <a:latin typeface="Calibri" panose="020F0502020204030204" pitchFamily="34" charset="0"/>
              </a:rPr>
              <a:t>tidak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ada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kuotasi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pasar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aktif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dan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nilai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wajar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tidak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dapat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diukur</a:t>
            </a:r>
            <a:r>
              <a:rPr lang="en-US" sz="1400" kern="0" dirty="0">
                <a:latin typeface="Calibri" panose="020F0502020204030204" pitchFamily="34" charset="0"/>
              </a:rPr>
              <a:t> </a:t>
            </a:r>
            <a:r>
              <a:rPr lang="en-US" sz="1400" kern="0" dirty="0" err="1">
                <a:latin typeface="Calibri" panose="020F0502020204030204" pitchFamily="34" charset="0"/>
              </a:rPr>
              <a:t>dengan</a:t>
            </a:r>
            <a:r>
              <a:rPr lang="en-US" sz="1400" kern="0" dirty="0">
                <a:latin typeface="Calibri" panose="020F0502020204030204" pitchFamily="34" charset="0"/>
              </a:rPr>
              <a:t>  </a:t>
            </a:r>
            <a:r>
              <a:rPr lang="en-US" sz="1400" kern="0" dirty="0" err="1">
                <a:latin typeface="Calibri" panose="020F0502020204030204" pitchFamily="34" charset="0"/>
              </a:rPr>
              <a:t>andal</a:t>
            </a:r>
            <a:endParaRPr lang="id-ID" sz="1400" kern="0" dirty="0">
              <a:latin typeface="Calibri" panose="020F0502020204030204" pitchFamily="34" charset="0"/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5807968" y="4725144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6672064" y="4509121"/>
            <a:ext cx="3240360" cy="6530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kern="0" dirty="0" err="1">
                <a:latin typeface="Calibri" panose="020F0502020204030204" pitchFamily="34" charset="0"/>
              </a:rPr>
              <a:t>Biaya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perolehan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25" name="Curved Right Arrow 24"/>
          <p:cNvSpPr/>
          <p:nvPr/>
        </p:nvSpPr>
        <p:spPr>
          <a:xfrm>
            <a:off x="2639616" y="4365104"/>
            <a:ext cx="360040" cy="648072"/>
          </a:xfrm>
          <a:prstGeom prst="curved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260648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90682" y="1484785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 err="1">
                <a:latin typeface="Calibri" pitchFamily="34" charset="0"/>
                <a:cs typeface="Arial" pitchFamily="34" charset="0"/>
                <a:sym typeface="Wingdings" pitchFamily="2" charset="2"/>
              </a:rPr>
              <a:t>Biaya</a:t>
            </a:r>
            <a:r>
              <a:rPr lang="en-US" sz="2400" b="1" dirty="0">
                <a:latin typeface="Calibri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Calibri" pitchFamily="34" charset="0"/>
                <a:cs typeface="Arial" pitchFamily="34" charset="0"/>
                <a:sym typeface="Wingdings" pitchFamily="2" charset="2"/>
              </a:rPr>
              <a:t>Amortisasi</a:t>
            </a:r>
            <a:r>
              <a:rPr lang="en-US" sz="2400" b="1" dirty="0">
                <a:latin typeface="Calibri" pitchFamily="34" charset="0"/>
                <a:cs typeface="Arial" pitchFamily="34" charset="0"/>
                <a:sym typeface="Wingdings" pitchFamily="2" charset="2"/>
              </a:rPr>
              <a:t>	=</a:t>
            </a:r>
          </a:p>
          <a:p>
            <a:pPr>
              <a:lnSpc>
                <a:spcPct val="125000"/>
              </a:lnSpc>
            </a:pPr>
            <a:r>
              <a:rPr lang="en-US" sz="2400" b="1" dirty="0">
                <a:latin typeface="Calibri" pitchFamily="34" charset="0"/>
                <a:cs typeface="Arial" pitchFamily="34" charset="0"/>
                <a:sym typeface="Wingdings" pitchFamily="2" charset="2"/>
              </a:rPr>
              <a:t>(PSAK 55)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1908" y="1500551"/>
            <a:ext cx="480457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d-ID" sz="2400" dirty="0">
                <a:latin typeface="Calibri" pitchFamily="34" charset="0"/>
              </a:rPr>
              <a:t>Jumlah saat pengukuran awal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95882" y="2711188"/>
            <a:ext cx="4804574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d-ID" sz="2400" dirty="0">
                <a:latin typeface="Calibri" pitchFamily="34" charset="0"/>
              </a:rPr>
              <a:t>Akumulasi amortisasi d</a:t>
            </a:r>
            <a:r>
              <a:rPr lang="en-US" sz="2400" dirty="0">
                <a:latin typeface="Calibri" pitchFamily="34" charset="0"/>
              </a:rPr>
              <a:t>en</a:t>
            </a:r>
            <a:r>
              <a:rPr lang="id-ID" sz="2400" dirty="0">
                <a:latin typeface="Calibri" pitchFamily="34" charset="0"/>
              </a:rPr>
              <a:t>g</a:t>
            </a:r>
            <a:r>
              <a:rPr lang="en-US" sz="2400" dirty="0">
                <a:latin typeface="Calibri" pitchFamily="34" charset="0"/>
              </a:rPr>
              <a:t>an</a:t>
            </a:r>
            <a:r>
              <a:rPr lang="id-ID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metode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suku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bunga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efektif</a:t>
            </a:r>
            <a:endParaRPr lang="id-ID" sz="24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882" y="4151785"/>
            <a:ext cx="480457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2400" dirty="0" err="1">
                <a:latin typeface="Calibri" pitchFamily="34" charset="0"/>
              </a:rPr>
              <a:t>Pembayaran</a:t>
            </a:r>
            <a:endParaRPr lang="id-ID" sz="2400" i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882" y="5370985"/>
            <a:ext cx="480457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2400" dirty="0" err="1">
                <a:latin typeface="Calibri" pitchFamily="34" charset="0"/>
              </a:rPr>
              <a:t>Penurunan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Nilai</a:t>
            </a:r>
            <a:endParaRPr lang="id-ID" sz="2400" i="1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09150" y="1981454"/>
            <a:ext cx="7537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+/-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29483" y="3505454"/>
            <a:ext cx="3257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-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529483" y="4608985"/>
            <a:ext cx="3257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033540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241176"/>
            <a:ext cx="7138987" cy="955576"/>
          </a:xfrm>
        </p:spPr>
        <p:txBody>
          <a:bodyPr/>
          <a:lstStyle/>
          <a:p>
            <a:r>
              <a:rPr lang="en-US" dirty="0" err="1">
                <a:cs typeface="Arial" pitchFamily="34" charset="0"/>
                <a:sym typeface="Wingdings" pitchFamily="2" charset="2"/>
              </a:rPr>
              <a:t>Metode</a:t>
            </a:r>
            <a:r>
              <a:rPr lang="en-US" dirty="0"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cs typeface="Arial" pitchFamily="34" charset="0"/>
                <a:sym typeface="Wingdings" pitchFamily="2" charset="2"/>
              </a:rPr>
              <a:t>Suku</a:t>
            </a:r>
            <a:r>
              <a:rPr lang="en-US" dirty="0"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cs typeface="Arial" pitchFamily="34" charset="0"/>
                <a:sym typeface="Wingdings" pitchFamily="2" charset="2"/>
              </a:rPr>
              <a:t>Bunga</a:t>
            </a:r>
            <a:r>
              <a:rPr lang="en-US" dirty="0"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cs typeface="Arial" pitchFamily="34" charset="0"/>
                <a:sym typeface="Wingdings" pitchFamily="2" charset="2"/>
              </a:rPr>
              <a:t>Efektif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1925564" y="1412777"/>
            <a:ext cx="7770837" cy="411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400" dirty="0">
                <a:latin typeface="Calibri" pitchFamily="34" charset="0"/>
                <a:cs typeface="Arial" pitchFamily="34" charset="0"/>
              </a:rPr>
              <a:t>Suku bunga yang menyamakan antara nilai awal </a:t>
            </a:r>
            <a:r>
              <a:rPr lang="en-US" sz="2400" dirty="0">
                <a:latin typeface="Calibri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Calibri" pitchFamily="34" charset="0"/>
                <a:cs typeface="Arial" pitchFamily="34" charset="0"/>
              </a:rPr>
              <a:t>aset dengan nilai kini dari pembayaran yang diterima di masa mendatang.</a:t>
            </a:r>
          </a:p>
          <a:p>
            <a:r>
              <a:rPr lang="id-ID" sz="2400" dirty="0">
                <a:latin typeface="Calibri" pitchFamily="34" charset="0"/>
                <a:cs typeface="Arial" pitchFamily="34" charset="0"/>
              </a:rPr>
              <a:t>Nilai awal aset keuangan termasuk biaya transaksi dan biaya lain terkait dengan perolehan/penerbitan aset/liabilitas keuangan</a:t>
            </a:r>
          </a:p>
          <a:p>
            <a:r>
              <a:rPr lang="id-ID" sz="2400" dirty="0">
                <a:latin typeface="Calibri" pitchFamily="34" charset="0"/>
                <a:cs typeface="Arial" pitchFamily="34" charset="0"/>
              </a:rPr>
              <a:t>Suku bunga efektif tidak selalu sama dengan suku bunga yang ditetapkan.</a:t>
            </a:r>
          </a:p>
          <a:p>
            <a:r>
              <a:rPr lang="id-ID" sz="2400" dirty="0">
                <a:latin typeface="Calibri" pitchFamily="34" charset="0"/>
                <a:cs typeface="Arial" pitchFamily="34" charset="0"/>
              </a:rPr>
              <a:t>Suku bunga efektif digunakan untuk meng</a:t>
            </a:r>
            <a:r>
              <a:rPr lang="en-US" sz="2400" dirty="0">
                <a:latin typeface="Calibri" pitchFamily="34" charset="0"/>
                <a:cs typeface="Arial" pitchFamily="34" charset="0"/>
              </a:rPr>
              <a:t>h</a:t>
            </a:r>
            <a:r>
              <a:rPr lang="id-ID" sz="2400" dirty="0">
                <a:latin typeface="Calibri" pitchFamily="34" charset="0"/>
                <a:cs typeface="Arial" pitchFamily="34" charset="0"/>
              </a:rPr>
              <a:t>itung amortisasi premium atau diskon</a:t>
            </a:r>
          </a:p>
        </p:txBody>
      </p:sp>
    </p:spTree>
    <p:extLst>
      <p:ext uri="{BB962C8B-B14F-4D97-AF65-F5344CB8AC3E}">
        <p14:creationId xmlns:p14="http://schemas.microsoft.com/office/powerpoint/2010/main" val="2806624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188640"/>
            <a:ext cx="7138987" cy="955576"/>
          </a:xfrm>
        </p:spPr>
        <p:txBody>
          <a:bodyPr/>
          <a:lstStyle/>
          <a:p>
            <a:r>
              <a:rPr lang="en-US" sz="2800" dirty="0" err="1"/>
              <a:t>Penyajian</a:t>
            </a:r>
            <a:r>
              <a:rPr lang="en-US" sz="2800" dirty="0"/>
              <a:t> </a:t>
            </a:r>
            <a:r>
              <a:rPr lang="en-US" sz="2800" dirty="0" err="1"/>
              <a:t>Efek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SAK ETAP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495600" y="1268761"/>
            <a:ext cx="3240360" cy="65308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ctr" anchorCtr="0"/>
          <a:lstStyle/>
          <a:p>
            <a:pPr marL="0" indent="0" algn="ctr">
              <a:buNone/>
            </a:pPr>
            <a:r>
              <a:rPr lang="en-US" sz="1800" dirty="0"/>
              <a:t>Held to Maturity</a:t>
            </a:r>
            <a:endParaRPr lang="id-ID" sz="18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495600" y="2045816"/>
            <a:ext cx="3240360" cy="6530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>
                <a:latin typeface="Calibri" panose="020F0502020204030204" pitchFamily="34" charset="0"/>
              </a:rPr>
              <a:t>Trading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495600" y="2847926"/>
            <a:ext cx="3240360" cy="6530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>
                <a:latin typeface="Calibri" panose="020F0502020204030204" pitchFamily="34" charset="0"/>
              </a:rPr>
              <a:t>Available for Sale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5807968" y="1484784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807968" y="2276872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807968" y="3068960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6672064" y="1268761"/>
            <a:ext cx="3240360" cy="6530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 err="1">
                <a:latin typeface="Calibri" pitchFamily="34" charset="0"/>
              </a:rPr>
              <a:t>Biaya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perolehan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dikurangi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amortisasi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premi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atau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diskonto</a:t>
            </a:r>
            <a:endParaRPr lang="en-US" kern="0" dirty="0">
              <a:latin typeface="Calibri" panose="020F0502020204030204" pitchFamily="34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6672064" y="2055838"/>
            <a:ext cx="3240360" cy="6530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Nilai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wajar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pada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tanggal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neraca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6672064" y="2847926"/>
            <a:ext cx="3240360" cy="6530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Nilai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wajar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pada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tanggal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neraca</a:t>
            </a:r>
            <a:endParaRPr lang="id-ID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446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188640"/>
            <a:ext cx="7138987" cy="955576"/>
          </a:xfrm>
        </p:spPr>
        <p:txBody>
          <a:bodyPr/>
          <a:lstStyle/>
          <a:p>
            <a:r>
              <a:rPr lang="en-US" sz="2800" dirty="0" err="1"/>
              <a:t>Pengukuran</a:t>
            </a:r>
            <a:r>
              <a:rPr lang="en-US" sz="2800" dirty="0"/>
              <a:t> </a:t>
            </a:r>
            <a:r>
              <a:rPr lang="en-US" sz="2800" dirty="0" err="1"/>
              <a:t>Efek</a:t>
            </a:r>
            <a:r>
              <a:rPr lang="en-US" sz="2800" dirty="0"/>
              <a:t> </a:t>
            </a:r>
            <a:r>
              <a:rPr lang="en-US" sz="2800" dirty="0" err="1"/>
              <a:t>Akibat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Wajar</a:t>
            </a:r>
            <a:r>
              <a:rPr lang="en-US" sz="2800" dirty="0"/>
              <a:t> (SAK ETAP)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19536" y="3746528"/>
            <a:ext cx="2088232" cy="1296144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ctr" anchorCtr="0"/>
          <a:lstStyle/>
          <a:p>
            <a:pPr marL="0" indent="0" algn="ctr">
              <a:buNone/>
            </a:pPr>
            <a:r>
              <a:rPr lang="en-US" sz="1800" dirty="0" err="1"/>
              <a:t>Laba</a:t>
            </a:r>
            <a:r>
              <a:rPr lang="en-US" sz="1800" dirty="0"/>
              <a:t>/</a:t>
            </a:r>
            <a:r>
              <a:rPr lang="en-US" sz="1800" dirty="0" err="1"/>
              <a:t>rugi</a:t>
            </a:r>
            <a:r>
              <a:rPr lang="en-US" sz="1800" dirty="0"/>
              <a:t> </a:t>
            </a:r>
            <a:r>
              <a:rPr lang="en-US" sz="1800" dirty="0" err="1"/>
              <a:t>belum</a:t>
            </a:r>
            <a:r>
              <a:rPr lang="en-US" sz="1800" dirty="0"/>
              <a:t> </a:t>
            </a:r>
            <a:r>
              <a:rPr lang="en-US" sz="1800" dirty="0" err="1"/>
              <a:t>direalisasi</a:t>
            </a:r>
            <a:endParaRPr lang="id-ID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8870472">
            <a:off x="4027626" y="3935718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963731" y="3423990"/>
            <a:ext cx="1296144" cy="6530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i="1" kern="0" dirty="0">
                <a:latin typeface="Calibri" panose="020F0502020204030204" pitchFamily="34" charset="0"/>
              </a:rPr>
              <a:t>Trading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4963731" y="4864150"/>
            <a:ext cx="1296144" cy="6530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i="1" kern="0" dirty="0">
                <a:latin typeface="Calibri" panose="020F0502020204030204" pitchFamily="34" charset="0"/>
              </a:rPr>
              <a:t>Available for sale</a:t>
            </a:r>
            <a:endParaRPr lang="id-ID" i="1" kern="0" dirty="0">
              <a:latin typeface="Calibri" panose="020F0502020204030204" pitchFamily="34" charset="0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6312024" y="1268760"/>
            <a:ext cx="3816424" cy="12241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 err="1">
                <a:latin typeface="Calibri" pitchFamily="34" charset="0"/>
              </a:rPr>
              <a:t>Dividen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it-IT" dirty="0">
                <a:latin typeface="Calibri" pitchFamily="34" charset="0"/>
              </a:rPr>
              <a:t>pendapatan bunga, termasuk amortisasi premi dan diskonto </a:t>
            </a:r>
            <a:r>
              <a:rPr lang="en-US" dirty="0">
                <a:latin typeface="Calibri" pitchFamily="34" charset="0"/>
              </a:rPr>
              <a:t>yang </a:t>
            </a:r>
            <a:r>
              <a:rPr lang="en-US" dirty="0" err="1">
                <a:latin typeface="Calibri" pitchFamily="34" charset="0"/>
              </a:rPr>
              <a:t>timbul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perolehan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laba</a:t>
            </a:r>
            <a:r>
              <a:rPr lang="en-US" dirty="0">
                <a:latin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</a:rPr>
              <a:t>telah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direalisasi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7248128" y="4365104"/>
            <a:ext cx="3168352" cy="1800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 err="1">
                <a:latin typeface="Calibri" pitchFamily="34" charset="0"/>
              </a:rPr>
              <a:t>Dimasukkan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sebagai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komponen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ekuitas</a:t>
            </a:r>
            <a:r>
              <a:rPr lang="en-US" dirty="0">
                <a:latin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</a:rPr>
              <a:t>disajikan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secara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terpisah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tidak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boleh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diakui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sebagai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penghasilan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sampai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laba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atau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rugi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tersebut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dapat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direalisasi</a:t>
            </a:r>
            <a:r>
              <a:rPr lang="en-US" dirty="0">
                <a:latin typeface="Calibri" pitchFamily="34" charset="0"/>
              </a:rPr>
              <a:t>.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7248128" y="3135957"/>
            <a:ext cx="2952328" cy="101312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sz="2000" kern="0" dirty="0" err="1">
                <a:latin typeface="Calibri" panose="020F0502020204030204" pitchFamily="34" charset="0"/>
              </a:rPr>
              <a:t>Diakui</a:t>
            </a:r>
            <a:r>
              <a:rPr lang="en-US" sz="2000" kern="0" dirty="0">
                <a:latin typeface="Calibri" panose="020F0502020204030204" pitchFamily="34" charset="0"/>
              </a:rPr>
              <a:t> </a:t>
            </a:r>
            <a:r>
              <a:rPr lang="en-US" sz="2000" kern="0" dirty="0" err="1">
                <a:latin typeface="Calibri" panose="020F0502020204030204" pitchFamily="34" charset="0"/>
              </a:rPr>
              <a:t>sebagai</a:t>
            </a:r>
            <a:r>
              <a:rPr lang="en-US" sz="2000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solidFill>
                  <a:srgbClr val="FF0000"/>
                </a:solidFill>
                <a:latin typeface="Calibri" panose="020F0502020204030204" pitchFamily="34" charset="0"/>
              </a:rPr>
              <a:t>penghasilan</a:t>
            </a:r>
            <a:endParaRPr lang="id-ID" sz="2000" b="1" kern="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Striped Right Arrow 28"/>
          <p:cNvSpPr/>
          <p:nvPr/>
        </p:nvSpPr>
        <p:spPr>
          <a:xfrm rot="16200000" flipH="1">
            <a:off x="8411684" y="2576333"/>
            <a:ext cx="481198" cy="504056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6528048" y="3645024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6528048" y="5085184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3719736" y="1433146"/>
            <a:ext cx="1872208" cy="7717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 err="1">
                <a:latin typeface="Calibri" pitchFamily="34" charset="0"/>
              </a:rPr>
              <a:t>Untuk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ketiga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kelompok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efek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5663952" y="1762631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2729528" flipV="1">
            <a:off x="4035533" y="4665345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60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600056" y="5440214"/>
            <a:ext cx="3240360" cy="65308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ctr" anchorCtr="0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800" dirty="0" err="1"/>
              <a:t>Aset</a:t>
            </a:r>
            <a:r>
              <a:rPr lang="en-US" sz="1800" dirty="0"/>
              <a:t> </a:t>
            </a:r>
            <a:r>
              <a:rPr lang="en-US" sz="1800" dirty="0" err="1"/>
              <a:t>keuangan</a:t>
            </a:r>
            <a:r>
              <a:rPr lang="en-US" sz="1800" dirty="0"/>
              <a:t> yang </a:t>
            </a:r>
            <a:r>
              <a:rPr lang="en-US" sz="1800" dirty="0" err="1"/>
              <a:t>diukur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nilai</a:t>
            </a:r>
            <a:r>
              <a:rPr lang="en-US" sz="1800" dirty="0"/>
              <a:t> </a:t>
            </a:r>
            <a:r>
              <a:rPr lang="en-US" sz="1800" dirty="0" err="1"/>
              <a:t>wajar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laba</a:t>
            </a:r>
            <a:r>
              <a:rPr lang="en-US" sz="1800" dirty="0"/>
              <a:t> </a:t>
            </a:r>
            <a:r>
              <a:rPr lang="en-US" sz="1800" dirty="0" err="1"/>
              <a:t>rugi</a:t>
            </a:r>
            <a:endParaRPr lang="id-ID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77616" y="1618939"/>
            <a:ext cx="7706816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Terdapat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kontrak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pembayaran</a:t>
            </a:r>
            <a:r>
              <a:rPr lang="en-US" sz="3000" dirty="0">
                <a:latin typeface="Calibri" pitchFamily="34" charset="0"/>
              </a:rPr>
              <a:t> yang </a:t>
            </a:r>
            <a:r>
              <a:rPr lang="en-US" sz="3000" dirty="0" err="1">
                <a:latin typeface="Calibri" pitchFamily="34" charset="0"/>
              </a:rPr>
              <a:t>telah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ditentukan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tanggalnya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atas</a:t>
            </a:r>
            <a:r>
              <a:rPr lang="en-US" sz="3000" dirty="0">
                <a:latin typeface="Calibri" pitchFamily="34" charset="0"/>
              </a:rPr>
              <a:t> :</a:t>
            </a:r>
          </a:p>
          <a:p>
            <a:pPr marL="457200" indent="-457200"/>
            <a:r>
              <a:rPr lang="en-US" sz="3000" dirty="0">
                <a:solidFill>
                  <a:srgbClr val="FF0000"/>
                </a:solidFill>
                <a:latin typeface="Calibri" pitchFamily="34" charset="0"/>
              </a:rPr>
              <a:t>	</a:t>
            </a:r>
            <a:r>
              <a:rPr lang="en-US" sz="3000" dirty="0">
                <a:latin typeface="Calibri" pitchFamily="34" charset="0"/>
              </a:rPr>
              <a:t>(a) </a:t>
            </a:r>
            <a:r>
              <a:rPr lang="en-US" sz="3000" dirty="0" err="1">
                <a:latin typeface="Calibri" pitchFamily="34" charset="0"/>
              </a:rPr>
              <a:t>pokok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utang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dan</a:t>
            </a:r>
            <a:endParaRPr lang="en-US" sz="3000" dirty="0">
              <a:latin typeface="Calibri" pitchFamily="34" charset="0"/>
            </a:endParaRPr>
          </a:p>
          <a:p>
            <a:pPr marL="457200" indent="-457200"/>
            <a:r>
              <a:rPr lang="en-US" sz="3000" dirty="0">
                <a:latin typeface="Calibri" pitchFamily="34" charset="0"/>
              </a:rPr>
              <a:t>	(b) </a:t>
            </a:r>
            <a:r>
              <a:rPr lang="en-US" sz="3000" dirty="0" err="1">
                <a:latin typeface="Calibri" pitchFamily="34" charset="0"/>
              </a:rPr>
              <a:t>bunga</a:t>
            </a:r>
            <a:r>
              <a:rPr lang="en-US" sz="3000" dirty="0">
                <a:latin typeface="Calibri" pitchFamily="34" charset="0"/>
              </a:rPr>
              <a:t>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727848" y="3717033"/>
            <a:ext cx="3240360" cy="6530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Investasi</a:t>
            </a:r>
            <a:r>
              <a:rPr lang="en-US" kern="0" dirty="0">
                <a:latin typeface="Calibri" panose="020F0502020204030204" pitchFamily="34" charset="0"/>
              </a:rPr>
              <a:t> yang </a:t>
            </a:r>
            <a:r>
              <a:rPr lang="en-US" kern="0" dirty="0" err="1">
                <a:latin typeface="Calibri" panose="020F0502020204030204" pitchFamily="34" charset="0"/>
              </a:rPr>
              <a:t>dimiliki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hingga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jatuh</a:t>
            </a:r>
            <a:r>
              <a:rPr lang="en-US" kern="0" dirty="0">
                <a:latin typeface="Calibri" panose="020F0502020204030204" pitchFamily="34" charset="0"/>
              </a:rPr>
              <a:t> tempo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591944" y="4581129"/>
            <a:ext cx="3240360" cy="6530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kern="0" dirty="0" err="1">
                <a:latin typeface="Calibri" panose="020F0502020204030204" pitchFamily="34" charset="0"/>
              </a:rPr>
              <a:t>Tersedia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untuk</a:t>
            </a:r>
            <a:r>
              <a:rPr lang="en-US" kern="0" dirty="0">
                <a:latin typeface="Calibri" panose="020F0502020204030204" pitchFamily="34" charset="0"/>
              </a:rPr>
              <a:t> </a:t>
            </a:r>
            <a:r>
              <a:rPr lang="en-US" kern="0" dirty="0" err="1">
                <a:latin typeface="Calibri" panose="020F0502020204030204" pitchFamily="34" charset="0"/>
              </a:rPr>
              <a:t>dijual</a:t>
            </a:r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1" name="Bent Arrow 10"/>
          <p:cNvSpPr/>
          <p:nvPr/>
        </p:nvSpPr>
        <p:spPr>
          <a:xfrm flipV="1">
            <a:off x="4007768" y="3717032"/>
            <a:ext cx="576064" cy="50405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Bent Arrow 11"/>
          <p:cNvSpPr/>
          <p:nvPr/>
        </p:nvSpPr>
        <p:spPr>
          <a:xfrm flipV="1">
            <a:off x="3287688" y="3717032"/>
            <a:ext cx="2160240" cy="1296144"/>
          </a:xfrm>
          <a:prstGeom prst="bentArrow">
            <a:avLst>
              <a:gd name="adj1" fmla="val 25000"/>
              <a:gd name="adj2" fmla="val 752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flipV="1">
            <a:off x="2567608" y="3717032"/>
            <a:ext cx="3960440" cy="2160240"/>
          </a:xfrm>
          <a:prstGeom prst="bentArrow">
            <a:avLst>
              <a:gd name="adj1" fmla="val 25000"/>
              <a:gd name="adj2" fmla="val 754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146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135560" y="1628800"/>
            <a:ext cx="7706816" cy="46474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1850" dirty="0">
                <a:latin typeface="Calibri" pitchFamily="34" charset="0"/>
              </a:rPr>
              <a:t>PT Original </a:t>
            </a:r>
            <a:r>
              <a:rPr lang="en-US" sz="1850" dirty="0" err="1">
                <a:latin typeface="Calibri" pitchFamily="34" charset="0"/>
              </a:rPr>
              <a:t>membeli</a:t>
            </a:r>
            <a:r>
              <a:rPr lang="en-US" sz="1850" dirty="0">
                <a:latin typeface="Calibri" pitchFamily="34" charset="0"/>
              </a:rPr>
              <a:t> 10.000 </a:t>
            </a:r>
            <a:r>
              <a:rPr lang="en-US" sz="1850" dirty="0" err="1">
                <a:latin typeface="Calibri" pitchFamily="34" charset="0"/>
              </a:rPr>
              <a:t>lembar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Obligasi</a:t>
            </a:r>
            <a:r>
              <a:rPr lang="en-US" sz="1850" dirty="0">
                <a:latin typeface="Calibri" pitchFamily="34" charset="0"/>
              </a:rPr>
              <a:t> KW </a:t>
            </a:r>
            <a:r>
              <a:rPr lang="en-US" sz="1850" dirty="0" err="1">
                <a:latin typeface="Calibri" pitchFamily="34" charset="0"/>
              </a:rPr>
              <a:t>dengan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nilai</a:t>
            </a:r>
            <a:r>
              <a:rPr lang="en-US" sz="1850" dirty="0">
                <a:latin typeface="Calibri" pitchFamily="34" charset="0"/>
              </a:rPr>
              <a:t> par Rp20.000 per </a:t>
            </a:r>
            <a:r>
              <a:rPr lang="en-US" sz="1850" dirty="0" err="1">
                <a:latin typeface="Calibri" pitchFamily="34" charset="0"/>
              </a:rPr>
              <a:t>lembar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pada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tanggal</a:t>
            </a:r>
            <a:r>
              <a:rPr lang="en-US" sz="1850" dirty="0">
                <a:latin typeface="Calibri" pitchFamily="34" charset="0"/>
              </a:rPr>
              <a:t> 1 </a:t>
            </a:r>
            <a:r>
              <a:rPr lang="en-US" sz="1850" dirty="0" err="1">
                <a:latin typeface="Calibri" pitchFamily="34" charset="0"/>
              </a:rPr>
              <a:t>Juli</a:t>
            </a:r>
            <a:r>
              <a:rPr lang="en-US" sz="1850" dirty="0">
                <a:latin typeface="Calibri" pitchFamily="34" charset="0"/>
              </a:rPr>
              <a:t> 2012. Tingkat </a:t>
            </a:r>
            <a:r>
              <a:rPr lang="en-US" sz="1850" dirty="0" err="1">
                <a:latin typeface="Calibri" pitchFamily="34" charset="0"/>
              </a:rPr>
              <a:t>bunga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kupon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sebesar</a:t>
            </a:r>
            <a:r>
              <a:rPr lang="en-US" sz="1850" dirty="0">
                <a:latin typeface="Calibri" pitchFamily="34" charset="0"/>
              </a:rPr>
              <a:t> 12% </a:t>
            </a:r>
            <a:r>
              <a:rPr lang="en-US" sz="1850" dirty="0" err="1">
                <a:latin typeface="Calibri" pitchFamily="34" charset="0"/>
              </a:rPr>
              <a:t>dibayar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tiap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tanggal</a:t>
            </a:r>
            <a:r>
              <a:rPr lang="en-US" sz="1850" dirty="0">
                <a:latin typeface="Calibri" pitchFamily="34" charset="0"/>
              </a:rPr>
              <a:t> 1 </a:t>
            </a:r>
            <a:r>
              <a:rPr lang="en-US" sz="1850" dirty="0" err="1">
                <a:latin typeface="Calibri" pitchFamily="34" charset="0"/>
              </a:rPr>
              <a:t>Januari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dan</a:t>
            </a:r>
            <a:r>
              <a:rPr lang="en-US" sz="1850" dirty="0">
                <a:latin typeface="Calibri" pitchFamily="34" charset="0"/>
              </a:rPr>
              <a:t> 1 </a:t>
            </a:r>
            <a:r>
              <a:rPr lang="en-US" sz="1850" dirty="0" err="1">
                <a:latin typeface="Calibri" pitchFamily="34" charset="0"/>
              </a:rPr>
              <a:t>Juli</a:t>
            </a:r>
            <a:r>
              <a:rPr lang="en-US" sz="1850" dirty="0">
                <a:latin typeface="Calibri" pitchFamily="34" charset="0"/>
              </a:rPr>
              <a:t>. Tingkat </a:t>
            </a:r>
            <a:r>
              <a:rPr lang="en-US" sz="1850" dirty="0" err="1">
                <a:latin typeface="Calibri" pitchFamily="34" charset="0"/>
              </a:rPr>
              <a:t>bunga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efektif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obligasi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sejenis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sebesar</a:t>
            </a:r>
            <a:r>
              <a:rPr lang="en-US" sz="1850" dirty="0">
                <a:latin typeface="Calibri" pitchFamily="34" charset="0"/>
              </a:rPr>
              <a:t> 10%. </a:t>
            </a:r>
            <a:r>
              <a:rPr lang="en-US" sz="1850" dirty="0" err="1">
                <a:latin typeface="Calibri" pitchFamily="34" charset="0"/>
              </a:rPr>
              <a:t>Obligasi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akan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jatuh</a:t>
            </a:r>
            <a:r>
              <a:rPr lang="en-US" sz="1850" dirty="0">
                <a:latin typeface="Calibri" pitchFamily="34" charset="0"/>
              </a:rPr>
              <a:t> tempo </a:t>
            </a:r>
            <a:r>
              <a:rPr lang="en-US" sz="1850" dirty="0" err="1">
                <a:latin typeface="Calibri" pitchFamily="34" charset="0"/>
              </a:rPr>
              <a:t>empat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tahun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mendatang</a:t>
            </a:r>
            <a:r>
              <a:rPr lang="en-US" sz="1850" dirty="0">
                <a:latin typeface="Calibri" pitchFamily="34" charset="0"/>
              </a:rPr>
              <a:t>. </a:t>
            </a:r>
            <a:r>
              <a:rPr lang="en-US" sz="1850" dirty="0" err="1">
                <a:latin typeface="Calibri" pitchFamily="34" charset="0"/>
              </a:rPr>
              <a:t>Nilai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wajar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saat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penerbitan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sebesar</a:t>
            </a:r>
            <a:r>
              <a:rPr lang="en-US" sz="1850" dirty="0">
                <a:latin typeface="Calibri" pitchFamily="34" charset="0"/>
              </a:rPr>
              <a:t> Rp212.926.425,52.  </a:t>
            </a:r>
            <a:r>
              <a:rPr lang="en-US" sz="1850" dirty="0" err="1">
                <a:latin typeface="Calibri" pitchFamily="34" charset="0"/>
              </a:rPr>
              <a:t>Nilai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wajar</a:t>
            </a:r>
            <a:r>
              <a:rPr lang="en-US" sz="1850" dirty="0">
                <a:latin typeface="Calibri" pitchFamily="34" charset="0"/>
              </a:rPr>
              <a:t> per </a:t>
            </a:r>
            <a:r>
              <a:rPr lang="en-US" sz="1850" dirty="0" err="1">
                <a:latin typeface="Calibri" pitchFamily="34" charset="0"/>
              </a:rPr>
              <a:t>lembar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Obligasi</a:t>
            </a:r>
            <a:r>
              <a:rPr lang="en-US" sz="1850" dirty="0">
                <a:latin typeface="Calibri" pitchFamily="34" charset="0"/>
              </a:rPr>
              <a:t> KW </a:t>
            </a:r>
            <a:r>
              <a:rPr lang="en-US" sz="1850" dirty="0" err="1">
                <a:latin typeface="Calibri" pitchFamily="34" charset="0"/>
              </a:rPr>
              <a:t>pada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tanggal</a:t>
            </a:r>
            <a:r>
              <a:rPr lang="en-US" sz="1850" dirty="0">
                <a:latin typeface="Calibri" pitchFamily="34" charset="0"/>
              </a:rPr>
              <a:t> 31 </a:t>
            </a:r>
            <a:r>
              <a:rPr lang="en-US" sz="1850" dirty="0" err="1">
                <a:latin typeface="Calibri" pitchFamily="34" charset="0"/>
              </a:rPr>
              <a:t>Desember</a:t>
            </a:r>
            <a:r>
              <a:rPr lang="en-US" sz="1850" dirty="0">
                <a:latin typeface="Calibri" pitchFamily="34" charset="0"/>
              </a:rPr>
              <a:t> 2012 </a:t>
            </a:r>
            <a:r>
              <a:rPr lang="en-US" sz="1850" dirty="0" err="1">
                <a:latin typeface="Calibri" pitchFamily="34" charset="0"/>
              </a:rPr>
              <a:t>dan</a:t>
            </a:r>
            <a:r>
              <a:rPr lang="en-US" sz="1850" dirty="0">
                <a:latin typeface="Calibri" pitchFamily="34" charset="0"/>
              </a:rPr>
              <a:t> 2013 </a:t>
            </a:r>
            <a:r>
              <a:rPr lang="en-US" sz="1850" dirty="0" err="1">
                <a:latin typeface="Calibri" pitchFamily="34" charset="0"/>
              </a:rPr>
              <a:t>masing-masing</a:t>
            </a:r>
            <a:r>
              <a:rPr lang="en-US" sz="1850" dirty="0">
                <a:latin typeface="Calibri" pitchFamily="34" charset="0"/>
              </a:rPr>
              <a:t> Rp21.000 </a:t>
            </a:r>
            <a:r>
              <a:rPr lang="en-US" sz="1850" dirty="0" err="1">
                <a:latin typeface="Calibri" pitchFamily="34" charset="0"/>
              </a:rPr>
              <a:t>dan</a:t>
            </a:r>
            <a:r>
              <a:rPr lang="en-US" sz="1850" dirty="0">
                <a:latin typeface="Calibri" pitchFamily="34" charset="0"/>
              </a:rPr>
              <a:t> Rp20.900.</a:t>
            </a:r>
          </a:p>
          <a:p>
            <a:pPr algn="just"/>
            <a:endParaRPr lang="en-US" sz="1850" dirty="0">
              <a:latin typeface="Calibri" pitchFamily="34" charset="0"/>
            </a:endParaRPr>
          </a:p>
          <a:p>
            <a:pPr algn="just"/>
            <a:r>
              <a:rPr lang="en-US" sz="1850" dirty="0" err="1">
                <a:latin typeface="Calibri" pitchFamily="34" charset="0"/>
              </a:rPr>
              <a:t>Tugas</a:t>
            </a:r>
            <a:r>
              <a:rPr lang="en-US" sz="1850" dirty="0">
                <a:latin typeface="Calibri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1850" dirty="0" err="1">
                <a:latin typeface="Calibri" pitchFamily="34" charset="0"/>
              </a:rPr>
              <a:t>Buat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tabel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amortisasi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diskon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atau</a:t>
            </a:r>
            <a:r>
              <a:rPr lang="en-US" sz="1850" dirty="0">
                <a:latin typeface="Calibri" pitchFamily="34" charset="0"/>
              </a:rPr>
              <a:t> premium </a:t>
            </a:r>
            <a:r>
              <a:rPr lang="en-US" sz="1850" dirty="0" err="1">
                <a:latin typeface="Calibri" pitchFamily="34" charset="0"/>
              </a:rPr>
              <a:t>atas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obligasi</a:t>
            </a:r>
            <a:r>
              <a:rPr lang="en-US" sz="1850" dirty="0">
                <a:latin typeface="Calibri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1850" dirty="0" err="1">
                <a:latin typeface="Calibri" pitchFamily="34" charset="0"/>
              </a:rPr>
              <a:t>Buat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jurnal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pada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tanggal</a:t>
            </a:r>
            <a:r>
              <a:rPr lang="en-US" sz="1850" dirty="0">
                <a:latin typeface="Calibri" pitchFamily="34" charset="0"/>
              </a:rPr>
              <a:t> 1 </a:t>
            </a:r>
            <a:r>
              <a:rPr lang="en-US" sz="1850" dirty="0" err="1">
                <a:latin typeface="Calibri" pitchFamily="34" charset="0"/>
              </a:rPr>
              <a:t>Juli</a:t>
            </a:r>
            <a:r>
              <a:rPr lang="en-US" sz="1850" dirty="0">
                <a:latin typeface="Calibri" pitchFamily="34" charset="0"/>
              </a:rPr>
              <a:t> 2012, 31 </a:t>
            </a:r>
            <a:r>
              <a:rPr lang="en-US" sz="1850" dirty="0" err="1">
                <a:latin typeface="Calibri" pitchFamily="34" charset="0"/>
              </a:rPr>
              <a:t>Desember</a:t>
            </a:r>
            <a:r>
              <a:rPr lang="en-US" sz="1850" dirty="0">
                <a:latin typeface="Calibri" pitchFamily="34" charset="0"/>
              </a:rPr>
              <a:t> 2012, 1 </a:t>
            </a:r>
            <a:r>
              <a:rPr lang="en-US" sz="1850" dirty="0" err="1">
                <a:latin typeface="Calibri" pitchFamily="34" charset="0"/>
              </a:rPr>
              <a:t>Januari</a:t>
            </a:r>
            <a:r>
              <a:rPr lang="en-US" sz="1850" dirty="0">
                <a:latin typeface="Calibri" pitchFamily="34" charset="0"/>
              </a:rPr>
              <a:t> 2013, 1 </a:t>
            </a:r>
            <a:r>
              <a:rPr lang="en-US" sz="1850" dirty="0" err="1">
                <a:latin typeface="Calibri" pitchFamily="34" charset="0"/>
              </a:rPr>
              <a:t>Juli</a:t>
            </a:r>
            <a:r>
              <a:rPr lang="en-US" sz="1850" dirty="0">
                <a:latin typeface="Calibri" pitchFamily="34" charset="0"/>
              </a:rPr>
              <a:t> 2013, </a:t>
            </a:r>
            <a:r>
              <a:rPr lang="en-US" sz="1850" dirty="0" err="1">
                <a:latin typeface="Calibri" pitchFamily="34" charset="0"/>
              </a:rPr>
              <a:t>dan</a:t>
            </a:r>
            <a:r>
              <a:rPr lang="en-US" sz="1850" dirty="0">
                <a:latin typeface="Calibri" pitchFamily="34" charset="0"/>
              </a:rPr>
              <a:t> 31 </a:t>
            </a:r>
            <a:r>
              <a:rPr lang="en-US" sz="1850" dirty="0" err="1">
                <a:latin typeface="Calibri" pitchFamily="34" charset="0"/>
              </a:rPr>
              <a:t>Desember</a:t>
            </a:r>
            <a:r>
              <a:rPr lang="en-US" sz="1850" dirty="0">
                <a:latin typeface="Calibri" pitchFamily="34" charset="0"/>
              </a:rPr>
              <a:t> 2013.</a:t>
            </a:r>
          </a:p>
          <a:p>
            <a:pPr marL="514350" indent="-514350" algn="just">
              <a:buAutoNum type="arabicPeriod"/>
            </a:pPr>
            <a:r>
              <a:rPr lang="en-US" sz="1850" dirty="0" err="1">
                <a:latin typeface="Calibri" pitchFamily="34" charset="0"/>
              </a:rPr>
              <a:t>Sajikan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investasi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di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laporan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keuangan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akhir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tahun</a:t>
            </a:r>
            <a:r>
              <a:rPr lang="en-US" sz="1850" dirty="0">
                <a:latin typeface="Calibri" pitchFamily="34" charset="0"/>
              </a:rPr>
              <a:t> 2012 </a:t>
            </a:r>
            <a:r>
              <a:rPr lang="en-US" sz="1850" dirty="0" err="1">
                <a:latin typeface="Calibri" pitchFamily="34" charset="0"/>
              </a:rPr>
              <a:t>dan</a:t>
            </a:r>
            <a:r>
              <a:rPr lang="en-US" sz="1850" dirty="0">
                <a:latin typeface="Calibri" pitchFamily="34" charset="0"/>
              </a:rPr>
              <a:t> 2013.</a:t>
            </a:r>
          </a:p>
          <a:p>
            <a:pPr marL="514350" indent="-514350" algn="just">
              <a:buAutoNum type="arabicPeriod"/>
            </a:pPr>
            <a:r>
              <a:rPr lang="en-US" sz="1850" dirty="0" err="1">
                <a:latin typeface="Calibri" pitchFamily="34" charset="0"/>
              </a:rPr>
              <a:t>Pada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tanggal</a:t>
            </a:r>
            <a:r>
              <a:rPr lang="en-US" sz="1850" dirty="0">
                <a:latin typeface="Calibri" pitchFamily="34" charset="0"/>
              </a:rPr>
              <a:t> 1 </a:t>
            </a:r>
            <a:r>
              <a:rPr lang="en-US" sz="1850" dirty="0" err="1">
                <a:latin typeface="Calibri" pitchFamily="34" charset="0"/>
              </a:rPr>
              <a:t>Januari</a:t>
            </a:r>
            <a:r>
              <a:rPr lang="en-US" sz="1850" dirty="0">
                <a:latin typeface="Calibri" pitchFamily="34" charset="0"/>
              </a:rPr>
              <a:t> 2014, </a:t>
            </a:r>
            <a:r>
              <a:rPr lang="en-US" sz="1850" dirty="0" err="1">
                <a:latin typeface="Calibri" pitchFamily="34" charset="0"/>
              </a:rPr>
              <a:t>setelah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memperoleh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pembayaran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bunga</a:t>
            </a:r>
            <a:r>
              <a:rPr lang="en-US" sz="1850" dirty="0">
                <a:latin typeface="Calibri" pitchFamily="34" charset="0"/>
              </a:rPr>
              <a:t>, PT Original </a:t>
            </a:r>
            <a:r>
              <a:rPr lang="en-US" sz="1850" dirty="0" err="1">
                <a:latin typeface="Calibri" pitchFamily="34" charset="0"/>
              </a:rPr>
              <a:t>menjual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seluruh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Obligasi</a:t>
            </a:r>
            <a:r>
              <a:rPr lang="en-US" sz="1850" dirty="0">
                <a:latin typeface="Calibri" pitchFamily="34" charset="0"/>
              </a:rPr>
              <a:t> KW </a:t>
            </a:r>
            <a:r>
              <a:rPr lang="en-US" sz="1850" dirty="0" err="1">
                <a:latin typeface="Calibri" pitchFamily="34" charset="0"/>
              </a:rPr>
              <a:t>dengan</a:t>
            </a:r>
            <a:r>
              <a:rPr lang="en-US" sz="1850" dirty="0">
                <a:latin typeface="Calibri" pitchFamily="34" charset="0"/>
              </a:rPr>
              <a:t> </a:t>
            </a:r>
            <a:r>
              <a:rPr lang="en-US" sz="1850" dirty="0" err="1">
                <a:latin typeface="Calibri" pitchFamily="34" charset="0"/>
              </a:rPr>
              <a:t>harga</a:t>
            </a:r>
            <a:r>
              <a:rPr lang="en-US" sz="1850" dirty="0">
                <a:latin typeface="Calibri" pitchFamily="34" charset="0"/>
              </a:rPr>
              <a:t> per </a:t>
            </a:r>
            <a:r>
              <a:rPr lang="en-US" sz="1850" dirty="0" err="1">
                <a:latin typeface="Calibri" pitchFamily="34" charset="0"/>
              </a:rPr>
              <a:t>lembar</a:t>
            </a:r>
            <a:r>
              <a:rPr lang="en-US" sz="1850" dirty="0">
                <a:latin typeface="Calibri" pitchFamily="34" charset="0"/>
              </a:rPr>
              <a:t> Rp20.500.</a:t>
            </a:r>
          </a:p>
          <a:p>
            <a:pPr algn="just"/>
            <a:r>
              <a:rPr lang="en-US" sz="1850" dirty="0">
                <a:latin typeface="Calibri" pitchFamily="34" charset="0"/>
              </a:rPr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63552" y="980728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Contoh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68760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Dimiliki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Hingga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Jatuh</a:t>
            </a:r>
            <a:r>
              <a:rPr lang="en-US" sz="3000" b="1" dirty="0">
                <a:latin typeface="Calibri" pitchFamily="34" charset="0"/>
              </a:rPr>
              <a:t> Tempo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639618" y="2348884"/>
          <a:ext cx="6624735" cy="3744412"/>
        </p:xfrm>
        <a:graphic>
          <a:graphicData uri="http://schemas.openxmlformats.org/drawingml/2006/table">
            <a:tbl>
              <a:tblPr/>
              <a:tblGrid>
                <a:gridCol w="1491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1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0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06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08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Periode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Bunga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Diterima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(6%)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Pendapatan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Bunga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(5%)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Amortisasi Premium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Saldo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Investasi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Obligasi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Juli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212,926,425.52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Januari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12,000,000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10,646,321.28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1,353,678.72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211,572,746.79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Juli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12,000,000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10,578,637.34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1,421,362.66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210,151,384.13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Januari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12,000,000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10,507,569.21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1,492,430.79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208,658,953.34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Juli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12,000,000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10,432,947.67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1,567,052.33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207,091,901.01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Januari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12,000,000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10,354,595.05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1,645,404.95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205,446,496.06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Juli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12,000,000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10,272,324.80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1,727,675.20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203,718,820.86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Januari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12,000,000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10,185,941.04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1,814,058.96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201,904,761.90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Juli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12,000,000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10,095,238.10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1,904,761.90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200,000,000.00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063552" y="1700809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1. </a:t>
            </a:r>
            <a:r>
              <a:rPr lang="en-US" sz="2600" dirty="0" err="1">
                <a:latin typeface="Calibri" pitchFamily="34" charset="0"/>
              </a:rPr>
              <a:t>Tabel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amortisasi</a:t>
            </a:r>
            <a:endParaRPr lang="en-US" sz="2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720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Dimiliki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Hingga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Jatuh</a:t>
            </a:r>
            <a:r>
              <a:rPr lang="en-US" sz="3000" b="1" dirty="0">
                <a:latin typeface="Calibri" pitchFamily="34" charset="0"/>
              </a:rPr>
              <a:t> Tempo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276873"/>
            <a:ext cx="7706816" cy="32932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Juli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		 Rp212.926.425,52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</a:t>
            </a:r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 Rp212.926.425,52</a:t>
            </a: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Piutang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Pendapatan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10.646.321,28</a:t>
            </a:r>
          </a:p>
          <a:p>
            <a:pPr marL="517525" indent="-517525" algn="just"/>
            <a:r>
              <a:rPr lang="en-US" sz="2600" dirty="0">
                <a:latin typeface="Calibri" pitchFamily="34" charset="0"/>
              </a:rPr>
              <a:t> 	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  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1.353.678,72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923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siina\Desktop\MOM'S\PSAK BARU\gambar ekonomi\ghg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602" y="3984278"/>
            <a:ext cx="1742086" cy="1976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260648"/>
            <a:ext cx="7138987" cy="955576"/>
          </a:xfrm>
        </p:spPr>
        <p:txBody>
          <a:bodyPr/>
          <a:lstStyle/>
          <a:p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id-ID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287688" y="2058343"/>
            <a:ext cx="6707088" cy="418147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3000" dirty="0" err="1"/>
              <a:t>Aset</a:t>
            </a:r>
            <a:r>
              <a:rPr lang="en-US" sz="3000" dirty="0"/>
              <a:t> </a:t>
            </a:r>
            <a:r>
              <a:rPr lang="en-US" sz="3000" dirty="0" err="1"/>
              <a:t>keuangan</a:t>
            </a:r>
            <a:r>
              <a:rPr lang="en-US" sz="3000" dirty="0"/>
              <a:t> yang </a:t>
            </a:r>
            <a:r>
              <a:rPr lang="en-US" sz="3000" dirty="0" err="1"/>
              <a:t>diukur</a:t>
            </a:r>
            <a:r>
              <a:rPr lang="en-US" sz="3000" dirty="0"/>
              <a:t> </a:t>
            </a:r>
            <a:r>
              <a:rPr lang="en-US" sz="3000" dirty="0" err="1"/>
              <a:t>pada</a:t>
            </a:r>
            <a:r>
              <a:rPr lang="en-US" sz="3000" dirty="0"/>
              <a:t> </a:t>
            </a:r>
            <a:r>
              <a:rPr lang="en-US" sz="3000" dirty="0" err="1"/>
              <a:t>nilai</a:t>
            </a:r>
            <a:r>
              <a:rPr lang="en-US" sz="3000" dirty="0"/>
              <a:t> </a:t>
            </a:r>
            <a:r>
              <a:rPr lang="en-US" sz="3000" dirty="0" err="1"/>
              <a:t>wajar</a:t>
            </a:r>
            <a:r>
              <a:rPr lang="en-US" sz="3000" dirty="0"/>
              <a:t> </a:t>
            </a:r>
            <a:r>
              <a:rPr lang="en-US" sz="3000" dirty="0" err="1"/>
              <a:t>melalui</a:t>
            </a:r>
            <a:r>
              <a:rPr lang="en-US" sz="3000" dirty="0"/>
              <a:t> </a:t>
            </a:r>
            <a:r>
              <a:rPr lang="en-US" sz="3000" dirty="0" err="1"/>
              <a:t>laba</a:t>
            </a:r>
            <a:r>
              <a:rPr lang="en-US" sz="3000" dirty="0"/>
              <a:t> </a:t>
            </a:r>
            <a:r>
              <a:rPr lang="en-US" sz="3000" dirty="0" err="1"/>
              <a:t>rugi</a:t>
            </a:r>
            <a:r>
              <a:rPr lang="en-US" sz="30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err="1"/>
              <a:t>Investasi</a:t>
            </a:r>
            <a:r>
              <a:rPr lang="en-US" sz="3000" dirty="0"/>
              <a:t> </a:t>
            </a:r>
            <a:r>
              <a:rPr lang="en-US" sz="3000" dirty="0" err="1"/>
              <a:t>dimiliki</a:t>
            </a:r>
            <a:r>
              <a:rPr lang="en-US" sz="3000" dirty="0"/>
              <a:t> </a:t>
            </a:r>
            <a:r>
              <a:rPr lang="en-US" sz="3000" dirty="0" err="1"/>
              <a:t>hingga</a:t>
            </a:r>
            <a:r>
              <a:rPr lang="en-US" sz="3000" dirty="0"/>
              <a:t> </a:t>
            </a:r>
            <a:r>
              <a:rPr lang="en-US" sz="3000" dirty="0" err="1"/>
              <a:t>jatuh</a:t>
            </a:r>
            <a:r>
              <a:rPr lang="en-US" sz="3000" dirty="0"/>
              <a:t> tempo.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err="1"/>
              <a:t>Pinjaman</a:t>
            </a:r>
            <a:r>
              <a:rPr lang="en-US" sz="3000" dirty="0"/>
              <a:t> yang </a:t>
            </a:r>
            <a:r>
              <a:rPr lang="en-US" sz="3000" dirty="0" err="1"/>
              <a:t>diberikan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piutang</a:t>
            </a:r>
            <a:r>
              <a:rPr lang="en-US" sz="30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err="1"/>
              <a:t>Tersedia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dijual</a:t>
            </a:r>
            <a:r>
              <a:rPr lang="en-US" sz="3000" dirty="0"/>
              <a:t>.</a:t>
            </a:r>
            <a:endParaRPr lang="id-ID" sz="3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45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Dimiliki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Hingga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Jatuh</a:t>
            </a:r>
            <a:r>
              <a:rPr lang="en-US" sz="3000" b="1" dirty="0">
                <a:latin typeface="Calibri" pitchFamily="34" charset="0"/>
              </a:rPr>
              <a:t> Tempo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276873"/>
            <a:ext cx="7706816" cy="3693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Januari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	 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Piutang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 			 Rp12. 000.000</a:t>
            </a:r>
          </a:p>
          <a:p>
            <a:pPr marL="514350" indent="-514350" algn="just"/>
            <a:r>
              <a:rPr lang="en-US" sz="2200" dirty="0">
                <a:latin typeface="Calibri" pitchFamily="34" charset="0"/>
              </a:rPr>
              <a:t>(</a:t>
            </a:r>
            <a:r>
              <a:rPr lang="en-US" sz="2200" dirty="0" err="1">
                <a:latin typeface="Calibri" pitchFamily="34" charset="0"/>
              </a:rPr>
              <a:t>asumsi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tidak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membuat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jurnal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balik</a:t>
            </a:r>
            <a:r>
              <a:rPr lang="en-US" sz="2200" dirty="0">
                <a:latin typeface="Calibri" pitchFamily="34" charset="0"/>
              </a:rPr>
              <a:t>)</a:t>
            </a: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Juli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	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Pendapatan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10.578.637,34</a:t>
            </a:r>
          </a:p>
          <a:p>
            <a:pPr marL="517525" indent="-517525" algn="just"/>
            <a:r>
              <a:rPr lang="en-US" sz="2600" dirty="0">
                <a:latin typeface="Calibri" pitchFamily="34" charset="0"/>
              </a:rPr>
              <a:t> 	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  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1.421.362,66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006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iina\Desktop\MOM'S\PSAK BARU\gambar ekonomi\heavy-bo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975" y="2492897"/>
            <a:ext cx="1866850" cy="2103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03512" y="2087115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Dimiliki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Hingga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Jatuh</a:t>
            </a:r>
            <a:r>
              <a:rPr lang="en-US" sz="3000" b="1" dirty="0">
                <a:latin typeface="Calibri" pitchFamily="34" charset="0"/>
              </a:rPr>
              <a:t> Tempo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03512" y="2591172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703512" y="3759709"/>
            <a:ext cx="7706816" cy="21544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Piutang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Pendapatan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10.507.569,21</a:t>
            </a:r>
            <a:endParaRPr lang="en-US" sz="26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600" dirty="0">
                <a:latin typeface="Calibri" pitchFamily="34" charset="0"/>
              </a:rPr>
              <a:t> 	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 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1.492.430,79</a:t>
            </a:r>
            <a:endParaRPr lang="en-US" sz="2600" dirty="0">
              <a:latin typeface="Calibri" pitchFamily="34" charset="0"/>
            </a:endParaRP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2345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Dimiliki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Hingga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Jatuh</a:t>
            </a:r>
            <a:r>
              <a:rPr lang="en-US" sz="3000" b="1" dirty="0">
                <a:latin typeface="Calibri" pitchFamily="34" charset="0"/>
              </a:rPr>
              <a:t> Tempo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3. </a:t>
            </a:r>
            <a:r>
              <a:rPr lang="en-US" sz="2600" dirty="0" err="1">
                <a:latin typeface="Calibri" pitchFamily="34" charset="0"/>
              </a:rPr>
              <a:t>Penyajian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di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laporan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posisi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keuangan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204864"/>
            <a:ext cx="7848872" cy="40934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Per 31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4350" indent="-514350" algn="just"/>
            <a:r>
              <a:rPr lang="en-US" sz="2000" b="1" dirty="0" err="1">
                <a:latin typeface="Calibri" pitchFamily="34" charset="0"/>
              </a:rPr>
              <a:t>Aset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Lancar</a:t>
            </a:r>
            <a:endParaRPr lang="en-US" sz="2000" b="1" dirty="0">
              <a:latin typeface="Calibri" pitchFamily="34" charset="0"/>
            </a:endParaRP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Piutang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Bunga</a:t>
            </a:r>
            <a:r>
              <a:rPr lang="en-US" sz="2000" dirty="0">
                <a:latin typeface="Calibri" pitchFamily="34" charset="0"/>
              </a:rPr>
              <a:t>					</a:t>
            </a:r>
            <a:r>
              <a:rPr lang="en-US" sz="2000" dirty="0" err="1">
                <a:latin typeface="Calibri" pitchFamily="34" charset="0"/>
              </a:rPr>
              <a:t>Rp</a:t>
            </a:r>
            <a:r>
              <a:rPr lang="en-US" sz="2000" dirty="0">
                <a:latin typeface="Calibri" pitchFamily="34" charset="0"/>
              </a:rPr>
              <a:t>  12.000.000</a:t>
            </a:r>
          </a:p>
          <a:p>
            <a:pPr marL="514350" indent="-514350" algn="just"/>
            <a:r>
              <a:rPr lang="en-US" sz="2000" b="1" dirty="0" err="1">
                <a:latin typeface="Calibri" pitchFamily="34" charset="0"/>
              </a:rPr>
              <a:t>Aset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Tidak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Lancar</a:t>
            </a:r>
            <a:endParaRPr lang="en-US" sz="2000" b="1" dirty="0">
              <a:latin typeface="Calibri" pitchFamily="34" charset="0"/>
            </a:endParaRP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Investasi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obligasi</a:t>
            </a:r>
            <a:r>
              <a:rPr lang="en-US" sz="2000" dirty="0">
                <a:latin typeface="Calibri" pitchFamily="34" charset="0"/>
              </a:rPr>
              <a:t> – </a:t>
            </a:r>
            <a:r>
              <a:rPr lang="en-US" sz="2000" dirty="0" err="1">
                <a:latin typeface="Calibri" pitchFamily="34" charset="0"/>
              </a:rPr>
              <a:t>biaya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perolehan</a:t>
            </a:r>
            <a:r>
              <a:rPr lang="en-US" sz="2000" dirty="0">
                <a:latin typeface="Calibri" pitchFamily="34" charset="0"/>
              </a:rPr>
              <a:t>		Rp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211.572.746,79</a:t>
            </a:r>
            <a:r>
              <a:rPr lang="en-US" sz="2000" dirty="0">
                <a:latin typeface="Calibri" pitchFamily="34" charset="0"/>
              </a:rPr>
              <a:t>	</a:t>
            </a:r>
            <a:r>
              <a:rPr lang="en-US" sz="2000" dirty="0" err="1">
                <a:latin typeface="Calibri" pitchFamily="34" charset="0"/>
              </a:rPr>
              <a:t>diamortisasi</a:t>
            </a:r>
            <a:endParaRPr lang="en-US" sz="2000" dirty="0">
              <a:latin typeface="Calibri" pitchFamily="34" charset="0"/>
            </a:endParaRPr>
          </a:p>
          <a:p>
            <a:pPr marL="514350" indent="-514350" algn="just"/>
            <a:endParaRPr lang="en-US" sz="2000" dirty="0">
              <a:latin typeface="Calibri" pitchFamily="34" charset="0"/>
            </a:endParaRPr>
          </a:p>
          <a:p>
            <a:pPr marL="514350" indent="-514350" algn="just"/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Per 31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000" b="1" dirty="0" err="1">
                <a:latin typeface="Calibri" pitchFamily="34" charset="0"/>
              </a:rPr>
              <a:t>Aset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Lancar</a:t>
            </a:r>
            <a:endParaRPr lang="en-US" sz="2000" b="1" dirty="0">
              <a:latin typeface="Calibri" pitchFamily="34" charset="0"/>
            </a:endParaRP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Piutang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Bunga</a:t>
            </a:r>
            <a:r>
              <a:rPr lang="en-US" sz="2000" dirty="0">
                <a:latin typeface="Calibri" pitchFamily="34" charset="0"/>
              </a:rPr>
              <a:t>					</a:t>
            </a:r>
            <a:r>
              <a:rPr lang="en-US" sz="2000" dirty="0" err="1">
                <a:latin typeface="Calibri" pitchFamily="34" charset="0"/>
              </a:rPr>
              <a:t>Rp</a:t>
            </a:r>
            <a:r>
              <a:rPr lang="en-US" sz="2000" dirty="0">
                <a:latin typeface="Calibri" pitchFamily="34" charset="0"/>
              </a:rPr>
              <a:t>  12.000.000</a:t>
            </a:r>
            <a:endParaRPr lang="en-US" sz="2000" b="1" dirty="0">
              <a:latin typeface="Calibri" pitchFamily="34" charset="0"/>
            </a:endParaRPr>
          </a:p>
          <a:p>
            <a:pPr marL="514350" indent="-514350" algn="just"/>
            <a:r>
              <a:rPr lang="en-US" sz="2000" b="1" dirty="0" err="1">
                <a:latin typeface="Calibri" pitchFamily="34" charset="0"/>
              </a:rPr>
              <a:t>Aset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Tidak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Lancar</a:t>
            </a:r>
            <a:endParaRPr lang="en-US" sz="2000" b="1" dirty="0">
              <a:latin typeface="Calibri" pitchFamily="34" charset="0"/>
            </a:endParaRP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Investasi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obligasi</a:t>
            </a:r>
            <a:r>
              <a:rPr lang="en-US" sz="2000" dirty="0">
                <a:latin typeface="Calibri" pitchFamily="34" charset="0"/>
              </a:rPr>
              <a:t> – </a:t>
            </a:r>
            <a:r>
              <a:rPr lang="en-US" sz="2000" dirty="0" err="1">
                <a:latin typeface="Calibri" pitchFamily="34" charset="0"/>
              </a:rPr>
              <a:t>biaya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perolehan</a:t>
            </a:r>
            <a:r>
              <a:rPr lang="en-US" sz="2000" dirty="0">
                <a:latin typeface="Calibri" pitchFamily="34" charset="0"/>
              </a:rPr>
              <a:t>		Rp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208.658.953,34</a:t>
            </a:r>
            <a:endParaRPr lang="en-US" sz="2000" dirty="0">
              <a:latin typeface="Calibri" pitchFamily="34" charset="0"/>
            </a:endParaRPr>
          </a:p>
          <a:p>
            <a:pPr marL="514350" indent="-514350" algn="just"/>
            <a:r>
              <a:rPr lang="en-US" sz="2000" dirty="0">
                <a:latin typeface="Calibri" pitchFamily="34" charset="0"/>
              </a:rPr>
              <a:t>	</a:t>
            </a:r>
            <a:r>
              <a:rPr lang="en-US" sz="2000" dirty="0" err="1">
                <a:latin typeface="Calibri" pitchFamily="34" charset="0"/>
              </a:rPr>
              <a:t>diamortisasi</a:t>
            </a:r>
            <a:endParaRPr lang="en-US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303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Dimiliki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Hingga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Jatuh</a:t>
            </a:r>
            <a:r>
              <a:rPr lang="en-US" sz="3000" b="1" dirty="0">
                <a:latin typeface="Calibri" pitchFamily="34" charset="0"/>
              </a:rPr>
              <a:t> Tempo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4. </a:t>
            </a:r>
            <a:r>
              <a:rPr lang="en-US" sz="2600" dirty="0" err="1">
                <a:latin typeface="Calibri" pitchFamily="34" charset="0"/>
              </a:rPr>
              <a:t>Penjualan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Aset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Keuangan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276872"/>
            <a:ext cx="7706816" cy="2893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Januari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2014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	     Rp205.000.000,00*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Kerugian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penjualan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           3.658.953,34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 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Rp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208.658.953,34</a:t>
            </a:r>
          </a:p>
          <a:p>
            <a:pPr marL="517525" indent="-517525" algn="just"/>
            <a:endParaRPr lang="en-US" sz="26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600" dirty="0">
                <a:solidFill>
                  <a:srgbClr val="000000"/>
                </a:solidFill>
                <a:latin typeface="Calibri"/>
              </a:rPr>
              <a:t>*Rp20.500 x 10.000</a:t>
            </a:r>
            <a:endParaRPr lang="en-US" sz="2600" dirty="0">
              <a:latin typeface="Calibri" pitchFamily="34" charset="0"/>
            </a:endParaRP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251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Tersedia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untuk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Dijual</a:t>
            </a:r>
            <a:endParaRPr lang="en-US" sz="30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276873"/>
            <a:ext cx="7706816" cy="3693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Juli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		 Rp212.926.425,52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</a:t>
            </a:r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 Rp212.926.425,52</a:t>
            </a: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Piutang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Pendapatan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10.646.321,28</a:t>
            </a:r>
          </a:p>
          <a:p>
            <a:pPr marL="517525" indent="-517525" algn="just"/>
            <a:r>
              <a:rPr lang="en-US" sz="2600" dirty="0">
                <a:latin typeface="Calibri" pitchFamily="34" charset="0"/>
              </a:rPr>
              <a:t> 	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  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1.353.678,72</a:t>
            </a:r>
          </a:p>
          <a:p>
            <a:pPr marL="517525" indent="-517525" algn="just"/>
            <a:r>
              <a:rPr lang="en-US" sz="2600" dirty="0">
                <a:solidFill>
                  <a:srgbClr val="000000"/>
                </a:solidFill>
                <a:latin typeface="Calibri"/>
              </a:rPr>
              <a:t> 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472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Tersedia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untuk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Dijual</a:t>
            </a:r>
            <a:endParaRPr lang="en-US" sz="30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205608" y="2132856"/>
            <a:ext cx="7706816" cy="40934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31 Des 2012 = Rp21.000 x 10.000 = Rp210.000.000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Kerugian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belum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terealisasi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= 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tercatat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31 Des 2012 -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31 Des 2012  = 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Rp211.572.746,79  - 210.000.000 = 1.572.746,79 </a:t>
            </a: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Jurnal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: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Keuntungan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/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kerugian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belum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terealisasi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1.572.746,79 	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–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Ekuitas</a:t>
            </a:r>
            <a:endParaRPr lang="en-US" sz="20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Penyesuaian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perubahan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	 1.572.746,79 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aset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keuangan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–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tersedia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untuk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dijual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58203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Tersedia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untuk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Dijual</a:t>
            </a:r>
            <a:endParaRPr lang="en-US" sz="30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276873"/>
            <a:ext cx="7706816" cy="3693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Januari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	 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Piutang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 			 Rp12. 000.000</a:t>
            </a:r>
          </a:p>
          <a:p>
            <a:pPr marL="514350" indent="-514350" algn="just"/>
            <a:r>
              <a:rPr lang="en-US" sz="2200" dirty="0">
                <a:latin typeface="Calibri" pitchFamily="34" charset="0"/>
              </a:rPr>
              <a:t>(</a:t>
            </a:r>
            <a:r>
              <a:rPr lang="en-US" sz="2200" dirty="0" err="1">
                <a:latin typeface="Calibri" pitchFamily="34" charset="0"/>
              </a:rPr>
              <a:t>asumsi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tidak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membuat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jurnal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balik</a:t>
            </a:r>
            <a:r>
              <a:rPr lang="en-US" sz="2200" dirty="0">
                <a:latin typeface="Calibri" pitchFamily="34" charset="0"/>
              </a:rPr>
              <a:t>)</a:t>
            </a: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Juli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	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Pendapatan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10.578.637,34</a:t>
            </a:r>
          </a:p>
          <a:p>
            <a:pPr marL="517525" indent="-517525" algn="just"/>
            <a:r>
              <a:rPr lang="en-US" sz="2600" dirty="0">
                <a:latin typeface="Calibri" pitchFamily="34" charset="0"/>
              </a:rPr>
              <a:t> 	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  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1.421.362,66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8556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Tersedia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untuk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Dijual</a:t>
            </a:r>
            <a:endParaRPr lang="en-US" sz="30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276872"/>
            <a:ext cx="7706816" cy="21544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Piutang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Pendapatan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10.507.569,21</a:t>
            </a:r>
            <a:endParaRPr lang="en-US" sz="26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600" dirty="0">
                <a:latin typeface="Calibri" pitchFamily="34" charset="0"/>
              </a:rPr>
              <a:t> 	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 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1.492.430,79</a:t>
            </a:r>
            <a:endParaRPr lang="en-US" sz="2600" dirty="0">
              <a:latin typeface="Calibri" pitchFamily="34" charset="0"/>
            </a:endParaRP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</p:txBody>
      </p:sp>
      <p:pic>
        <p:nvPicPr>
          <p:cNvPr id="6146" name="Picture 2" descr="C:\Users\siina\Desktop\MOM'S\PSAK BARU\gambar ekonomi\Home_inspection_checklis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052" y="4431308"/>
            <a:ext cx="17526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4959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Tersedia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untuk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Dijual</a:t>
            </a:r>
            <a:endParaRPr lang="en-US" sz="30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204865"/>
            <a:ext cx="7706816" cy="3477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31 Des 2013 = Rp20.900 x 10.000 	Rp209.000.000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Saldo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biaya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perolehan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diamortisasi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			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obligasi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31 Des 2013 (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lihat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tabel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)		</a:t>
            </a:r>
            <a:r>
              <a:rPr lang="en-US" sz="2000" u="sng" dirty="0">
                <a:solidFill>
                  <a:srgbClr val="000000"/>
                </a:solidFill>
                <a:latin typeface="Calibri"/>
              </a:rPr>
              <a:t>     208.658.953,34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Selisih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(Dr)				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Rp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       341.046,66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Penyesuaian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perubahan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	 	 </a:t>
            </a:r>
            <a:r>
              <a:rPr lang="en-US" sz="2000" u="sng" dirty="0">
                <a:solidFill>
                  <a:srgbClr val="000000"/>
                </a:solidFill>
                <a:latin typeface="Calibri"/>
              </a:rPr>
              <a:t>         1.572.746,79 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aset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keuangan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–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tersedia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untuk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dijual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 (Cr)</a:t>
            </a:r>
          </a:p>
          <a:p>
            <a:pPr marL="517525" indent="-517525" algn="just"/>
            <a:r>
              <a:rPr lang="en-US" sz="2000" dirty="0" err="1">
                <a:solidFill>
                  <a:srgbClr val="FF0000"/>
                </a:solidFill>
                <a:latin typeface="Calibri"/>
              </a:rPr>
              <a:t>Keuntungan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/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kerugian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belum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terealisasi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 		 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Rp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 1.913.793,45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endParaRPr lang="en-US" sz="2000" dirty="0">
              <a:solidFill>
                <a:srgbClr val="FF0000"/>
              </a:solidFill>
              <a:latin typeface="Calibri"/>
            </a:endParaRPr>
          </a:p>
          <a:p>
            <a:pPr marL="517525" indent="-517525" algn="just"/>
            <a:r>
              <a:rPr lang="en-US" sz="2000" dirty="0">
                <a:solidFill>
                  <a:srgbClr val="FF0000"/>
                </a:solidFill>
                <a:latin typeface="Calibri"/>
              </a:rPr>
              <a:t>	– 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Ekuitas</a:t>
            </a:r>
            <a:endParaRPr lang="en-US" sz="2000" u="sng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29081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Tersedia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untuk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Dijual</a:t>
            </a:r>
            <a:endParaRPr lang="en-US" sz="30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205608" y="2132856"/>
            <a:ext cx="7706816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Jurnal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: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Penyesuaian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perubahan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	</a:t>
            </a:r>
            <a:r>
              <a:rPr lang="en-US" sz="2000" dirty="0">
                <a:latin typeface="Calibri"/>
              </a:rPr>
              <a:t> 1.913.793,45 </a:t>
            </a:r>
          </a:p>
          <a:p>
            <a:pPr marL="517525" indent="-517525" algn="just"/>
            <a:r>
              <a:rPr lang="en-US" sz="2000" dirty="0" err="1">
                <a:latin typeface="Calibri"/>
              </a:rPr>
              <a:t>aset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keuangan</a:t>
            </a:r>
            <a:r>
              <a:rPr lang="en-US" sz="2000" dirty="0">
                <a:latin typeface="Calibri"/>
              </a:rPr>
              <a:t> – </a:t>
            </a:r>
            <a:r>
              <a:rPr lang="en-US" sz="2000" dirty="0" err="1">
                <a:latin typeface="Calibri"/>
              </a:rPr>
              <a:t>tersedia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untuk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dijual</a:t>
            </a:r>
            <a:endParaRPr lang="en-US" sz="2000" dirty="0">
              <a:latin typeface="Calibri"/>
            </a:endParaRPr>
          </a:p>
          <a:p>
            <a:pPr marL="517525" indent="-517525" algn="just"/>
            <a:r>
              <a:rPr lang="en-US" sz="2000" dirty="0">
                <a:latin typeface="Calibri"/>
              </a:rPr>
              <a:t>	</a:t>
            </a:r>
            <a:r>
              <a:rPr lang="en-US" sz="2000" dirty="0" err="1">
                <a:latin typeface="Calibri"/>
              </a:rPr>
              <a:t>Keuntungan</a:t>
            </a:r>
            <a:r>
              <a:rPr lang="en-US" sz="2000" dirty="0">
                <a:latin typeface="Calibri"/>
              </a:rPr>
              <a:t>/</a:t>
            </a:r>
            <a:r>
              <a:rPr lang="en-US" sz="2000" dirty="0" err="1">
                <a:latin typeface="Calibri"/>
              </a:rPr>
              <a:t>kerugian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belum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terealisasi</a:t>
            </a:r>
            <a:r>
              <a:rPr lang="en-US" sz="2000" dirty="0">
                <a:latin typeface="Calibri"/>
              </a:rPr>
              <a:t> 	 1.913.793,45 	</a:t>
            </a:r>
          </a:p>
          <a:p>
            <a:pPr marL="517525" indent="-517525" algn="just"/>
            <a:r>
              <a:rPr lang="en-US" sz="2000" dirty="0">
                <a:latin typeface="Calibri"/>
              </a:rPr>
              <a:t>	 – </a:t>
            </a:r>
            <a:r>
              <a:rPr lang="en-US" sz="2000" dirty="0" err="1">
                <a:latin typeface="Calibri"/>
              </a:rPr>
              <a:t>Ekuitas</a:t>
            </a:r>
            <a:endParaRPr lang="en-US" sz="2000" dirty="0">
              <a:latin typeface="Calibri"/>
            </a:endParaRP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7170" name="Picture 2" descr="C:\Users\siina\Desktop\MOM'S\PSAK BARU\gambar ekonomi\homepa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016" y="4581128"/>
            <a:ext cx="2001064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662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208B32-EE28-466F-82BA-DD8B45A621AD}"/>
              </a:ext>
            </a:extLst>
          </p:cNvPr>
          <p:cNvSpPr txBox="1"/>
          <p:nvPr/>
        </p:nvSpPr>
        <p:spPr>
          <a:xfrm>
            <a:off x="374073" y="154248"/>
            <a:ext cx="11443853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/>
              <a:t>Investasi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salah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cara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mengoptimalkan</a:t>
            </a:r>
            <a:r>
              <a:rPr lang="en-US" sz="1600" dirty="0"/>
              <a:t> </a:t>
            </a:r>
            <a:r>
              <a:rPr lang="en-US" sz="1600" dirty="0" err="1"/>
              <a:t>penggunaan</a:t>
            </a:r>
            <a:r>
              <a:rPr lang="en-US" sz="1600" dirty="0"/>
              <a:t> kas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terjadi</a:t>
            </a:r>
            <a:r>
              <a:rPr lang="en-US" sz="1600" dirty="0"/>
              <a:t> surplus.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berinvestasi</a:t>
            </a:r>
            <a:r>
              <a:rPr lang="en-US" sz="1600" dirty="0"/>
              <a:t> </a:t>
            </a:r>
            <a:r>
              <a:rPr lang="en-US" sz="1600" dirty="0" err="1"/>
              <a:t>maka</a:t>
            </a:r>
            <a:r>
              <a:rPr lang="en-US" sz="1600" dirty="0"/>
              <a:t> dana yang </a:t>
            </a:r>
            <a:r>
              <a:rPr lang="en-US" sz="1600" dirty="0" err="1"/>
              <a:t>terdapat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kas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menganggur</a:t>
            </a:r>
            <a:r>
              <a:rPr lang="en-US" sz="1600" dirty="0"/>
              <a:t>. </a:t>
            </a:r>
            <a:r>
              <a:rPr lang="en-US" sz="1600" dirty="0" err="1"/>
              <a:t>Investasi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dimaksudkan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akumulasi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bentuk</a:t>
            </a:r>
            <a:r>
              <a:rPr lang="en-US" sz="1600" dirty="0"/>
              <a:t> </a:t>
            </a:r>
            <a:r>
              <a:rPr lang="en-US" sz="1600" dirty="0" err="1"/>
              <a:t>aktiva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manfaat</a:t>
            </a:r>
            <a:r>
              <a:rPr lang="en-US" sz="1600" dirty="0"/>
              <a:t> </a:t>
            </a:r>
            <a:r>
              <a:rPr lang="en-US" sz="1600" dirty="0" err="1"/>
              <a:t>dimasa</a:t>
            </a:r>
            <a:r>
              <a:rPr lang="en-US" sz="1600" dirty="0"/>
              <a:t> yang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datang</a:t>
            </a:r>
            <a:r>
              <a:rPr lang="en-US" sz="1600" dirty="0"/>
              <a:t>.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investasi</a:t>
            </a:r>
            <a:r>
              <a:rPr lang="en-US" sz="1600" dirty="0"/>
              <a:t>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mengharapkan</a:t>
            </a:r>
            <a:r>
              <a:rPr lang="en-US" sz="1600" dirty="0"/>
              <a:t> </a:t>
            </a:r>
            <a:r>
              <a:rPr lang="en-US" sz="1600" dirty="0" err="1"/>
              <a:t>beberapa</a:t>
            </a:r>
            <a:r>
              <a:rPr lang="en-US" sz="1600" dirty="0"/>
              <a:t> </a:t>
            </a:r>
            <a:r>
              <a:rPr lang="en-US" sz="1600" dirty="0" err="1"/>
              <a:t>keuntungan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 err="1"/>
              <a:t>Bagi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investasi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cara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menempatkan</a:t>
            </a:r>
            <a:r>
              <a:rPr lang="en-US" sz="1600" dirty="0"/>
              <a:t> </a:t>
            </a:r>
            <a:r>
              <a:rPr lang="en-US" sz="1600" dirty="0" err="1"/>
              <a:t>kelebihan</a:t>
            </a:r>
            <a:r>
              <a:rPr lang="en-US" sz="1600" dirty="0"/>
              <a:t> dana </a:t>
            </a:r>
            <a:r>
              <a:rPr lang="en-US" sz="1600" dirty="0" err="1"/>
              <a:t>sedangkan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lainnya</a:t>
            </a:r>
            <a:r>
              <a:rPr lang="en-US" sz="1600" dirty="0"/>
              <a:t> </a:t>
            </a:r>
            <a:r>
              <a:rPr lang="en-US" sz="1600" dirty="0" err="1"/>
              <a:t>investasi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sarana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mempererat</a:t>
            </a:r>
            <a:r>
              <a:rPr lang="en-US" sz="1600" dirty="0"/>
              <a:t> </a:t>
            </a:r>
            <a:r>
              <a:rPr lang="en-US" sz="1600" dirty="0" err="1"/>
              <a:t>hubungan</a:t>
            </a:r>
            <a:r>
              <a:rPr lang="en-US" sz="1600" dirty="0"/>
              <a:t> </a:t>
            </a:r>
            <a:r>
              <a:rPr lang="en-US" sz="1600" dirty="0" err="1"/>
              <a:t>bisnis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keuntungan</a:t>
            </a:r>
            <a:r>
              <a:rPr lang="en-US" sz="1600" dirty="0"/>
              <a:t> </a:t>
            </a:r>
            <a:r>
              <a:rPr lang="en-US" sz="1600" dirty="0" err="1"/>
              <a:t>perdagangan</a:t>
            </a:r>
            <a:r>
              <a:rPr lang="en-US" sz="1600" dirty="0"/>
              <a:t>. </a:t>
            </a:r>
            <a:r>
              <a:rPr lang="en-US" sz="1600" dirty="0" err="1"/>
              <a:t>Apapun</a:t>
            </a:r>
            <a:r>
              <a:rPr lang="en-US" sz="1600" dirty="0"/>
              <a:t> </a:t>
            </a:r>
            <a:r>
              <a:rPr lang="en-US" sz="1600" dirty="0" err="1"/>
              <a:t>motivasi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investasi</a:t>
            </a:r>
            <a:r>
              <a:rPr lang="en-US" sz="1600" dirty="0"/>
              <a:t>, </a:t>
            </a:r>
            <a:r>
              <a:rPr lang="en-US" sz="1600" dirty="0" err="1"/>
              <a:t>investasi</a:t>
            </a:r>
            <a:r>
              <a:rPr lang="en-US" sz="1600" dirty="0"/>
              <a:t> </a:t>
            </a:r>
            <a:r>
              <a:rPr lang="en-US" sz="1600" dirty="0" err="1"/>
              <a:t>tetap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sarana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menentukan</a:t>
            </a:r>
            <a:r>
              <a:rPr lang="en-US" sz="1600" dirty="0"/>
              <a:t> </a:t>
            </a:r>
            <a:r>
              <a:rPr lang="en-US" sz="1600" dirty="0" err="1"/>
              <a:t>posisi</a:t>
            </a:r>
            <a:r>
              <a:rPr lang="en-US" sz="1600" dirty="0"/>
              <a:t> </a:t>
            </a:r>
            <a:r>
              <a:rPr lang="en-US" sz="1600" dirty="0" err="1"/>
              <a:t>keuangan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/>
              <a:t> </a:t>
            </a:r>
          </a:p>
          <a:p>
            <a:pPr algn="just"/>
            <a:r>
              <a:rPr lang="en-US" sz="1600" dirty="0"/>
              <a:t>INVESTASI DALAM SEKURITAS HUTANG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 err="1"/>
              <a:t>Sekuritas</a:t>
            </a:r>
            <a:r>
              <a:rPr lang="en-US" sz="1600" dirty="0"/>
              <a:t> </a:t>
            </a:r>
            <a:r>
              <a:rPr lang="en-US" sz="1600" dirty="0" err="1"/>
              <a:t>hutang</a:t>
            </a:r>
            <a:r>
              <a:rPr lang="en-US" sz="1600" dirty="0"/>
              <a:t> (debt securities) </a:t>
            </a:r>
            <a:r>
              <a:rPr lang="en-US" sz="1600" dirty="0" err="1"/>
              <a:t>adalah</a:t>
            </a:r>
            <a:r>
              <a:rPr lang="en-US" sz="1600" dirty="0"/>
              <a:t> instrument yang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hubungan</a:t>
            </a:r>
            <a:r>
              <a:rPr lang="en-US" sz="1600" dirty="0"/>
              <a:t> </a:t>
            </a:r>
            <a:r>
              <a:rPr lang="en-US" sz="1600" dirty="0" err="1"/>
              <a:t>kreditor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. </a:t>
            </a:r>
          </a:p>
          <a:p>
            <a:pPr algn="just"/>
            <a:r>
              <a:rPr lang="en-US" sz="1600" dirty="0" err="1"/>
              <a:t>Investasi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sekuritas</a:t>
            </a:r>
            <a:r>
              <a:rPr lang="en-US" sz="1600" dirty="0"/>
              <a:t> </a:t>
            </a:r>
            <a:r>
              <a:rPr lang="en-US" sz="1600" dirty="0" err="1"/>
              <a:t>hutang</a:t>
            </a:r>
            <a:r>
              <a:rPr lang="en-US" sz="1600" dirty="0"/>
              <a:t> di </a:t>
            </a:r>
            <a:r>
              <a:rPr lang="en-US" sz="1600" dirty="0" err="1"/>
              <a:t>kelompokkan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tiga</a:t>
            </a:r>
            <a:r>
              <a:rPr lang="en-US" sz="1600" dirty="0"/>
              <a:t> </a:t>
            </a:r>
            <a:r>
              <a:rPr lang="en-US" sz="1600" dirty="0" err="1"/>
              <a:t>kategori</a:t>
            </a:r>
            <a:r>
              <a:rPr lang="en-US" sz="1600" dirty="0"/>
              <a:t> </a:t>
            </a:r>
            <a:r>
              <a:rPr lang="en-US" sz="1600" dirty="0" err="1"/>
              <a:t>terpisah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tujuan</a:t>
            </a:r>
            <a:r>
              <a:rPr lang="en-US" sz="1600" dirty="0"/>
              <a:t> </a:t>
            </a:r>
            <a:r>
              <a:rPr lang="en-US" sz="1600" dirty="0" err="1"/>
              <a:t>akuntansi</a:t>
            </a:r>
            <a:r>
              <a:rPr lang="en-US" sz="1600" dirty="0"/>
              <a:t> dan </a:t>
            </a:r>
            <a:r>
              <a:rPr lang="en-US" sz="1600" dirty="0" err="1"/>
              <a:t>pelaporan</a:t>
            </a:r>
            <a:r>
              <a:rPr lang="en-US" sz="1600" dirty="0"/>
              <a:t>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· </a:t>
            </a:r>
            <a:r>
              <a:rPr lang="en-US" sz="1600" dirty="0" err="1"/>
              <a:t>Dimiliki</a:t>
            </a:r>
            <a:r>
              <a:rPr lang="en-US" sz="1600" dirty="0"/>
              <a:t> </a:t>
            </a:r>
            <a:r>
              <a:rPr lang="en-US" sz="1600" dirty="0" err="1"/>
              <a:t>sampai</a:t>
            </a:r>
            <a:r>
              <a:rPr lang="en-US" sz="1600" dirty="0"/>
              <a:t> </a:t>
            </a:r>
            <a:r>
              <a:rPr lang="en-US" sz="1600" dirty="0" err="1"/>
              <a:t>jatuh</a:t>
            </a:r>
            <a:r>
              <a:rPr lang="en-US" sz="1600" dirty="0"/>
              <a:t> tempo (held to maturity): </a:t>
            </a:r>
            <a:r>
              <a:rPr lang="en-US" sz="1600" dirty="0" err="1"/>
              <a:t>sekuritas</a:t>
            </a:r>
            <a:r>
              <a:rPr lang="en-US" sz="1600" dirty="0"/>
              <a:t> </a:t>
            </a:r>
            <a:r>
              <a:rPr lang="en-US" sz="1600" dirty="0" err="1"/>
              <a:t>hutang</a:t>
            </a:r>
            <a:r>
              <a:rPr lang="en-US" sz="1600" dirty="0"/>
              <a:t> yang </a:t>
            </a:r>
            <a:r>
              <a:rPr lang="en-US" sz="1600" dirty="0" err="1"/>
              <a:t>menurut</a:t>
            </a:r>
            <a:r>
              <a:rPr lang="en-US" sz="1600" dirty="0"/>
              <a:t> </a:t>
            </a:r>
            <a:r>
              <a:rPr lang="en-US" sz="1600" dirty="0" err="1"/>
              <a:t>maksud</a:t>
            </a:r>
            <a:r>
              <a:rPr lang="en-US" sz="1600" dirty="0"/>
              <a:t> dan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dimiliki</a:t>
            </a:r>
            <a:r>
              <a:rPr lang="en-US" sz="1600" dirty="0"/>
              <a:t> </a:t>
            </a:r>
            <a:r>
              <a:rPr lang="en-US" sz="1600" dirty="0" err="1"/>
              <a:t>sampai</a:t>
            </a:r>
            <a:r>
              <a:rPr lang="en-US" sz="1600" dirty="0"/>
              <a:t> </a:t>
            </a:r>
            <a:r>
              <a:rPr lang="en-US" sz="1600" dirty="0" err="1"/>
              <a:t>jatuh</a:t>
            </a:r>
            <a:r>
              <a:rPr lang="en-US" sz="1600" dirty="0"/>
              <a:t> tempo.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· </a:t>
            </a:r>
            <a:r>
              <a:rPr lang="en-US" sz="1600" dirty="0" err="1"/>
              <a:t>Diperdagangkan</a:t>
            </a:r>
            <a:r>
              <a:rPr lang="en-US" sz="1600" dirty="0"/>
              <a:t> (trading): </a:t>
            </a:r>
            <a:r>
              <a:rPr lang="en-US" sz="1600" dirty="0" err="1"/>
              <a:t>sekuritas</a:t>
            </a:r>
            <a:r>
              <a:rPr lang="en-US" sz="1600" dirty="0"/>
              <a:t> </a:t>
            </a:r>
            <a:r>
              <a:rPr lang="en-US" sz="1600" dirty="0" err="1"/>
              <a:t>hutang</a:t>
            </a:r>
            <a:r>
              <a:rPr lang="en-US" sz="1600" dirty="0"/>
              <a:t> yang </a:t>
            </a:r>
            <a:r>
              <a:rPr lang="en-US" sz="1600" dirty="0" err="1"/>
              <a:t>dibeli</a:t>
            </a:r>
            <a:r>
              <a:rPr lang="en-US" sz="1600" dirty="0"/>
              <a:t> dan </a:t>
            </a:r>
            <a:r>
              <a:rPr lang="en-US" sz="1600" dirty="0" err="1"/>
              <a:t>dimiliki</a:t>
            </a:r>
            <a:r>
              <a:rPr lang="en-US" sz="1600" dirty="0"/>
              <a:t> </a:t>
            </a:r>
            <a:r>
              <a:rPr lang="en-US" sz="1600" dirty="0" err="1"/>
              <a:t>terutama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dijual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 </a:t>
            </a:r>
            <a:r>
              <a:rPr lang="en-US" sz="1600" dirty="0" err="1"/>
              <a:t>dekat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memghasilkan</a:t>
            </a:r>
            <a:r>
              <a:rPr lang="en-US" sz="1600" dirty="0"/>
              <a:t> </a:t>
            </a:r>
            <a:r>
              <a:rPr lang="en-US" sz="1600" dirty="0" err="1"/>
              <a:t>laba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selisih</a:t>
            </a:r>
            <a:r>
              <a:rPr lang="en-US" sz="1600" dirty="0"/>
              <a:t> </a:t>
            </a:r>
            <a:r>
              <a:rPr lang="en-US" sz="1600" dirty="0" err="1"/>
              <a:t>harga</a:t>
            </a:r>
            <a:r>
              <a:rPr lang="en-US" sz="1600" dirty="0"/>
              <a:t> </a:t>
            </a:r>
            <a:r>
              <a:rPr lang="en-US" sz="1600" dirty="0" err="1"/>
              <a:t>pendek</a:t>
            </a:r>
            <a:r>
              <a:rPr lang="en-US" sz="1600" dirty="0"/>
              <a:t>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· </a:t>
            </a:r>
            <a:r>
              <a:rPr lang="en-US" sz="1600" dirty="0" err="1"/>
              <a:t>Tersedia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dijual</a:t>
            </a:r>
            <a:r>
              <a:rPr lang="en-US" sz="1600" dirty="0"/>
              <a:t> (available for sale): </a:t>
            </a:r>
            <a:r>
              <a:rPr lang="en-US" sz="1600" dirty="0" err="1"/>
              <a:t>sekuritas</a:t>
            </a:r>
            <a:r>
              <a:rPr lang="en-US" sz="1600" dirty="0"/>
              <a:t> </a:t>
            </a:r>
            <a:r>
              <a:rPr lang="en-US" sz="1600" dirty="0" err="1"/>
              <a:t>hutang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diklasifikasikan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sekuritas</a:t>
            </a:r>
            <a:r>
              <a:rPr lang="en-US" sz="1600" dirty="0"/>
              <a:t> yang </a:t>
            </a:r>
            <a:r>
              <a:rPr lang="en-US" sz="1600" dirty="0" err="1"/>
              <a:t>dimiliki</a:t>
            </a:r>
            <a:r>
              <a:rPr lang="en-US" sz="1600" dirty="0"/>
              <a:t> </a:t>
            </a:r>
            <a:r>
              <a:rPr lang="en-US" sz="1600" dirty="0" err="1"/>
              <a:t>sampai</a:t>
            </a:r>
            <a:r>
              <a:rPr lang="en-US" sz="1600" dirty="0"/>
              <a:t> </a:t>
            </a:r>
            <a:r>
              <a:rPr lang="en-US" sz="1600" dirty="0" err="1"/>
              <a:t>jatuh</a:t>
            </a:r>
            <a:r>
              <a:rPr lang="en-US" sz="1600" dirty="0"/>
              <a:t> tempo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perdagangan</a:t>
            </a:r>
            <a:r>
              <a:rPr lang="en-US" sz="1600" dirty="0"/>
              <a:t>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 err="1"/>
              <a:t>Biaya</a:t>
            </a:r>
            <a:r>
              <a:rPr lang="en-US" sz="1600" dirty="0"/>
              <a:t> yang </a:t>
            </a:r>
            <a:r>
              <a:rPr lang="en-US" sz="1600" dirty="0" err="1"/>
              <a:t>diamortisasi</a:t>
            </a:r>
            <a:r>
              <a:rPr lang="en-US" sz="1600" dirty="0"/>
              <a:t> (amortized cost)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biaya</a:t>
            </a:r>
            <a:r>
              <a:rPr lang="en-US" sz="1600" dirty="0"/>
              <a:t> </a:t>
            </a:r>
            <a:r>
              <a:rPr lang="en-US" sz="1600" dirty="0" err="1"/>
              <a:t>perolehan</a:t>
            </a:r>
            <a:r>
              <a:rPr lang="en-US" sz="1600" dirty="0"/>
              <a:t>/</a:t>
            </a:r>
            <a:r>
              <a:rPr lang="en-US" sz="1600" dirty="0" err="1"/>
              <a:t>akuisisi</a:t>
            </a:r>
            <a:r>
              <a:rPr lang="en-US" sz="1600" dirty="0"/>
              <a:t> yang </a:t>
            </a:r>
            <a:r>
              <a:rPr lang="en-US" sz="1600" dirty="0" err="1"/>
              <a:t>disesuaikan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memperhitungkan</a:t>
            </a:r>
            <a:r>
              <a:rPr lang="en-US" sz="1600" dirty="0"/>
              <a:t> </a:t>
            </a:r>
            <a:r>
              <a:rPr lang="en-US" sz="1600" dirty="0" err="1"/>
              <a:t>amortisasi</a:t>
            </a:r>
            <a:r>
              <a:rPr lang="en-US" sz="1600" dirty="0"/>
              <a:t> </a:t>
            </a:r>
            <a:r>
              <a:rPr lang="en-US" sz="1600" dirty="0" err="1"/>
              <a:t>diskonto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premi</a:t>
            </a:r>
            <a:r>
              <a:rPr lang="en-US" sz="1600" dirty="0"/>
              <a:t>,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dianggap</a:t>
            </a:r>
            <a:r>
              <a:rPr lang="en-US" sz="1600" dirty="0"/>
              <a:t> </a:t>
            </a:r>
            <a:r>
              <a:rPr lang="en-US" sz="1600" dirty="0" err="1"/>
              <a:t>tepat</a:t>
            </a:r>
            <a:r>
              <a:rPr lang="en-US" sz="1600" dirty="0"/>
              <a:t>. Nilai </a:t>
            </a:r>
            <a:r>
              <a:rPr lang="en-US" sz="1600" dirty="0" err="1"/>
              <a:t>wajar</a:t>
            </a:r>
            <a:r>
              <a:rPr lang="en-US" sz="1600" dirty="0"/>
              <a:t> (fair value)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yang </a:t>
            </a:r>
            <a:r>
              <a:rPr lang="en-US" sz="1600" dirty="0" err="1"/>
              <a:t>digunakan</a:t>
            </a:r>
            <a:r>
              <a:rPr lang="en-US" sz="1600" dirty="0"/>
              <a:t> </a:t>
            </a:r>
            <a:r>
              <a:rPr lang="en-US" sz="1600" dirty="0" err="1"/>
              <a:t>bila</a:t>
            </a:r>
            <a:r>
              <a:rPr lang="en-US" sz="1600" dirty="0"/>
              <a:t> instrument </a:t>
            </a:r>
            <a:r>
              <a:rPr lang="en-US" sz="1600" dirty="0" err="1"/>
              <a:t>keuangan</a:t>
            </a:r>
            <a:r>
              <a:rPr lang="en-US" sz="1600" dirty="0"/>
              <a:t> </a:t>
            </a:r>
            <a:r>
              <a:rPr lang="en-US" sz="1600" dirty="0" err="1"/>
              <a:t>dipertukarkan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transaksi</a:t>
            </a:r>
            <a:r>
              <a:rPr lang="en-US" sz="1600" dirty="0"/>
              <a:t> </a:t>
            </a:r>
            <a:r>
              <a:rPr lang="en-US" sz="1600" dirty="0" err="1"/>
              <a:t>berjalan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</a:t>
            </a:r>
            <a:r>
              <a:rPr lang="en-US" sz="1600" dirty="0" err="1"/>
              <a:t>pihak-pihak</a:t>
            </a:r>
            <a:r>
              <a:rPr lang="en-US" sz="1600" dirty="0"/>
              <a:t> yang </a:t>
            </a:r>
            <a:r>
              <a:rPr lang="en-US" sz="1600" dirty="0" err="1"/>
              <a:t>berkeinginan</a:t>
            </a:r>
            <a:r>
              <a:rPr lang="en-US" sz="1600" dirty="0"/>
              <a:t>, </a:t>
            </a:r>
            <a:r>
              <a:rPr lang="en-US" sz="1600" dirty="0" err="1"/>
              <a:t>selain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penjualan</a:t>
            </a:r>
            <a:r>
              <a:rPr lang="en-US" sz="1600" dirty="0"/>
              <a:t> </a:t>
            </a:r>
            <a:r>
              <a:rPr lang="en-US" sz="1600" dirty="0" err="1"/>
              <a:t>terpaksa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likuidasi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/>
              <a:t> </a:t>
            </a:r>
          </a:p>
          <a:p>
            <a:pPr algn="just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182209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980728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Tersedia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untuk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Dijual</a:t>
            </a:r>
            <a:endParaRPr lang="en-US" sz="30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3552" y="1496398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3. </a:t>
            </a:r>
            <a:r>
              <a:rPr lang="en-US" sz="2600" dirty="0" err="1">
                <a:latin typeface="Calibri" pitchFamily="34" charset="0"/>
              </a:rPr>
              <a:t>Penyajian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di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laporan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posisi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keuangan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060849"/>
            <a:ext cx="7848872" cy="41857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1400" dirty="0">
                <a:solidFill>
                  <a:srgbClr val="FF0000"/>
                </a:solidFill>
                <a:latin typeface="Calibri" pitchFamily="34" charset="0"/>
              </a:rPr>
              <a:t>Per 31 </a:t>
            </a:r>
            <a:r>
              <a:rPr lang="en-US" sz="14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14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4350" indent="-514350" algn="just"/>
            <a:r>
              <a:rPr lang="en-US" sz="1400" b="1" dirty="0" err="1">
                <a:latin typeface="Calibri" pitchFamily="34" charset="0"/>
              </a:rPr>
              <a:t>Aset</a:t>
            </a:r>
            <a:r>
              <a:rPr lang="en-US" sz="1400" b="1" dirty="0">
                <a:latin typeface="Calibri" pitchFamily="34" charset="0"/>
              </a:rPr>
              <a:t> </a:t>
            </a:r>
            <a:r>
              <a:rPr lang="en-US" sz="1400" b="1" dirty="0" err="1">
                <a:latin typeface="Calibri" pitchFamily="34" charset="0"/>
              </a:rPr>
              <a:t>Lancar</a:t>
            </a:r>
            <a:endParaRPr lang="en-US" sz="1400" b="1" dirty="0">
              <a:latin typeface="Calibri" pitchFamily="34" charset="0"/>
            </a:endParaRPr>
          </a:p>
          <a:p>
            <a:pPr marL="514350" indent="-514350" algn="just"/>
            <a:r>
              <a:rPr lang="en-US" sz="1400" dirty="0" err="1">
                <a:latin typeface="Calibri" pitchFamily="34" charset="0"/>
              </a:rPr>
              <a:t>Piutang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Bunga</a:t>
            </a:r>
            <a:r>
              <a:rPr lang="en-US" sz="1400" dirty="0">
                <a:latin typeface="Calibri" pitchFamily="34" charset="0"/>
              </a:rPr>
              <a:t>					</a:t>
            </a:r>
            <a:r>
              <a:rPr lang="en-US" sz="1400" dirty="0" err="1">
                <a:latin typeface="Calibri" pitchFamily="34" charset="0"/>
              </a:rPr>
              <a:t>Rp</a:t>
            </a:r>
            <a:r>
              <a:rPr lang="en-US" sz="1400" dirty="0">
                <a:latin typeface="Calibri" pitchFamily="34" charset="0"/>
              </a:rPr>
              <a:t>  12.000.000</a:t>
            </a:r>
          </a:p>
          <a:p>
            <a:pPr marL="514350" indent="-514350" algn="just"/>
            <a:r>
              <a:rPr lang="en-US" sz="1400" b="1" dirty="0" err="1">
                <a:latin typeface="Calibri" pitchFamily="34" charset="0"/>
              </a:rPr>
              <a:t>Aset</a:t>
            </a:r>
            <a:r>
              <a:rPr lang="en-US" sz="1400" b="1" dirty="0">
                <a:latin typeface="Calibri" pitchFamily="34" charset="0"/>
              </a:rPr>
              <a:t> </a:t>
            </a:r>
            <a:r>
              <a:rPr lang="en-US" sz="1400" b="1" dirty="0" err="1">
                <a:latin typeface="Calibri" pitchFamily="34" charset="0"/>
              </a:rPr>
              <a:t>Tidak</a:t>
            </a:r>
            <a:r>
              <a:rPr lang="en-US" sz="1400" b="1" dirty="0">
                <a:latin typeface="Calibri" pitchFamily="34" charset="0"/>
              </a:rPr>
              <a:t> </a:t>
            </a:r>
            <a:r>
              <a:rPr lang="en-US" sz="1400" b="1" dirty="0" err="1">
                <a:latin typeface="Calibri" pitchFamily="34" charset="0"/>
              </a:rPr>
              <a:t>Lancar</a:t>
            </a:r>
            <a:endParaRPr lang="en-US" sz="1400" b="1" dirty="0">
              <a:latin typeface="Calibri" pitchFamily="34" charset="0"/>
            </a:endParaRPr>
          </a:p>
          <a:p>
            <a:pPr marL="514350" indent="-514350" algn="just"/>
            <a:r>
              <a:rPr lang="en-US" sz="1400" dirty="0" err="1">
                <a:latin typeface="Calibri" pitchFamily="34" charset="0"/>
              </a:rPr>
              <a:t>Investasi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obligasi</a:t>
            </a:r>
            <a:r>
              <a:rPr lang="en-US" sz="1400" dirty="0">
                <a:latin typeface="Calibri" pitchFamily="34" charset="0"/>
              </a:rPr>
              <a:t> – </a:t>
            </a:r>
            <a:r>
              <a:rPr lang="en-US" sz="1400" dirty="0" err="1">
                <a:latin typeface="Calibri" pitchFamily="34" charset="0"/>
              </a:rPr>
              <a:t>nilai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wajar</a:t>
            </a:r>
            <a:r>
              <a:rPr lang="en-US" sz="1400" dirty="0">
                <a:latin typeface="Calibri" pitchFamily="34" charset="0"/>
              </a:rPr>
              <a:t>				Rp</a:t>
            </a:r>
            <a:r>
              <a:rPr lang="en-US" sz="1400" dirty="0">
                <a:solidFill>
                  <a:srgbClr val="000000"/>
                </a:solidFill>
                <a:latin typeface="Calibri"/>
              </a:rPr>
              <a:t>210.000.000</a:t>
            </a:r>
            <a:r>
              <a:rPr lang="en-US" sz="1400" dirty="0">
                <a:latin typeface="Calibri" pitchFamily="34" charset="0"/>
              </a:rPr>
              <a:t>	</a:t>
            </a:r>
          </a:p>
          <a:p>
            <a:pPr marL="514350" indent="-514350" algn="just"/>
            <a:r>
              <a:rPr lang="en-US" sz="1400" dirty="0">
                <a:latin typeface="Calibri" pitchFamily="34" charset="0"/>
              </a:rPr>
              <a:t>	</a:t>
            </a:r>
            <a:r>
              <a:rPr lang="en-US" sz="1400" dirty="0" err="1">
                <a:latin typeface="Calibri" pitchFamily="34" charset="0"/>
              </a:rPr>
              <a:t>tersedia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untuk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dijual</a:t>
            </a:r>
            <a:r>
              <a:rPr lang="en-US" sz="1400" dirty="0">
                <a:latin typeface="Calibri" pitchFamily="34" charset="0"/>
              </a:rPr>
              <a:t>				</a:t>
            </a:r>
            <a:endParaRPr lang="en-US" sz="1400" dirty="0">
              <a:solidFill>
                <a:srgbClr val="000000"/>
              </a:solidFill>
              <a:latin typeface="Calibri"/>
            </a:endParaRPr>
          </a:p>
          <a:p>
            <a:pPr marL="514350" indent="-514350" algn="just"/>
            <a:endParaRPr lang="en-US" sz="1400" dirty="0">
              <a:latin typeface="Calibri" pitchFamily="34" charset="0"/>
            </a:endParaRPr>
          </a:p>
          <a:p>
            <a:pPr marL="514350" indent="-514350" algn="just"/>
            <a:r>
              <a:rPr lang="en-US" sz="1400" b="1" dirty="0" err="1">
                <a:latin typeface="Calibri" pitchFamily="34" charset="0"/>
              </a:rPr>
              <a:t>Ekuitas</a:t>
            </a:r>
            <a:endParaRPr lang="en-US" sz="1400" b="1" dirty="0">
              <a:latin typeface="Calibri" pitchFamily="34" charset="0"/>
            </a:endParaRPr>
          </a:p>
          <a:p>
            <a:pPr marL="514350" indent="-514350" algn="just"/>
            <a:r>
              <a:rPr lang="en-US" sz="1400" dirty="0" err="1">
                <a:latin typeface="Calibri" pitchFamily="34" charset="0"/>
              </a:rPr>
              <a:t>Pendapatan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komprehensif</a:t>
            </a:r>
            <a:r>
              <a:rPr lang="en-US" sz="1400" dirty="0">
                <a:latin typeface="Calibri" pitchFamily="34" charset="0"/>
              </a:rPr>
              <a:t> lain				</a:t>
            </a:r>
            <a:r>
              <a:rPr lang="en-US" sz="1400" dirty="0" err="1">
                <a:latin typeface="Calibri" pitchFamily="34" charset="0"/>
              </a:rPr>
              <a:t>Rp</a:t>
            </a:r>
            <a:r>
              <a:rPr lang="en-US" sz="1400" dirty="0">
                <a:solidFill>
                  <a:srgbClr val="000000"/>
                </a:solidFill>
                <a:latin typeface="Calibri"/>
              </a:rPr>
              <a:t> (1.572.746,79)</a:t>
            </a:r>
            <a:endParaRPr lang="en-US" sz="1400" dirty="0">
              <a:latin typeface="Calibri" pitchFamily="34" charset="0"/>
            </a:endParaRPr>
          </a:p>
          <a:p>
            <a:pPr marL="514350" indent="-514350" algn="just"/>
            <a:endParaRPr lang="en-US" sz="1400" dirty="0">
              <a:solidFill>
                <a:srgbClr val="FF0000"/>
              </a:solidFill>
              <a:latin typeface="Calibri" pitchFamily="34" charset="0"/>
            </a:endParaRPr>
          </a:p>
          <a:p>
            <a:pPr marL="514350" indent="-514350" algn="just"/>
            <a:r>
              <a:rPr lang="en-US" sz="1400" dirty="0">
                <a:solidFill>
                  <a:srgbClr val="FF0000"/>
                </a:solidFill>
                <a:latin typeface="Calibri" pitchFamily="34" charset="0"/>
              </a:rPr>
              <a:t>Per 31 </a:t>
            </a:r>
            <a:r>
              <a:rPr lang="en-US" sz="14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14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1400" b="1" dirty="0" err="1">
                <a:latin typeface="Calibri" pitchFamily="34" charset="0"/>
              </a:rPr>
              <a:t>Aset</a:t>
            </a:r>
            <a:r>
              <a:rPr lang="en-US" sz="1400" b="1" dirty="0">
                <a:latin typeface="Calibri" pitchFamily="34" charset="0"/>
              </a:rPr>
              <a:t> </a:t>
            </a:r>
            <a:r>
              <a:rPr lang="en-US" sz="1400" b="1" dirty="0" err="1">
                <a:latin typeface="Calibri" pitchFamily="34" charset="0"/>
              </a:rPr>
              <a:t>Lancar</a:t>
            </a:r>
            <a:endParaRPr lang="en-US" sz="1400" b="1" dirty="0">
              <a:latin typeface="Calibri" pitchFamily="34" charset="0"/>
            </a:endParaRPr>
          </a:p>
          <a:p>
            <a:pPr marL="514350" indent="-514350" algn="just"/>
            <a:r>
              <a:rPr lang="en-US" sz="1400" dirty="0" err="1">
                <a:latin typeface="Calibri" pitchFamily="34" charset="0"/>
              </a:rPr>
              <a:t>Piutang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Bunga</a:t>
            </a:r>
            <a:r>
              <a:rPr lang="en-US" sz="1400" dirty="0">
                <a:latin typeface="Calibri" pitchFamily="34" charset="0"/>
              </a:rPr>
              <a:t>					</a:t>
            </a:r>
            <a:r>
              <a:rPr lang="en-US" sz="1400" dirty="0" err="1">
                <a:latin typeface="Calibri" pitchFamily="34" charset="0"/>
              </a:rPr>
              <a:t>Rp</a:t>
            </a:r>
            <a:r>
              <a:rPr lang="en-US" sz="1400" dirty="0">
                <a:latin typeface="Calibri" pitchFamily="34" charset="0"/>
              </a:rPr>
              <a:t>  12.000.000</a:t>
            </a:r>
          </a:p>
          <a:p>
            <a:pPr marL="514350" indent="-514350" algn="just"/>
            <a:r>
              <a:rPr lang="en-US" sz="1400" b="1" dirty="0" err="1">
                <a:latin typeface="Calibri" pitchFamily="34" charset="0"/>
              </a:rPr>
              <a:t>Aset</a:t>
            </a:r>
            <a:r>
              <a:rPr lang="en-US" sz="1400" b="1" dirty="0">
                <a:latin typeface="Calibri" pitchFamily="34" charset="0"/>
              </a:rPr>
              <a:t> </a:t>
            </a:r>
            <a:r>
              <a:rPr lang="en-US" sz="1400" b="1" dirty="0" err="1">
                <a:latin typeface="Calibri" pitchFamily="34" charset="0"/>
              </a:rPr>
              <a:t>Tidak</a:t>
            </a:r>
            <a:r>
              <a:rPr lang="en-US" sz="1400" b="1" dirty="0">
                <a:latin typeface="Calibri" pitchFamily="34" charset="0"/>
              </a:rPr>
              <a:t> </a:t>
            </a:r>
            <a:r>
              <a:rPr lang="en-US" sz="1400" b="1" dirty="0" err="1">
                <a:latin typeface="Calibri" pitchFamily="34" charset="0"/>
              </a:rPr>
              <a:t>Lancar</a:t>
            </a:r>
            <a:endParaRPr lang="en-US" sz="1400" b="1" dirty="0">
              <a:latin typeface="Calibri" pitchFamily="34" charset="0"/>
            </a:endParaRPr>
          </a:p>
          <a:p>
            <a:pPr marL="514350" indent="-514350" algn="just"/>
            <a:r>
              <a:rPr lang="en-US" sz="1400" dirty="0" err="1">
                <a:latin typeface="Calibri" pitchFamily="34" charset="0"/>
              </a:rPr>
              <a:t>Investasi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obligasi</a:t>
            </a:r>
            <a:r>
              <a:rPr lang="en-US" sz="1400" dirty="0">
                <a:latin typeface="Calibri" pitchFamily="34" charset="0"/>
              </a:rPr>
              <a:t> – </a:t>
            </a:r>
            <a:r>
              <a:rPr lang="en-US" sz="1400" dirty="0" err="1">
                <a:latin typeface="Calibri" pitchFamily="34" charset="0"/>
              </a:rPr>
              <a:t>nilai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wajar</a:t>
            </a:r>
            <a:r>
              <a:rPr lang="en-US" sz="1400" dirty="0">
                <a:latin typeface="Calibri" pitchFamily="34" charset="0"/>
              </a:rPr>
              <a:t>				Rp</a:t>
            </a:r>
            <a:r>
              <a:rPr lang="en-US" sz="1400" dirty="0">
                <a:solidFill>
                  <a:srgbClr val="000000"/>
                </a:solidFill>
                <a:latin typeface="Calibri"/>
              </a:rPr>
              <a:t>209.000.000</a:t>
            </a:r>
          </a:p>
          <a:p>
            <a:pPr marL="514350" indent="-514350" algn="just"/>
            <a:r>
              <a:rPr lang="en-US" sz="14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400" dirty="0" err="1">
                <a:latin typeface="Calibri" pitchFamily="34" charset="0"/>
              </a:rPr>
              <a:t>tersedia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untuk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dijual</a:t>
            </a:r>
            <a:endParaRPr lang="en-US" sz="1400" dirty="0">
              <a:latin typeface="Calibri" pitchFamily="34" charset="0"/>
            </a:endParaRPr>
          </a:p>
          <a:p>
            <a:pPr marL="514350" indent="-514350" algn="just"/>
            <a:endParaRPr lang="en-US" sz="1400" dirty="0">
              <a:latin typeface="Calibri" pitchFamily="34" charset="0"/>
            </a:endParaRPr>
          </a:p>
          <a:p>
            <a:pPr marL="514350" indent="-514350" algn="just"/>
            <a:r>
              <a:rPr lang="en-US" sz="1400" b="1" dirty="0" err="1">
                <a:latin typeface="Calibri" pitchFamily="34" charset="0"/>
              </a:rPr>
              <a:t>Ekuitas</a:t>
            </a:r>
            <a:endParaRPr lang="en-US" sz="1400" b="1" dirty="0">
              <a:latin typeface="Calibri" pitchFamily="34" charset="0"/>
            </a:endParaRPr>
          </a:p>
          <a:p>
            <a:pPr marL="514350" indent="-514350" algn="just"/>
            <a:r>
              <a:rPr lang="en-US" sz="1400" dirty="0" err="1">
                <a:latin typeface="Calibri" pitchFamily="34" charset="0"/>
              </a:rPr>
              <a:t>Pendapatan</a:t>
            </a: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</a:rPr>
              <a:t>komprehensif</a:t>
            </a:r>
            <a:r>
              <a:rPr lang="en-US" sz="1400" dirty="0">
                <a:latin typeface="Calibri" pitchFamily="34" charset="0"/>
              </a:rPr>
              <a:t> lain				Rp</a:t>
            </a:r>
            <a:r>
              <a:rPr lang="en-US" sz="1400" dirty="0">
                <a:solidFill>
                  <a:srgbClr val="000000"/>
                </a:solidFill>
                <a:latin typeface="Calibri"/>
              </a:rPr>
              <a:t>341.046,66</a:t>
            </a:r>
            <a:endParaRPr lang="en-US" sz="1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8831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Calibri" pitchFamily="34" charset="0"/>
              </a:rPr>
              <a:t>Jawaban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Soal</a:t>
            </a:r>
            <a:r>
              <a:rPr lang="en-US" sz="3000" dirty="0">
                <a:latin typeface="Calibri" pitchFamily="34" charset="0"/>
              </a:rPr>
              <a:t> – </a:t>
            </a:r>
            <a:r>
              <a:rPr lang="en-US" sz="3000" b="1" dirty="0" err="1">
                <a:latin typeface="Calibri" pitchFamily="34" charset="0"/>
              </a:rPr>
              <a:t>Tersedia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untuk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Dijual</a:t>
            </a:r>
            <a:endParaRPr lang="en-US" sz="30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3552" y="162880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4. </a:t>
            </a:r>
            <a:r>
              <a:rPr lang="en-US" sz="2600" dirty="0" err="1">
                <a:latin typeface="Calibri" pitchFamily="34" charset="0"/>
              </a:rPr>
              <a:t>Penjualan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Aset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Keuangan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276872"/>
            <a:ext cx="7706816" cy="37856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Januari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2014</a:t>
            </a: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Kas</a:t>
            </a:r>
            <a:r>
              <a:rPr lang="en-US" sz="2000" dirty="0">
                <a:latin typeface="Calibri" pitchFamily="34" charset="0"/>
              </a:rPr>
              <a:t>					Rp205.000.000*</a:t>
            </a: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Kerugian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penjualan</a:t>
            </a:r>
            <a:r>
              <a:rPr lang="en-US" sz="2000" dirty="0">
                <a:latin typeface="Calibri" pitchFamily="34" charset="0"/>
              </a:rPr>
              <a:t>		          3.658.953,34</a:t>
            </a: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Investasi</a:t>
            </a:r>
            <a:r>
              <a:rPr lang="en-US" sz="2000" dirty="0">
                <a:latin typeface="Calibri" pitchFamily="34" charset="0"/>
              </a:rPr>
              <a:t> </a:t>
            </a:r>
          </a:p>
          <a:p>
            <a:pPr marL="517525" indent="-517525" algn="just"/>
            <a:r>
              <a:rPr lang="en-US" sz="2000" dirty="0" err="1">
                <a:latin typeface="Calibri"/>
              </a:rPr>
              <a:t>Keuntungan</a:t>
            </a:r>
            <a:r>
              <a:rPr lang="en-US" sz="2000" dirty="0">
                <a:latin typeface="Calibri"/>
              </a:rPr>
              <a:t>/</a:t>
            </a:r>
            <a:r>
              <a:rPr lang="en-US" sz="2000" dirty="0" err="1">
                <a:latin typeface="Calibri"/>
              </a:rPr>
              <a:t>kerugian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belum</a:t>
            </a:r>
            <a:r>
              <a:rPr lang="en-US" sz="2000" dirty="0">
                <a:latin typeface="Calibri"/>
              </a:rPr>
              <a:t> 	             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341.046,66</a:t>
            </a:r>
            <a:r>
              <a:rPr lang="en-US" sz="2000" dirty="0">
                <a:latin typeface="Calibri"/>
              </a:rPr>
              <a:t> 	</a:t>
            </a:r>
          </a:p>
          <a:p>
            <a:pPr marL="517525" indent="-517525" algn="just"/>
            <a:r>
              <a:rPr lang="en-US" sz="2000" dirty="0" err="1">
                <a:latin typeface="Calibri"/>
              </a:rPr>
              <a:t>terealisasi</a:t>
            </a:r>
            <a:r>
              <a:rPr lang="en-US" sz="2000" dirty="0">
                <a:latin typeface="Calibri"/>
              </a:rPr>
              <a:t> – </a:t>
            </a:r>
            <a:r>
              <a:rPr lang="en-US" sz="2000" dirty="0" err="1">
                <a:latin typeface="Calibri"/>
              </a:rPr>
              <a:t>Ekuitas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>
                <a:latin typeface="Calibri" pitchFamily="34" charset="0"/>
              </a:rPr>
              <a:t>	 </a:t>
            </a:r>
          </a:p>
          <a:p>
            <a:pPr marL="514350" indent="-514350" algn="just"/>
            <a:r>
              <a:rPr lang="en-US" sz="2000" dirty="0">
                <a:latin typeface="Calibri" pitchFamily="34" charset="0"/>
              </a:rPr>
              <a:t>	</a:t>
            </a:r>
            <a:r>
              <a:rPr lang="en-US" sz="2000" dirty="0" err="1">
                <a:latin typeface="Calibri" pitchFamily="34" charset="0"/>
              </a:rPr>
              <a:t>Investasi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obligasi</a:t>
            </a:r>
            <a:r>
              <a:rPr lang="en-US" sz="2000" dirty="0">
                <a:latin typeface="Calibri" pitchFamily="34" charset="0"/>
              </a:rPr>
              <a:t> 				Rp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208.658.953,34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Penyesuaian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perubahan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	             341.046,66</a:t>
            </a:r>
            <a:r>
              <a:rPr lang="en-US" sz="2000" dirty="0">
                <a:latin typeface="Calibri"/>
              </a:rPr>
              <a:t> </a:t>
            </a:r>
          </a:p>
          <a:p>
            <a:pPr marL="517525" indent="-517525" algn="just"/>
            <a:r>
              <a:rPr lang="en-US" sz="2000" dirty="0">
                <a:latin typeface="Calibri"/>
              </a:rPr>
              <a:t>	</a:t>
            </a:r>
            <a:r>
              <a:rPr lang="en-US" sz="2000" dirty="0" err="1">
                <a:latin typeface="Calibri"/>
              </a:rPr>
              <a:t>aset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keuangan</a:t>
            </a:r>
            <a:r>
              <a:rPr lang="en-US" sz="2000" dirty="0">
                <a:latin typeface="Calibri"/>
              </a:rPr>
              <a:t> – </a:t>
            </a:r>
            <a:r>
              <a:rPr lang="en-US" sz="2000" dirty="0" err="1">
                <a:latin typeface="Calibri"/>
              </a:rPr>
              <a:t>tersedia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untuk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dijual</a:t>
            </a:r>
            <a:endParaRPr lang="en-US" sz="2000" dirty="0">
              <a:latin typeface="Calibri"/>
            </a:endParaRP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*Rp20.500 x 10.000</a:t>
            </a:r>
            <a:endParaRPr lang="en-US" sz="2000" dirty="0">
              <a:latin typeface="Calibri" pitchFamily="34" charset="0"/>
            </a:endParaRPr>
          </a:p>
          <a:p>
            <a:pPr marL="514350" indent="-514350" algn="just"/>
            <a:endParaRPr lang="en-US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0213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1124744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Calibri" pitchFamily="34" charset="0"/>
              </a:rPr>
              <a:t>Jawaban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Soal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b="1" dirty="0" err="1">
                <a:latin typeface="Calibri" pitchFamily="34" charset="0"/>
              </a:rPr>
              <a:t>Diukur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pada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nilai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wajar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melalui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laba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rugi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3552" y="1895922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543994"/>
            <a:ext cx="7706816" cy="3693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Juli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		 Rp212.926.425,52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</a:t>
            </a:r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 Rp212.926.425,52</a:t>
            </a: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Piutang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Pendapatan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10.646.321,28</a:t>
            </a:r>
          </a:p>
          <a:p>
            <a:pPr marL="517525" indent="-517525" algn="just"/>
            <a:r>
              <a:rPr lang="en-US" sz="2600" dirty="0">
                <a:latin typeface="Calibri" pitchFamily="34" charset="0"/>
              </a:rPr>
              <a:t> 	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  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1.353.678,72</a:t>
            </a:r>
          </a:p>
          <a:p>
            <a:pPr marL="517525" indent="-517525" algn="just"/>
            <a:r>
              <a:rPr lang="en-US" sz="2600" dirty="0">
                <a:solidFill>
                  <a:srgbClr val="000000"/>
                </a:solidFill>
                <a:latin typeface="Calibri"/>
              </a:rPr>
              <a:t> 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1515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063552" y="1928446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205608" y="2543994"/>
            <a:ext cx="7706816" cy="3693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7525" indent="-517525" algn="just"/>
            <a:endParaRPr lang="en-US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31 Des 2012 = Rp21.000 x 10.000 = Rp210.000.000</a:t>
            </a:r>
          </a:p>
          <a:p>
            <a:pPr marL="517525" indent="-517525" algn="just"/>
            <a:r>
              <a:rPr lang="en-US" dirty="0" err="1">
                <a:solidFill>
                  <a:srgbClr val="000000"/>
                </a:solidFill>
                <a:latin typeface="Calibri"/>
              </a:rPr>
              <a:t>Kerugian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belum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terealisasi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= </a:t>
            </a:r>
          </a:p>
          <a:p>
            <a:pPr marL="517525" indent="-517525" algn="just"/>
            <a:r>
              <a:rPr lang="en-US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tercatat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31 Des 2012 -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31 Des 2012  = </a:t>
            </a:r>
          </a:p>
          <a:p>
            <a:pPr marL="517525" indent="-517525" algn="just"/>
            <a:r>
              <a:rPr lang="en-US" dirty="0">
                <a:solidFill>
                  <a:srgbClr val="000000"/>
                </a:solidFill>
                <a:latin typeface="Calibri"/>
              </a:rPr>
              <a:t>	Rp211.572.746,79  - 210.000.000 = 1.572.746,79 </a:t>
            </a:r>
          </a:p>
          <a:p>
            <a:pPr marL="517525" indent="-517525" algn="just"/>
            <a:endParaRPr lang="en-US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dirty="0" err="1">
                <a:solidFill>
                  <a:srgbClr val="000000"/>
                </a:solidFill>
                <a:latin typeface="Calibri"/>
              </a:rPr>
              <a:t>Jurnal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:</a:t>
            </a:r>
          </a:p>
          <a:p>
            <a:pPr marL="517525" indent="-517525" algn="just"/>
            <a:r>
              <a:rPr lang="en-US" dirty="0" err="1">
                <a:solidFill>
                  <a:srgbClr val="000000"/>
                </a:solidFill>
                <a:latin typeface="Calibri"/>
              </a:rPr>
              <a:t>Keuntungan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/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kerugian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belum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terealisasi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	1.572.746,79 	</a:t>
            </a:r>
          </a:p>
          <a:p>
            <a:pPr marL="517525" indent="-517525" algn="just"/>
            <a:r>
              <a:rPr lang="en-US" dirty="0">
                <a:solidFill>
                  <a:srgbClr val="000000"/>
                </a:solidFill>
                <a:latin typeface="Calibri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laba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rugi</a:t>
            </a:r>
            <a:endParaRPr lang="en-US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Penyesuaian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perubahan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		 1.572.746,79 </a:t>
            </a:r>
          </a:p>
          <a:p>
            <a:pPr marL="517525" indent="-517525" algn="just"/>
            <a:r>
              <a:rPr lang="en-US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aset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keuangan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diukur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pada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wajar</a:t>
            </a:r>
            <a:endParaRPr lang="en-US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melalui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laba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rugi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63552" y="1124744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Calibri" pitchFamily="34" charset="0"/>
              </a:rPr>
              <a:t>Jawaban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Soal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b="1" dirty="0" err="1">
                <a:latin typeface="Calibri" pitchFamily="34" charset="0"/>
              </a:rPr>
              <a:t>Diukur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pada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nilai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wajar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melalui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laba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rugi</a:t>
            </a:r>
            <a:endParaRPr lang="en-US" sz="2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1216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063552" y="1916833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564905"/>
            <a:ext cx="7706816" cy="3693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Januari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	 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Piutang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 			 Rp12. 000.000</a:t>
            </a:r>
          </a:p>
          <a:p>
            <a:pPr marL="514350" indent="-514350" algn="just"/>
            <a:r>
              <a:rPr lang="en-US" sz="2200" dirty="0">
                <a:latin typeface="Calibri" pitchFamily="34" charset="0"/>
              </a:rPr>
              <a:t>(</a:t>
            </a:r>
            <a:r>
              <a:rPr lang="en-US" sz="2200" dirty="0" err="1">
                <a:latin typeface="Calibri" pitchFamily="34" charset="0"/>
              </a:rPr>
              <a:t>asumsi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tidak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membuat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jurnal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balik</a:t>
            </a:r>
            <a:r>
              <a:rPr lang="en-US" sz="2200" dirty="0">
                <a:latin typeface="Calibri" pitchFamily="34" charset="0"/>
              </a:rPr>
              <a:t>)</a:t>
            </a: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Juli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Kas</a:t>
            </a:r>
            <a:r>
              <a:rPr lang="en-US" sz="2600" dirty="0">
                <a:latin typeface="Calibri" pitchFamily="34" charset="0"/>
              </a:rPr>
              <a:t>					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Pendapatan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10.578.637,34</a:t>
            </a:r>
          </a:p>
          <a:p>
            <a:pPr marL="517525" indent="-517525" algn="just"/>
            <a:r>
              <a:rPr lang="en-US" sz="2600" dirty="0">
                <a:latin typeface="Calibri" pitchFamily="34" charset="0"/>
              </a:rPr>
              <a:t> 	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  </a:t>
            </a:r>
            <a:r>
              <a:rPr lang="en-US" sz="2600" dirty="0">
                <a:solidFill>
                  <a:srgbClr val="000000"/>
                </a:solidFill>
                <a:latin typeface="Calibri"/>
              </a:rPr>
              <a:t>1.421.362,66</a:t>
            </a:r>
            <a:endParaRPr lang="en-US" sz="26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3552" y="1124744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Calibri" pitchFamily="34" charset="0"/>
              </a:rPr>
              <a:t>Jawaban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Soal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b="1" dirty="0" err="1">
                <a:latin typeface="Calibri" pitchFamily="34" charset="0"/>
              </a:rPr>
              <a:t>Diukur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pada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nilai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wajar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melalui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laba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rugi</a:t>
            </a:r>
            <a:endParaRPr lang="en-US" sz="2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7910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063552" y="234888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996952"/>
            <a:ext cx="7706816" cy="21544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6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600" dirty="0" err="1">
                <a:latin typeface="Calibri" pitchFamily="34" charset="0"/>
              </a:rPr>
              <a:t>Piutang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Rp12.000.000</a:t>
            </a:r>
          </a:p>
          <a:p>
            <a:pPr marL="514350" indent="-514350" algn="just"/>
            <a:r>
              <a:rPr lang="en-US" sz="2600" dirty="0">
                <a:latin typeface="Calibri" pitchFamily="34" charset="0"/>
              </a:rPr>
              <a:t>	 </a:t>
            </a:r>
            <a:r>
              <a:rPr lang="en-US" sz="2600" dirty="0" err="1">
                <a:latin typeface="Calibri" pitchFamily="34" charset="0"/>
              </a:rPr>
              <a:t>Pendapatan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bunga</a:t>
            </a:r>
            <a:r>
              <a:rPr lang="en-US" sz="2600" dirty="0">
                <a:latin typeface="Calibri" pitchFamily="34" charset="0"/>
              </a:rPr>
              <a:t>		Rp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10.507.569,21</a:t>
            </a:r>
            <a:endParaRPr lang="en-US" sz="26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600" dirty="0">
                <a:latin typeface="Calibri" pitchFamily="34" charset="0"/>
              </a:rPr>
              <a:t> 	 </a:t>
            </a:r>
            <a:r>
              <a:rPr lang="en-US" sz="2600" dirty="0" err="1">
                <a:latin typeface="Calibri" pitchFamily="34" charset="0"/>
              </a:rPr>
              <a:t>Investasi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obligasi</a:t>
            </a:r>
            <a:r>
              <a:rPr lang="en-US" sz="2600" dirty="0">
                <a:latin typeface="Calibri" pitchFamily="34" charset="0"/>
              </a:rPr>
              <a:t> 		      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1.492.430,79</a:t>
            </a:r>
            <a:endParaRPr lang="en-US" sz="2600" dirty="0">
              <a:latin typeface="Calibri" pitchFamily="34" charset="0"/>
            </a:endParaRPr>
          </a:p>
          <a:p>
            <a:pPr marL="514350" indent="-514350" algn="just"/>
            <a:endParaRPr lang="en-US" sz="26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3552" y="1384320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Calibri" pitchFamily="34" charset="0"/>
              </a:rPr>
              <a:t>Jawaban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Soal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b="1" dirty="0" err="1">
                <a:latin typeface="Calibri" pitchFamily="34" charset="0"/>
              </a:rPr>
              <a:t>Diukur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pada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nilai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wajar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melalui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laba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rugi</a:t>
            </a:r>
            <a:endParaRPr lang="en-US" sz="2600" b="1" dirty="0">
              <a:latin typeface="Calibri" pitchFamily="34" charset="0"/>
            </a:endParaRPr>
          </a:p>
        </p:txBody>
      </p:sp>
      <p:pic>
        <p:nvPicPr>
          <p:cNvPr id="8194" name="Picture 2" descr="C:\Users\siina\Desktop\MOM'S\PSAK BARU\gambar ekonomi\images_018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558" y="4941169"/>
            <a:ext cx="180975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96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063552" y="2060849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636913"/>
            <a:ext cx="7706816" cy="3477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31 Des 2013 = Rp20.900 x 10.000 	Rp209.000.000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Saldo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biaya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perolehan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diamortisasi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			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obligasi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31 Des 2013 (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lihat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tabel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)		</a:t>
            </a:r>
            <a:r>
              <a:rPr lang="en-US" sz="2000" u="sng" dirty="0">
                <a:solidFill>
                  <a:srgbClr val="000000"/>
                </a:solidFill>
                <a:latin typeface="Calibri"/>
              </a:rPr>
              <a:t>     208.658.953,34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Selisih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(Dr)				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Rp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       341.046,66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Penyesuaian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perubahan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	 	 </a:t>
            </a:r>
            <a:r>
              <a:rPr lang="en-US" sz="2000" u="sng" dirty="0">
                <a:solidFill>
                  <a:srgbClr val="000000"/>
                </a:solidFill>
                <a:latin typeface="Calibri"/>
              </a:rPr>
              <a:t>         1.572.746,79 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aset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keuangan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(Cr)</a:t>
            </a:r>
          </a:p>
          <a:p>
            <a:pPr marL="517525" indent="-517525" algn="just"/>
            <a:r>
              <a:rPr lang="en-US" sz="2000" dirty="0" err="1">
                <a:solidFill>
                  <a:srgbClr val="FF0000"/>
                </a:solidFill>
                <a:latin typeface="Calibri"/>
              </a:rPr>
              <a:t>Keuntungan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/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kerugian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belum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terealisasi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 		 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Rp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 1.913.793,45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endParaRPr lang="en-US" sz="2000" dirty="0">
              <a:solidFill>
                <a:srgbClr val="FF0000"/>
              </a:solidFill>
              <a:latin typeface="Calibri"/>
            </a:endParaRPr>
          </a:p>
          <a:p>
            <a:pPr marL="517525" indent="-517525" algn="just"/>
            <a:r>
              <a:rPr lang="en-US" sz="2000" dirty="0">
                <a:solidFill>
                  <a:srgbClr val="FF0000"/>
                </a:solidFill>
                <a:latin typeface="Calibri"/>
              </a:rPr>
              <a:t>	– 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laba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alibri"/>
              </a:rPr>
              <a:t>rugi</a:t>
            </a:r>
            <a:endParaRPr lang="en-US" sz="2000" u="sng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3552" y="1268760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Calibri" pitchFamily="34" charset="0"/>
              </a:rPr>
              <a:t>Jawaban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Soal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b="1" dirty="0" err="1">
                <a:latin typeface="Calibri" pitchFamily="34" charset="0"/>
              </a:rPr>
              <a:t>Diukur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pada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nilai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wajar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melalui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laba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rugi</a:t>
            </a:r>
            <a:endParaRPr lang="en-US" sz="2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818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063552" y="2276873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2. </a:t>
            </a:r>
            <a:r>
              <a:rPr lang="en-US" sz="2600" dirty="0" err="1">
                <a:latin typeface="Calibri" pitchFamily="34" charset="0"/>
              </a:rPr>
              <a:t>Jurnal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205608" y="2780928"/>
            <a:ext cx="7706816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31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Jurnal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:</a:t>
            </a:r>
          </a:p>
          <a:p>
            <a:pPr marL="517525" indent="-517525" algn="just"/>
            <a:r>
              <a:rPr lang="en-US" sz="2000" dirty="0" err="1">
                <a:solidFill>
                  <a:srgbClr val="000000"/>
                </a:solidFill>
                <a:latin typeface="Calibri"/>
              </a:rPr>
              <a:t>Penyesuaian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perubahan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	</a:t>
            </a:r>
            <a:r>
              <a:rPr lang="en-US" sz="2000" dirty="0">
                <a:latin typeface="Calibri"/>
              </a:rPr>
              <a:t> 1.913.793,45 </a:t>
            </a:r>
          </a:p>
          <a:p>
            <a:pPr marL="517525" indent="-517525" algn="just"/>
            <a:r>
              <a:rPr lang="en-US" sz="2000" dirty="0" err="1">
                <a:latin typeface="Calibri"/>
              </a:rPr>
              <a:t>aset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keuangan</a:t>
            </a:r>
            <a:r>
              <a:rPr lang="en-US" sz="2000" dirty="0">
                <a:latin typeface="Calibri"/>
              </a:rPr>
              <a:t> – </a:t>
            </a:r>
            <a:r>
              <a:rPr lang="en-US" sz="2000" dirty="0" err="1">
                <a:latin typeface="Calibri"/>
              </a:rPr>
              <a:t>diukur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pada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nilai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wajar</a:t>
            </a:r>
            <a:endParaRPr lang="en-US" sz="2000" dirty="0">
              <a:latin typeface="Calibri"/>
            </a:endParaRPr>
          </a:p>
          <a:p>
            <a:pPr marL="517525" indent="-517525" algn="just"/>
            <a:r>
              <a:rPr lang="en-US" sz="2000" dirty="0">
                <a:latin typeface="Calibri"/>
              </a:rPr>
              <a:t>	</a:t>
            </a:r>
            <a:r>
              <a:rPr lang="en-US" sz="2000" dirty="0" err="1">
                <a:latin typeface="Calibri"/>
              </a:rPr>
              <a:t>Keuntungan</a:t>
            </a:r>
            <a:r>
              <a:rPr lang="en-US" sz="2000" dirty="0">
                <a:latin typeface="Calibri"/>
              </a:rPr>
              <a:t>/</a:t>
            </a:r>
            <a:r>
              <a:rPr lang="en-US" sz="2000" dirty="0" err="1">
                <a:latin typeface="Calibri"/>
              </a:rPr>
              <a:t>kerugian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belum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terealisasi</a:t>
            </a:r>
            <a:r>
              <a:rPr lang="en-US" sz="2000" dirty="0">
                <a:latin typeface="Calibri"/>
              </a:rPr>
              <a:t> 	 1.913.793,45 	</a:t>
            </a:r>
          </a:p>
          <a:p>
            <a:pPr marL="517525" indent="-517525" algn="just"/>
            <a:r>
              <a:rPr lang="en-US" sz="2000" dirty="0">
                <a:latin typeface="Calibri"/>
              </a:rPr>
              <a:t>	 – </a:t>
            </a:r>
            <a:r>
              <a:rPr lang="en-US" sz="2000" dirty="0" err="1">
                <a:latin typeface="Calibri"/>
              </a:rPr>
              <a:t>laba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rugi</a:t>
            </a:r>
            <a:endParaRPr lang="en-US" sz="2000" dirty="0">
              <a:latin typeface="Calibri"/>
            </a:endParaRP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3552" y="1268760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Calibri" pitchFamily="34" charset="0"/>
              </a:rPr>
              <a:t>Jawaban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Soal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b="1" dirty="0" err="1">
                <a:latin typeface="Calibri" pitchFamily="34" charset="0"/>
              </a:rPr>
              <a:t>Diukur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pada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nilai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wajar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melalui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laba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rugi</a:t>
            </a:r>
            <a:endParaRPr lang="en-US" sz="2600" b="1" dirty="0">
              <a:latin typeface="Calibri" pitchFamily="34" charset="0"/>
            </a:endParaRPr>
          </a:p>
        </p:txBody>
      </p:sp>
      <p:pic>
        <p:nvPicPr>
          <p:cNvPr id="9218" name="Picture 2" descr="C:\Users\siina\Desktop\MOM'S\PSAK BARU\gambar ekonomi\images_008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4981263"/>
            <a:ext cx="177165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4507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063552" y="1762939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3. </a:t>
            </a:r>
            <a:r>
              <a:rPr lang="en-US" sz="2600" dirty="0" err="1">
                <a:latin typeface="Calibri" pitchFamily="34" charset="0"/>
              </a:rPr>
              <a:t>Penyajian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di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laporan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posisi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keuangan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339002"/>
            <a:ext cx="7848872" cy="3647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100" dirty="0">
                <a:solidFill>
                  <a:srgbClr val="FF0000"/>
                </a:solidFill>
                <a:latin typeface="Calibri" pitchFamily="34" charset="0"/>
              </a:rPr>
              <a:t>Per 31 </a:t>
            </a:r>
            <a:r>
              <a:rPr lang="en-US" sz="21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100" dirty="0">
                <a:solidFill>
                  <a:srgbClr val="FF0000"/>
                </a:solidFill>
                <a:latin typeface="Calibri" pitchFamily="34" charset="0"/>
              </a:rPr>
              <a:t> 2012</a:t>
            </a:r>
          </a:p>
          <a:p>
            <a:pPr marL="514350" indent="-514350" algn="just"/>
            <a:r>
              <a:rPr lang="en-US" sz="2100" b="1" dirty="0" err="1">
                <a:latin typeface="Calibri" pitchFamily="34" charset="0"/>
              </a:rPr>
              <a:t>Aset</a:t>
            </a:r>
            <a:r>
              <a:rPr lang="en-US" sz="2100" b="1" dirty="0">
                <a:latin typeface="Calibri" pitchFamily="34" charset="0"/>
              </a:rPr>
              <a:t> </a:t>
            </a:r>
            <a:r>
              <a:rPr lang="en-US" sz="2100" b="1" dirty="0" err="1">
                <a:latin typeface="Calibri" pitchFamily="34" charset="0"/>
              </a:rPr>
              <a:t>Lancar</a:t>
            </a:r>
            <a:endParaRPr lang="en-US" sz="2100" b="1" dirty="0">
              <a:latin typeface="Calibri" pitchFamily="34" charset="0"/>
            </a:endParaRPr>
          </a:p>
          <a:p>
            <a:pPr marL="514350" indent="-514350" algn="just"/>
            <a:r>
              <a:rPr lang="en-US" sz="2100" dirty="0" err="1">
                <a:latin typeface="Calibri" pitchFamily="34" charset="0"/>
              </a:rPr>
              <a:t>Piutang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Bunga</a:t>
            </a:r>
            <a:r>
              <a:rPr lang="en-US" sz="2100" dirty="0">
                <a:latin typeface="Calibri" pitchFamily="34" charset="0"/>
              </a:rPr>
              <a:t>					</a:t>
            </a:r>
            <a:r>
              <a:rPr lang="en-US" sz="2100" dirty="0" err="1">
                <a:latin typeface="Calibri" pitchFamily="34" charset="0"/>
              </a:rPr>
              <a:t>Rp</a:t>
            </a:r>
            <a:r>
              <a:rPr lang="en-US" sz="2100" dirty="0">
                <a:latin typeface="Calibri" pitchFamily="34" charset="0"/>
              </a:rPr>
              <a:t>  12.000.000</a:t>
            </a:r>
          </a:p>
          <a:p>
            <a:pPr marL="514350" indent="-514350" algn="just"/>
            <a:r>
              <a:rPr lang="en-US" sz="2100" dirty="0" err="1">
                <a:latin typeface="Calibri" pitchFamily="34" charset="0"/>
              </a:rPr>
              <a:t>Investasi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obligasi</a:t>
            </a:r>
            <a:r>
              <a:rPr lang="en-US" sz="2100" dirty="0">
                <a:latin typeface="Calibri" pitchFamily="34" charset="0"/>
              </a:rPr>
              <a:t> – </a:t>
            </a:r>
            <a:r>
              <a:rPr lang="en-US" sz="2100" dirty="0" err="1">
                <a:latin typeface="Calibri" pitchFamily="34" charset="0"/>
              </a:rPr>
              <a:t>nilai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wajar</a:t>
            </a:r>
            <a:r>
              <a:rPr lang="en-US" sz="2100" dirty="0">
                <a:latin typeface="Calibri" pitchFamily="34" charset="0"/>
              </a:rPr>
              <a:t>			Rp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210.000.000</a:t>
            </a:r>
            <a:r>
              <a:rPr lang="en-US" sz="2100" dirty="0">
                <a:latin typeface="Calibri" pitchFamily="34" charset="0"/>
              </a:rPr>
              <a:t>	</a:t>
            </a:r>
          </a:p>
          <a:p>
            <a:pPr marL="514350" indent="-514350" algn="just"/>
            <a:r>
              <a:rPr lang="en-US" sz="2100" dirty="0">
                <a:latin typeface="Calibri" pitchFamily="34" charset="0"/>
              </a:rPr>
              <a:t>	</a:t>
            </a:r>
            <a:r>
              <a:rPr lang="en-US" sz="2100" dirty="0" err="1">
                <a:latin typeface="Calibri" pitchFamily="34" charset="0"/>
              </a:rPr>
              <a:t>diukur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pada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nilai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wajar</a:t>
            </a:r>
            <a:r>
              <a:rPr lang="en-US" sz="2100" dirty="0">
                <a:latin typeface="Calibri" pitchFamily="34" charset="0"/>
              </a:rPr>
              <a:t>				</a:t>
            </a:r>
            <a:endParaRPr lang="en-US" sz="2100" dirty="0">
              <a:solidFill>
                <a:srgbClr val="000000"/>
              </a:solidFill>
              <a:latin typeface="Calibri"/>
            </a:endParaRPr>
          </a:p>
          <a:p>
            <a:pPr marL="514350" indent="-514350" algn="just"/>
            <a:endParaRPr lang="en-US" sz="2100" dirty="0">
              <a:latin typeface="Calibri" pitchFamily="34" charset="0"/>
            </a:endParaRPr>
          </a:p>
          <a:p>
            <a:pPr marL="514350" indent="-514350" algn="just"/>
            <a:r>
              <a:rPr lang="en-US" sz="2100" dirty="0">
                <a:solidFill>
                  <a:srgbClr val="FF0000"/>
                </a:solidFill>
                <a:latin typeface="Calibri" pitchFamily="34" charset="0"/>
              </a:rPr>
              <a:t>Per 31 </a:t>
            </a:r>
            <a:r>
              <a:rPr lang="en-US" sz="2100" dirty="0" err="1">
                <a:solidFill>
                  <a:srgbClr val="FF0000"/>
                </a:solidFill>
                <a:latin typeface="Calibri" pitchFamily="34" charset="0"/>
              </a:rPr>
              <a:t>Desember</a:t>
            </a:r>
            <a:r>
              <a:rPr lang="en-US" sz="2100" dirty="0">
                <a:solidFill>
                  <a:srgbClr val="FF0000"/>
                </a:solidFill>
                <a:latin typeface="Calibri" pitchFamily="34" charset="0"/>
              </a:rPr>
              <a:t> 2013</a:t>
            </a:r>
          </a:p>
          <a:p>
            <a:pPr marL="514350" indent="-514350" algn="just"/>
            <a:r>
              <a:rPr lang="en-US" sz="2100" b="1" dirty="0" err="1">
                <a:latin typeface="Calibri" pitchFamily="34" charset="0"/>
              </a:rPr>
              <a:t>Aset</a:t>
            </a:r>
            <a:r>
              <a:rPr lang="en-US" sz="2100" b="1" dirty="0">
                <a:latin typeface="Calibri" pitchFamily="34" charset="0"/>
              </a:rPr>
              <a:t>  </a:t>
            </a:r>
            <a:r>
              <a:rPr lang="en-US" sz="2100" b="1" dirty="0" err="1">
                <a:latin typeface="Calibri" pitchFamily="34" charset="0"/>
              </a:rPr>
              <a:t>Lancar</a:t>
            </a:r>
            <a:endParaRPr lang="en-US" sz="2100" b="1" dirty="0">
              <a:latin typeface="Calibri" pitchFamily="34" charset="0"/>
            </a:endParaRPr>
          </a:p>
          <a:p>
            <a:pPr marL="514350" indent="-514350" algn="just"/>
            <a:r>
              <a:rPr lang="en-US" sz="2100" dirty="0" err="1">
                <a:latin typeface="Calibri" pitchFamily="34" charset="0"/>
              </a:rPr>
              <a:t>Piutang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Bunga</a:t>
            </a:r>
            <a:r>
              <a:rPr lang="en-US" sz="2100" dirty="0">
                <a:latin typeface="Calibri" pitchFamily="34" charset="0"/>
              </a:rPr>
              <a:t>					</a:t>
            </a:r>
            <a:r>
              <a:rPr lang="en-US" sz="2100" dirty="0" err="1">
                <a:latin typeface="Calibri" pitchFamily="34" charset="0"/>
              </a:rPr>
              <a:t>Rp</a:t>
            </a:r>
            <a:r>
              <a:rPr lang="en-US" sz="2100" dirty="0">
                <a:latin typeface="Calibri" pitchFamily="34" charset="0"/>
              </a:rPr>
              <a:t>  12.000.000</a:t>
            </a:r>
          </a:p>
          <a:p>
            <a:pPr marL="514350" indent="-514350" algn="just"/>
            <a:r>
              <a:rPr lang="en-US" sz="2100" dirty="0" err="1">
                <a:latin typeface="Calibri" pitchFamily="34" charset="0"/>
              </a:rPr>
              <a:t>Investasi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obligasi</a:t>
            </a:r>
            <a:r>
              <a:rPr lang="en-US" sz="2100" dirty="0">
                <a:latin typeface="Calibri" pitchFamily="34" charset="0"/>
              </a:rPr>
              <a:t> – </a:t>
            </a:r>
            <a:r>
              <a:rPr lang="en-US" sz="2100" dirty="0" err="1">
                <a:latin typeface="Calibri" pitchFamily="34" charset="0"/>
              </a:rPr>
              <a:t>nilai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wajar</a:t>
            </a:r>
            <a:r>
              <a:rPr lang="en-US" sz="2100" dirty="0">
                <a:latin typeface="Calibri" pitchFamily="34" charset="0"/>
              </a:rPr>
              <a:t>			Rp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209.000.000</a:t>
            </a:r>
          </a:p>
          <a:p>
            <a:pPr marL="514350" indent="-514350" algn="just"/>
            <a:r>
              <a:rPr lang="en-US" sz="21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diukur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pada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nilai</a:t>
            </a:r>
            <a:r>
              <a:rPr lang="en-US" sz="2100" dirty="0">
                <a:latin typeface="Calibri" pitchFamily="34" charset="0"/>
              </a:rPr>
              <a:t> </a:t>
            </a:r>
            <a:r>
              <a:rPr lang="en-US" sz="2100" dirty="0" err="1">
                <a:latin typeface="Calibri" pitchFamily="34" charset="0"/>
              </a:rPr>
              <a:t>wajar</a:t>
            </a:r>
            <a:endParaRPr lang="en-US" sz="21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3552" y="980728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Calibri" pitchFamily="34" charset="0"/>
              </a:rPr>
              <a:t>Jawaban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Soal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b="1" dirty="0" err="1">
                <a:latin typeface="Calibri" pitchFamily="34" charset="0"/>
              </a:rPr>
              <a:t>Diukur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pada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nilai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wajar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melalui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laba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rugi</a:t>
            </a:r>
            <a:endParaRPr lang="en-US" sz="2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5067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/>
          <a:lstStyle/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Utang</a:t>
            </a:r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063552" y="1875597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itchFamily="34" charset="0"/>
              </a:rPr>
              <a:t>4. </a:t>
            </a:r>
            <a:r>
              <a:rPr lang="en-US" sz="2600" dirty="0" err="1">
                <a:latin typeface="Calibri" pitchFamily="34" charset="0"/>
              </a:rPr>
              <a:t>Penjualan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Aset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Keuangan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5560" y="2523669"/>
            <a:ext cx="7706816" cy="31700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Januari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2014</a:t>
            </a: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Kas</a:t>
            </a:r>
            <a:r>
              <a:rPr lang="en-US" sz="2000" dirty="0">
                <a:latin typeface="Calibri" pitchFamily="34" charset="0"/>
              </a:rPr>
              <a:t>					Rp205.000.000*</a:t>
            </a: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Kerugian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penjualan</a:t>
            </a:r>
            <a:r>
              <a:rPr lang="en-US" sz="2000" dirty="0">
                <a:latin typeface="Calibri" pitchFamily="34" charset="0"/>
              </a:rPr>
              <a:t>		          4.000.000</a:t>
            </a:r>
          </a:p>
          <a:p>
            <a:pPr marL="514350" indent="-514350" algn="just"/>
            <a:r>
              <a:rPr lang="en-US" sz="2000" dirty="0" err="1">
                <a:latin typeface="Calibri" pitchFamily="34" charset="0"/>
              </a:rPr>
              <a:t>Investasi</a:t>
            </a:r>
            <a:r>
              <a:rPr lang="en-US" sz="2000" dirty="0">
                <a:latin typeface="Calibri" pitchFamily="34" charset="0"/>
              </a:rPr>
              <a:t> </a:t>
            </a:r>
          </a:p>
          <a:p>
            <a:pPr marL="514350" indent="-514350" algn="just"/>
            <a:r>
              <a:rPr lang="en-US" sz="2000" dirty="0">
                <a:latin typeface="Calibri" pitchFamily="34" charset="0"/>
              </a:rPr>
              <a:t>	</a:t>
            </a:r>
            <a:r>
              <a:rPr lang="en-US" sz="2000" dirty="0" err="1">
                <a:latin typeface="Calibri" pitchFamily="34" charset="0"/>
              </a:rPr>
              <a:t>Investasi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obligasi</a:t>
            </a:r>
            <a:r>
              <a:rPr lang="en-US" sz="2000" dirty="0">
                <a:latin typeface="Calibri" pitchFamily="34" charset="0"/>
              </a:rPr>
              <a:t> 				Rp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208.658.953,34</a:t>
            </a: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Penyesuaian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perubahan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</a:rPr>
              <a:t>wajar</a:t>
            </a:r>
            <a:r>
              <a:rPr lang="en-US" sz="2000" dirty="0">
                <a:solidFill>
                  <a:srgbClr val="000000"/>
                </a:solidFill>
                <a:latin typeface="Calibri"/>
              </a:rPr>
              <a:t> 		             341.046,66</a:t>
            </a:r>
            <a:r>
              <a:rPr lang="en-US" sz="2000" dirty="0">
                <a:latin typeface="Calibri"/>
              </a:rPr>
              <a:t> </a:t>
            </a:r>
          </a:p>
          <a:p>
            <a:pPr marL="517525" indent="-517525" algn="just"/>
            <a:r>
              <a:rPr lang="en-US" sz="2000" dirty="0">
                <a:latin typeface="Calibri"/>
              </a:rPr>
              <a:t>	</a:t>
            </a:r>
            <a:r>
              <a:rPr lang="en-US" sz="2000" dirty="0" err="1">
                <a:latin typeface="Calibri"/>
              </a:rPr>
              <a:t>aset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keuangan</a:t>
            </a:r>
            <a:r>
              <a:rPr lang="en-US" sz="2000" dirty="0">
                <a:latin typeface="Calibri"/>
              </a:rPr>
              <a:t> – </a:t>
            </a:r>
            <a:r>
              <a:rPr lang="en-US" sz="2000" dirty="0" err="1">
                <a:latin typeface="Calibri"/>
              </a:rPr>
              <a:t>diukur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pada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nilai</a:t>
            </a:r>
            <a:r>
              <a:rPr lang="en-US" sz="2000" dirty="0">
                <a:latin typeface="Calibri"/>
              </a:rPr>
              <a:t> </a:t>
            </a:r>
            <a:r>
              <a:rPr lang="en-US" sz="2000" dirty="0" err="1">
                <a:latin typeface="Calibri"/>
              </a:rPr>
              <a:t>wajar</a:t>
            </a:r>
            <a:endParaRPr lang="en-US" sz="2000" dirty="0">
              <a:latin typeface="Calibri"/>
            </a:endParaRPr>
          </a:p>
          <a:p>
            <a:pPr marL="517525" indent="-517525" algn="just"/>
            <a:endParaRPr lang="en-US" sz="2000" dirty="0">
              <a:solidFill>
                <a:srgbClr val="000000"/>
              </a:solidFill>
              <a:latin typeface="Calibri"/>
            </a:endParaRPr>
          </a:p>
          <a:p>
            <a:pPr marL="517525" indent="-517525" algn="just"/>
            <a:r>
              <a:rPr lang="en-US" sz="2000" dirty="0">
                <a:solidFill>
                  <a:srgbClr val="000000"/>
                </a:solidFill>
                <a:latin typeface="Calibri"/>
              </a:rPr>
              <a:t>*Rp20.500 x 10.000</a:t>
            </a:r>
            <a:endParaRPr lang="en-US" sz="2000" dirty="0">
              <a:latin typeface="Calibri" pitchFamily="34" charset="0"/>
            </a:endParaRPr>
          </a:p>
          <a:p>
            <a:pPr marL="514350" indent="-514350" algn="just"/>
            <a:endParaRPr lang="en-US" sz="20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3552" y="1096288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Calibri" pitchFamily="34" charset="0"/>
              </a:rPr>
              <a:t>Jawaban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Soal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b="1" dirty="0" err="1">
                <a:latin typeface="Calibri" pitchFamily="34" charset="0"/>
              </a:rPr>
              <a:t>Diukur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pada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nilai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wajar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melalui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laba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b="1" dirty="0" err="1">
                <a:latin typeface="Calibri" pitchFamily="34" charset="0"/>
              </a:rPr>
              <a:t>rugi</a:t>
            </a:r>
            <a:endParaRPr lang="en-US" sz="2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990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siina\Desktop\MOM'S\PSAK BARU\gambar ekonomi\ghg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602" y="3984278"/>
            <a:ext cx="1742086" cy="1976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260648"/>
            <a:ext cx="7138987" cy="95557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Ekuitas</a:t>
            </a:r>
            <a:r>
              <a:rPr lang="en-US" dirty="0"/>
              <a:t> (SAK ETAP)</a:t>
            </a:r>
            <a:endParaRPr lang="id-ID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287688" y="2058343"/>
            <a:ext cx="6707088" cy="418147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3000" dirty="0" err="1"/>
              <a:t>Dimiliki</a:t>
            </a:r>
            <a:r>
              <a:rPr lang="en-US" sz="3000" dirty="0"/>
              <a:t> </a:t>
            </a:r>
            <a:r>
              <a:rPr lang="en-US" sz="3000" dirty="0" err="1"/>
              <a:t>hingga</a:t>
            </a:r>
            <a:r>
              <a:rPr lang="en-US" sz="3000" dirty="0"/>
              <a:t> </a:t>
            </a:r>
            <a:r>
              <a:rPr lang="en-US" sz="3000" dirty="0" err="1"/>
              <a:t>jatuh</a:t>
            </a:r>
            <a:r>
              <a:rPr lang="en-US" sz="3000" dirty="0"/>
              <a:t> tempo (</a:t>
            </a:r>
            <a:r>
              <a:rPr lang="en-US" sz="3000" i="1" dirty="0"/>
              <a:t>held to maturity</a:t>
            </a:r>
            <a:r>
              <a:rPr lang="en-US" sz="3000" dirty="0"/>
              <a:t>);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err="1"/>
              <a:t>Diperdagangkan</a:t>
            </a:r>
            <a:r>
              <a:rPr lang="en-US" sz="3000" dirty="0"/>
              <a:t> (</a:t>
            </a:r>
            <a:r>
              <a:rPr lang="en-US" sz="3000" i="1" dirty="0"/>
              <a:t>trading</a:t>
            </a:r>
            <a:r>
              <a:rPr lang="en-US" sz="3000" dirty="0"/>
              <a:t>);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err="1"/>
              <a:t>Tersedia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dijual</a:t>
            </a:r>
            <a:r>
              <a:rPr lang="en-US" sz="3000" dirty="0"/>
              <a:t> (</a:t>
            </a:r>
            <a:r>
              <a:rPr lang="en-US" sz="3000" i="1" dirty="0"/>
              <a:t>available for sale</a:t>
            </a:r>
            <a:r>
              <a:rPr lang="en-US" sz="3000" dirty="0"/>
              <a:t>).</a:t>
            </a:r>
            <a:endParaRPr lang="id-ID" sz="3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62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25138-BD9E-449C-AA73-B6329778F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024" y="2768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68565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260648"/>
            <a:ext cx="7138987" cy="955576"/>
          </a:xfrm>
        </p:spPr>
        <p:txBody>
          <a:bodyPr/>
          <a:lstStyle/>
          <a:p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991544" y="1767806"/>
            <a:ext cx="8003232" cy="281332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600" dirty="0" err="1"/>
              <a:t>Aset</a:t>
            </a:r>
            <a:r>
              <a:rPr lang="en-US" sz="2600" dirty="0"/>
              <a:t> </a:t>
            </a:r>
            <a:r>
              <a:rPr lang="en-US" sz="2600" dirty="0" err="1"/>
              <a:t>keuangan</a:t>
            </a:r>
            <a:r>
              <a:rPr lang="en-US" sz="2600" dirty="0"/>
              <a:t> yang </a:t>
            </a:r>
            <a:r>
              <a:rPr lang="en-US" sz="2600" dirty="0" err="1"/>
              <a:t>diukur</a:t>
            </a:r>
            <a:r>
              <a:rPr lang="en-US" sz="2600" dirty="0"/>
              <a:t> </a:t>
            </a:r>
            <a:r>
              <a:rPr lang="en-US" sz="2600" b="1" dirty="0" err="1"/>
              <a:t>pada</a:t>
            </a:r>
            <a:r>
              <a:rPr lang="en-US" sz="2600" b="1" dirty="0"/>
              <a:t> </a:t>
            </a:r>
            <a:r>
              <a:rPr lang="en-US" sz="2600" b="1" dirty="0" err="1"/>
              <a:t>nilai</a:t>
            </a:r>
            <a:r>
              <a:rPr lang="en-US" sz="2600" b="1" dirty="0"/>
              <a:t> </a:t>
            </a:r>
            <a:r>
              <a:rPr lang="en-US" sz="2600" b="1" dirty="0" err="1"/>
              <a:t>wajar</a:t>
            </a:r>
            <a:r>
              <a:rPr lang="en-US" sz="2600" b="1" dirty="0"/>
              <a:t> </a:t>
            </a:r>
            <a:r>
              <a:rPr lang="en-US" sz="2600" dirty="0" err="1"/>
              <a:t>melalui</a:t>
            </a:r>
            <a:r>
              <a:rPr lang="en-US" sz="2600" dirty="0"/>
              <a:t> </a:t>
            </a:r>
            <a:r>
              <a:rPr lang="en-US" sz="2600" dirty="0" err="1"/>
              <a:t>laba</a:t>
            </a:r>
            <a:r>
              <a:rPr lang="en-US" sz="2600" dirty="0"/>
              <a:t> </a:t>
            </a:r>
            <a:r>
              <a:rPr lang="en-US" sz="2600" dirty="0" err="1"/>
              <a:t>rugi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aset</a:t>
            </a:r>
            <a:r>
              <a:rPr lang="en-US" sz="2600" dirty="0"/>
              <a:t> </a:t>
            </a:r>
            <a:r>
              <a:rPr lang="en-US" sz="2600" dirty="0" err="1"/>
              <a:t>keuangan</a:t>
            </a:r>
            <a:r>
              <a:rPr lang="en-US" sz="2600" dirty="0"/>
              <a:t> yang </a:t>
            </a:r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err="1">
                <a:solidFill>
                  <a:srgbClr val="FF0000"/>
                </a:solidFill>
              </a:rPr>
              <a:t>salah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satu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kondisi</a:t>
            </a:r>
            <a:r>
              <a:rPr lang="en-US" sz="2600" dirty="0"/>
              <a:t> </a:t>
            </a:r>
            <a:r>
              <a:rPr lang="en-US" sz="2600" dirty="0" err="1"/>
              <a:t>berikut</a:t>
            </a:r>
            <a:r>
              <a:rPr lang="en-US" sz="2600" dirty="0"/>
              <a:t>:</a:t>
            </a:r>
          </a:p>
          <a:p>
            <a:pPr marL="514350" indent="-336550">
              <a:buAutoNum type="alphaLcPeriod"/>
            </a:pPr>
            <a:r>
              <a:rPr lang="en-US" sz="2600" dirty="0" err="1"/>
              <a:t>Diklasifikasikan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kelompok</a:t>
            </a:r>
            <a:r>
              <a:rPr lang="en-US" sz="2600" dirty="0"/>
              <a:t> </a:t>
            </a:r>
            <a:r>
              <a:rPr lang="en-US" sz="2600" dirty="0" err="1"/>
              <a:t>diperdagangkan</a:t>
            </a:r>
            <a:endParaRPr lang="en-US" sz="2600" dirty="0"/>
          </a:p>
          <a:p>
            <a:pPr marL="514350" indent="-336550">
              <a:buAutoNum type="alphaLcPeriod"/>
            </a:pPr>
            <a:r>
              <a:rPr lang="en-US" sz="2600" dirty="0" err="1"/>
              <a:t>Saat</a:t>
            </a:r>
            <a:r>
              <a:rPr lang="en-US" sz="2600" dirty="0"/>
              <a:t> </a:t>
            </a:r>
            <a:r>
              <a:rPr lang="en-US" sz="2600" dirty="0" err="1"/>
              <a:t>pengakuan</a:t>
            </a:r>
            <a:r>
              <a:rPr lang="en-US" sz="2600" dirty="0"/>
              <a:t> </a:t>
            </a:r>
            <a:r>
              <a:rPr lang="en-US" sz="2600" dirty="0" err="1"/>
              <a:t>awal</a:t>
            </a:r>
            <a:r>
              <a:rPr lang="en-US" sz="2600" dirty="0"/>
              <a:t> </a:t>
            </a:r>
            <a:r>
              <a:rPr lang="en-US" sz="2600" dirty="0" err="1"/>
              <a:t>ditetapkan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</a:t>
            </a:r>
            <a:r>
              <a:rPr lang="en-US" sz="2600" dirty="0" err="1"/>
              <a:t>entitas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diukur</a:t>
            </a:r>
            <a:r>
              <a:rPr lang="en-US" sz="2600" dirty="0"/>
              <a:t> </a:t>
            </a:r>
            <a:r>
              <a:rPr lang="en-US" sz="2600" dirty="0" err="1"/>
              <a:t>melalui</a:t>
            </a:r>
            <a:r>
              <a:rPr lang="en-US" sz="2600" dirty="0"/>
              <a:t> </a:t>
            </a:r>
            <a:r>
              <a:rPr lang="en-US" sz="2600" dirty="0" err="1"/>
              <a:t>laba</a:t>
            </a:r>
            <a:r>
              <a:rPr lang="en-US" sz="2600" dirty="0"/>
              <a:t> </a:t>
            </a:r>
            <a:r>
              <a:rPr lang="en-US" sz="2600" dirty="0" err="1"/>
              <a:t>rugi</a:t>
            </a:r>
            <a:endParaRPr lang="en-US" sz="2600" dirty="0"/>
          </a:p>
          <a:p>
            <a:pPr marL="457200" indent="-457200">
              <a:buNone/>
            </a:pPr>
            <a:endParaRPr lang="id-ID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991544" y="4869162"/>
            <a:ext cx="8003232" cy="7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r>
              <a:rPr lang="en-US" sz="2000" b="1" kern="0" dirty="0" err="1">
                <a:latin typeface="Calibri" panose="020F0502020204030204" pitchFamily="34" charset="0"/>
              </a:rPr>
              <a:t>Untuk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memenuhi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salah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satu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dari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kedua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kondisi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di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atas</a:t>
            </a:r>
            <a:r>
              <a:rPr lang="en-US" sz="2000" b="1" kern="0" dirty="0">
                <a:latin typeface="Calibri" panose="020F0502020204030204" pitchFamily="34" charset="0"/>
              </a:rPr>
              <a:t>, </a:t>
            </a:r>
            <a:r>
              <a:rPr lang="en-US" sz="2000" b="1" kern="0" dirty="0" err="1">
                <a:latin typeface="Calibri" panose="020F0502020204030204" pitchFamily="34" charset="0"/>
              </a:rPr>
              <a:t>entitas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harus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memenuhi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seperti</a:t>
            </a:r>
            <a:r>
              <a:rPr lang="en-US" sz="2000" b="1" kern="0" dirty="0">
                <a:latin typeface="Calibri" panose="020F0502020204030204" pitchFamily="34" charset="0"/>
              </a:rPr>
              <a:t> yang </a:t>
            </a:r>
            <a:r>
              <a:rPr lang="en-US" sz="2000" b="1" kern="0" dirty="0" err="1">
                <a:latin typeface="Calibri" panose="020F0502020204030204" pitchFamily="34" charset="0"/>
              </a:rPr>
              <a:t>disyaratkan</a:t>
            </a:r>
            <a:r>
              <a:rPr lang="en-US" sz="2000" b="1" kern="0" dirty="0">
                <a:latin typeface="Calibri" panose="020F0502020204030204" pitchFamily="34" charset="0"/>
              </a:rPr>
              <a:t> </a:t>
            </a:r>
            <a:r>
              <a:rPr lang="en-US" sz="2000" b="1" kern="0" dirty="0" err="1">
                <a:latin typeface="Calibri" panose="020F0502020204030204" pitchFamily="34" charset="0"/>
              </a:rPr>
              <a:t>oleh</a:t>
            </a:r>
            <a:r>
              <a:rPr lang="en-US" sz="2000" b="1" kern="0" dirty="0">
                <a:latin typeface="Calibri" panose="020F0502020204030204" pitchFamily="34" charset="0"/>
              </a:rPr>
              <a:t> PSAK 55.</a:t>
            </a:r>
          </a:p>
          <a:p>
            <a:pPr marL="457200" indent="-4572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defRPr/>
            </a:pPr>
            <a:endParaRPr lang="id-ID" sz="2000" kern="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260648"/>
            <a:ext cx="7138987" cy="955576"/>
          </a:xfrm>
        </p:spPr>
        <p:txBody>
          <a:bodyPr/>
          <a:lstStyle/>
          <a:p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93273" y="1330036"/>
            <a:ext cx="8401503" cy="440322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 err="1"/>
              <a:t>Investasi</a:t>
            </a:r>
            <a:r>
              <a:rPr lang="en-US" sz="2200" dirty="0"/>
              <a:t> </a:t>
            </a:r>
            <a:r>
              <a:rPr lang="en-US" sz="2200" u="sng" dirty="0" err="1"/>
              <a:t>dimiliki</a:t>
            </a:r>
            <a:r>
              <a:rPr lang="en-US" sz="2200" u="sng" dirty="0"/>
              <a:t> </a:t>
            </a:r>
            <a:r>
              <a:rPr lang="en-US" sz="2200" u="sng" dirty="0" err="1"/>
              <a:t>hingga</a:t>
            </a:r>
            <a:r>
              <a:rPr lang="en-US" sz="2200" u="sng" dirty="0"/>
              <a:t> </a:t>
            </a:r>
            <a:r>
              <a:rPr lang="en-US" sz="2200" u="sng" dirty="0" err="1"/>
              <a:t>jatuh</a:t>
            </a:r>
            <a:r>
              <a:rPr lang="en-US" sz="2200" u="sng" dirty="0"/>
              <a:t> tempo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aset</a:t>
            </a:r>
            <a:r>
              <a:rPr lang="en-US" sz="2200" dirty="0"/>
              <a:t> </a:t>
            </a:r>
            <a:r>
              <a:rPr lang="en-US" sz="2200" dirty="0" err="1"/>
              <a:t>keuangan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FF0000"/>
                </a:solidFill>
              </a:rPr>
              <a:t>nonderivatif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FF0000"/>
                </a:solidFill>
              </a:rPr>
              <a:t>pembayaran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tetap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atau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telah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ditentukan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FF0000"/>
                </a:solidFill>
              </a:rPr>
              <a:t>jatuh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temponya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telah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ditetapkan</a:t>
            </a:r>
            <a:r>
              <a:rPr lang="en-US" sz="2200" dirty="0"/>
              <a:t>,  </a:t>
            </a:r>
            <a:r>
              <a:rPr lang="en-US" sz="2200" dirty="0" err="1"/>
              <a:t>serta</a:t>
            </a:r>
            <a:r>
              <a:rPr lang="en-US" sz="2200" dirty="0"/>
              <a:t> </a:t>
            </a:r>
            <a:r>
              <a:rPr lang="en-US" sz="2200" dirty="0" err="1"/>
              <a:t>entitas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FF0000"/>
                </a:solidFill>
              </a:rPr>
              <a:t>memiliki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intensi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positif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dan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kemampuan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aset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</a:t>
            </a:r>
            <a:r>
              <a:rPr lang="en-US" sz="2200" dirty="0" err="1"/>
              <a:t>hingga</a:t>
            </a:r>
            <a:r>
              <a:rPr lang="en-US" sz="2200" dirty="0"/>
              <a:t> </a:t>
            </a:r>
            <a:r>
              <a:rPr lang="en-US" sz="2200" dirty="0" err="1"/>
              <a:t>jatuh</a:t>
            </a:r>
            <a:r>
              <a:rPr lang="en-US" sz="2200" dirty="0"/>
              <a:t> tempo, </a:t>
            </a:r>
            <a:r>
              <a:rPr lang="en-US" sz="2200" dirty="0" err="1"/>
              <a:t>kecuali</a:t>
            </a:r>
            <a:r>
              <a:rPr lang="en-US" sz="2200" dirty="0"/>
              <a:t>:</a:t>
            </a:r>
          </a:p>
          <a:p>
            <a:pPr marL="514350" indent="-336550">
              <a:buAutoNum type="alphaLcPeriod"/>
            </a:pPr>
            <a:r>
              <a:rPr lang="en-US" sz="2200" dirty="0" err="1"/>
              <a:t>Investasi</a:t>
            </a:r>
            <a:r>
              <a:rPr lang="en-US" sz="2200" dirty="0"/>
              <a:t> yang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saat</a:t>
            </a:r>
            <a:r>
              <a:rPr lang="en-US" sz="2200" dirty="0"/>
              <a:t> </a:t>
            </a:r>
            <a:r>
              <a:rPr lang="en-US" sz="2200" dirty="0" err="1"/>
              <a:t>pengakuan</a:t>
            </a:r>
            <a:r>
              <a:rPr lang="en-US" sz="2200" dirty="0"/>
              <a:t> </a:t>
            </a:r>
            <a:r>
              <a:rPr lang="en-US" sz="2200" dirty="0" err="1"/>
              <a:t>awal</a:t>
            </a:r>
            <a:r>
              <a:rPr lang="en-US" sz="2200" dirty="0"/>
              <a:t> </a:t>
            </a:r>
            <a:r>
              <a:rPr lang="en-US" sz="2200" dirty="0" err="1"/>
              <a:t>ditetapkan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aset</a:t>
            </a:r>
            <a:r>
              <a:rPr lang="en-US" sz="2200" dirty="0"/>
              <a:t> </a:t>
            </a:r>
            <a:r>
              <a:rPr lang="en-US" sz="2200" dirty="0" err="1"/>
              <a:t>keuangan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diukur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wajar</a:t>
            </a:r>
            <a:r>
              <a:rPr lang="en-US" sz="2200" dirty="0"/>
              <a:t> </a:t>
            </a:r>
            <a:r>
              <a:rPr lang="en-US" sz="2200" dirty="0" err="1"/>
              <a:t>melalui</a:t>
            </a:r>
            <a:r>
              <a:rPr lang="en-US" sz="2200" dirty="0"/>
              <a:t> </a:t>
            </a:r>
            <a:r>
              <a:rPr lang="en-US" sz="2200" dirty="0" err="1"/>
              <a:t>laba</a:t>
            </a:r>
            <a:r>
              <a:rPr lang="en-US" sz="2200" dirty="0"/>
              <a:t> </a:t>
            </a:r>
            <a:r>
              <a:rPr lang="en-US" sz="2200" dirty="0" err="1"/>
              <a:t>rugi</a:t>
            </a:r>
            <a:r>
              <a:rPr lang="en-US" sz="2200" dirty="0"/>
              <a:t>,</a:t>
            </a:r>
          </a:p>
          <a:p>
            <a:pPr marL="514350" indent="-336550">
              <a:buAutoNum type="alphaLcPeriod"/>
            </a:pPr>
            <a:r>
              <a:rPr lang="en-US" sz="2200" dirty="0" err="1"/>
              <a:t>Investasi</a:t>
            </a:r>
            <a:r>
              <a:rPr lang="en-US" sz="2200" dirty="0"/>
              <a:t> yang </a:t>
            </a:r>
            <a:r>
              <a:rPr lang="en-US" sz="2200" dirty="0" err="1"/>
              <a:t>ditetapkan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entitas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kelompok</a:t>
            </a:r>
            <a:r>
              <a:rPr lang="en-US" sz="2200" dirty="0"/>
              <a:t> </a:t>
            </a:r>
            <a:r>
              <a:rPr lang="en-US" sz="2200" dirty="0" err="1"/>
              <a:t>tersedia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dijual</a:t>
            </a:r>
            <a:r>
              <a:rPr lang="en-US" sz="2200" dirty="0"/>
              <a:t>, </a:t>
            </a:r>
            <a:r>
              <a:rPr lang="en-US" sz="2200" dirty="0" err="1"/>
              <a:t>dan</a:t>
            </a:r>
            <a:endParaRPr lang="en-US" sz="2200" dirty="0"/>
          </a:p>
          <a:p>
            <a:pPr marL="514350" indent="-336550">
              <a:buAutoNum type="alphaLcPeriod"/>
            </a:pPr>
            <a:r>
              <a:rPr lang="en-US" sz="2200" dirty="0" err="1"/>
              <a:t>Investasi</a:t>
            </a:r>
            <a:r>
              <a:rPr lang="en-US" sz="2200" dirty="0"/>
              <a:t> yang </a:t>
            </a:r>
            <a:r>
              <a:rPr lang="en-US" sz="2200" dirty="0" err="1"/>
              <a:t>memenuhi</a:t>
            </a:r>
            <a:r>
              <a:rPr lang="en-US" sz="2200" dirty="0"/>
              <a:t> </a:t>
            </a:r>
            <a:r>
              <a:rPr lang="en-US" sz="2200" dirty="0" err="1"/>
              <a:t>kriteria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pinjaman</a:t>
            </a:r>
            <a:r>
              <a:rPr lang="en-US" sz="2200" dirty="0"/>
              <a:t> yang </a:t>
            </a:r>
            <a:r>
              <a:rPr lang="en-US" sz="2200" dirty="0" err="1"/>
              <a:t>diberikan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piutang</a:t>
            </a:r>
            <a:r>
              <a:rPr lang="en-US" sz="2200" dirty="0"/>
              <a:t>.</a:t>
            </a:r>
          </a:p>
          <a:p>
            <a:pPr marL="457200" indent="-457200">
              <a:buNone/>
            </a:pPr>
            <a:endParaRPr lang="id-ID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260648"/>
            <a:ext cx="7138987" cy="955576"/>
          </a:xfrm>
        </p:spPr>
        <p:txBody>
          <a:bodyPr/>
          <a:lstStyle/>
          <a:p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991544" y="1556792"/>
            <a:ext cx="8003232" cy="468052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200" dirty="0" err="1"/>
              <a:t>Pinjaman</a:t>
            </a:r>
            <a:r>
              <a:rPr lang="en-US" sz="2200" dirty="0"/>
              <a:t> yang </a:t>
            </a:r>
            <a:r>
              <a:rPr lang="en-US" sz="2200" dirty="0" err="1"/>
              <a:t>diberikan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piutang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aset</a:t>
            </a:r>
            <a:r>
              <a:rPr lang="en-US" sz="2200" dirty="0"/>
              <a:t> </a:t>
            </a:r>
            <a:r>
              <a:rPr lang="en-US" sz="2200" dirty="0" err="1"/>
              <a:t>keuangan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FF0000"/>
                </a:solidFill>
              </a:rPr>
              <a:t>nonderivatif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FF0000"/>
                </a:solidFill>
              </a:rPr>
              <a:t>pembayaran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tetap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FF0000"/>
                </a:solidFill>
              </a:rPr>
              <a:t>tidak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memiliki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kuotasi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pasar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aktif</a:t>
            </a:r>
            <a:r>
              <a:rPr lang="en-US" sz="2200" dirty="0"/>
              <a:t>, </a:t>
            </a:r>
            <a:r>
              <a:rPr lang="en-US" sz="2200" dirty="0" err="1"/>
              <a:t>kecuali</a:t>
            </a:r>
            <a:r>
              <a:rPr lang="en-US" sz="2200" dirty="0"/>
              <a:t> </a:t>
            </a:r>
            <a:r>
              <a:rPr lang="en-US" sz="2200" dirty="0" err="1"/>
              <a:t>pinjaman</a:t>
            </a:r>
            <a:r>
              <a:rPr lang="en-US" sz="2200" dirty="0"/>
              <a:t> yang </a:t>
            </a:r>
            <a:r>
              <a:rPr lang="en-US" sz="2200" dirty="0" err="1"/>
              <a:t>diberikan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piutang</a:t>
            </a:r>
            <a:r>
              <a:rPr lang="en-US" sz="2200" dirty="0"/>
              <a:t>:</a:t>
            </a:r>
          </a:p>
          <a:p>
            <a:pPr marL="514350" indent="-336550">
              <a:buAutoNum type="alphaLcPeriod"/>
            </a:pPr>
            <a:r>
              <a:rPr lang="en-US" sz="2200" dirty="0" err="1"/>
              <a:t>dimaksudkan</a:t>
            </a:r>
            <a:r>
              <a:rPr lang="en-US" sz="2200" dirty="0"/>
              <a:t> </a:t>
            </a:r>
            <a:r>
              <a:rPr lang="en-US" sz="2200" dirty="0" err="1"/>
              <a:t>dijual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waktu</a:t>
            </a:r>
            <a:r>
              <a:rPr lang="en-US" sz="2200" dirty="0"/>
              <a:t> </a:t>
            </a:r>
            <a:r>
              <a:rPr lang="en-US" sz="2200" dirty="0" err="1"/>
              <a:t>dekat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diklasifikasikan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kelompok</a:t>
            </a:r>
            <a:r>
              <a:rPr lang="en-US" sz="2200" dirty="0"/>
              <a:t> </a:t>
            </a:r>
            <a:r>
              <a:rPr lang="en-US" sz="2200" dirty="0" err="1"/>
              <a:t>diperdagangkan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yang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saat</a:t>
            </a:r>
            <a:r>
              <a:rPr lang="en-US" sz="2200" dirty="0"/>
              <a:t> </a:t>
            </a:r>
            <a:r>
              <a:rPr lang="en-US" sz="2200" dirty="0" err="1"/>
              <a:t>pengakuan</a:t>
            </a:r>
            <a:r>
              <a:rPr lang="en-US" sz="2200" dirty="0"/>
              <a:t> </a:t>
            </a:r>
            <a:r>
              <a:rPr lang="en-US" sz="2200" dirty="0" err="1"/>
              <a:t>awal</a:t>
            </a:r>
            <a:r>
              <a:rPr lang="en-US" sz="2200" dirty="0"/>
              <a:t> </a:t>
            </a:r>
            <a:r>
              <a:rPr lang="en-US" sz="2200" dirty="0" err="1"/>
              <a:t>ditetapkan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aset</a:t>
            </a:r>
            <a:r>
              <a:rPr lang="en-US" sz="2200" dirty="0"/>
              <a:t> </a:t>
            </a:r>
            <a:r>
              <a:rPr lang="en-US" sz="2200" dirty="0" err="1"/>
              <a:t>keuangan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diukur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wajar</a:t>
            </a:r>
            <a:r>
              <a:rPr lang="en-US" sz="2200" dirty="0"/>
              <a:t> </a:t>
            </a:r>
            <a:r>
              <a:rPr lang="en-US" sz="2200" dirty="0" err="1"/>
              <a:t>melalui</a:t>
            </a:r>
            <a:r>
              <a:rPr lang="en-US" sz="2200" dirty="0"/>
              <a:t> </a:t>
            </a:r>
            <a:r>
              <a:rPr lang="en-US" sz="2200" dirty="0" err="1"/>
              <a:t>laba</a:t>
            </a:r>
            <a:r>
              <a:rPr lang="en-US" sz="2200" dirty="0"/>
              <a:t> </a:t>
            </a:r>
            <a:r>
              <a:rPr lang="en-US" sz="2200" dirty="0" err="1"/>
              <a:t>rugi</a:t>
            </a:r>
            <a:r>
              <a:rPr lang="en-US" sz="2200" dirty="0"/>
              <a:t>,</a:t>
            </a:r>
          </a:p>
          <a:p>
            <a:pPr marL="514350" indent="-336550">
              <a:buAutoNum type="alphaLcPeriod"/>
            </a:pPr>
            <a:r>
              <a:rPr lang="en-US" sz="2200" dirty="0" err="1"/>
              <a:t>saat</a:t>
            </a:r>
            <a:r>
              <a:rPr lang="en-US" sz="2200" dirty="0"/>
              <a:t> </a:t>
            </a:r>
            <a:r>
              <a:rPr lang="en-US" sz="2200" dirty="0" err="1"/>
              <a:t>pengakuan</a:t>
            </a:r>
            <a:r>
              <a:rPr lang="en-US" sz="2200" dirty="0"/>
              <a:t> </a:t>
            </a:r>
            <a:r>
              <a:rPr lang="en-US" sz="2200" dirty="0" err="1"/>
              <a:t>awal</a:t>
            </a:r>
            <a:r>
              <a:rPr lang="en-US" sz="2200" dirty="0"/>
              <a:t> </a:t>
            </a:r>
            <a:r>
              <a:rPr lang="en-US" sz="2200" dirty="0" err="1"/>
              <a:t>ditetapkan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tersedia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dijual</a:t>
            </a:r>
            <a:r>
              <a:rPr lang="en-US" sz="2200" dirty="0"/>
              <a:t>, </a:t>
            </a:r>
            <a:r>
              <a:rPr lang="en-US" sz="2200" dirty="0" err="1"/>
              <a:t>atau</a:t>
            </a:r>
            <a:endParaRPr lang="en-US" sz="2200" dirty="0"/>
          </a:p>
          <a:p>
            <a:pPr marL="514350" indent="-336550">
              <a:buAutoNum type="alphaLcPeriod"/>
            </a:pP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pemilik</a:t>
            </a:r>
            <a:r>
              <a:rPr lang="en-US" sz="2200" dirty="0"/>
              <a:t> </a:t>
            </a:r>
            <a:r>
              <a:rPr lang="en-US" sz="2200" dirty="0" err="1"/>
              <a:t>mungkin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memperoleh</a:t>
            </a:r>
            <a:r>
              <a:rPr lang="en-US" sz="2200" dirty="0"/>
              <a:t> </a:t>
            </a:r>
            <a:r>
              <a:rPr lang="en-US" sz="2200" dirty="0" err="1"/>
              <a:t>kembali</a:t>
            </a:r>
            <a:r>
              <a:rPr lang="en-US" sz="2200" dirty="0"/>
              <a:t> </a:t>
            </a:r>
            <a:r>
              <a:rPr lang="en-US" sz="2200" dirty="0" err="1"/>
              <a:t>investasi</a:t>
            </a:r>
            <a:r>
              <a:rPr lang="en-US" sz="2200" dirty="0"/>
              <a:t> </a:t>
            </a:r>
            <a:r>
              <a:rPr lang="en-US" sz="2200" dirty="0" err="1"/>
              <a:t>awal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substansial</a:t>
            </a:r>
            <a:r>
              <a:rPr lang="en-US" sz="2200" dirty="0"/>
              <a:t> </a:t>
            </a:r>
            <a:r>
              <a:rPr lang="en-US" sz="2200" dirty="0" err="1"/>
              <a:t>kecuali</a:t>
            </a:r>
            <a:r>
              <a:rPr lang="en-US" sz="2200" dirty="0"/>
              <a:t> </a:t>
            </a:r>
            <a:r>
              <a:rPr lang="en-US" sz="2200" dirty="0" err="1"/>
              <a:t>disebabkan</a:t>
            </a:r>
            <a:r>
              <a:rPr lang="en-US" sz="2200" dirty="0"/>
              <a:t> </a:t>
            </a:r>
            <a:r>
              <a:rPr lang="en-US" sz="2200" dirty="0" err="1"/>
              <a:t>penurunan</a:t>
            </a:r>
            <a:r>
              <a:rPr lang="en-US" sz="2200" dirty="0"/>
              <a:t> </a:t>
            </a:r>
            <a:r>
              <a:rPr lang="en-US" sz="2200" dirty="0" err="1"/>
              <a:t>kualitas</a:t>
            </a:r>
            <a:r>
              <a:rPr lang="en-US" sz="2200" dirty="0"/>
              <a:t>, dan </a:t>
            </a:r>
            <a:r>
              <a:rPr lang="en-US" sz="2200" dirty="0" err="1"/>
              <a:t>diklasifikasikan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kelompok</a:t>
            </a:r>
            <a:r>
              <a:rPr lang="en-US" sz="2200" dirty="0"/>
              <a:t> </a:t>
            </a:r>
            <a:r>
              <a:rPr lang="en-US" sz="2200" dirty="0" err="1"/>
              <a:t>tersedia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dijual</a:t>
            </a:r>
            <a:endParaRPr lang="en-US" sz="2200" dirty="0"/>
          </a:p>
          <a:p>
            <a:pPr marL="457200" indent="-457200">
              <a:buNone/>
            </a:pPr>
            <a:endParaRPr lang="id-ID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260648"/>
            <a:ext cx="7138987" cy="955576"/>
          </a:xfrm>
        </p:spPr>
        <p:txBody>
          <a:bodyPr/>
          <a:lstStyle/>
          <a:p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75854" y="1482436"/>
            <a:ext cx="9454449" cy="4212348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err="1"/>
              <a:t>Aset</a:t>
            </a:r>
            <a:r>
              <a:rPr lang="en-US" sz="3000" dirty="0"/>
              <a:t> </a:t>
            </a:r>
            <a:r>
              <a:rPr lang="en-US" sz="3000" dirty="0" err="1"/>
              <a:t>keuangan</a:t>
            </a:r>
            <a:r>
              <a:rPr lang="en-US" sz="3000" dirty="0"/>
              <a:t> yang </a:t>
            </a:r>
            <a:r>
              <a:rPr lang="en-US" sz="3000" dirty="0" err="1"/>
              <a:t>diklasifikasikan</a:t>
            </a:r>
            <a:r>
              <a:rPr lang="en-US" sz="3000" dirty="0"/>
              <a:t> </a:t>
            </a:r>
            <a:r>
              <a:rPr lang="en-US" sz="3000" dirty="0" err="1"/>
              <a:t>sebagai</a:t>
            </a:r>
            <a:r>
              <a:rPr lang="en-US" sz="3000" dirty="0"/>
              <a:t> </a:t>
            </a:r>
            <a:r>
              <a:rPr lang="en-US" sz="3000" u="sng" dirty="0" err="1"/>
              <a:t>tersedia</a:t>
            </a:r>
            <a:r>
              <a:rPr lang="en-US" sz="3000" u="sng" dirty="0"/>
              <a:t> </a:t>
            </a:r>
            <a:r>
              <a:rPr lang="en-US" sz="3000" u="sng" dirty="0" err="1"/>
              <a:t>dijual</a:t>
            </a:r>
            <a:r>
              <a:rPr lang="en-US" sz="3000" u="sng" dirty="0"/>
              <a:t> </a:t>
            </a:r>
            <a:r>
              <a:rPr lang="en-US" sz="3000" dirty="0" err="1"/>
              <a:t>adalah</a:t>
            </a:r>
            <a:r>
              <a:rPr lang="en-US" sz="3000" dirty="0"/>
              <a:t> </a:t>
            </a:r>
            <a:r>
              <a:rPr lang="en-US" sz="3000" dirty="0" err="1"/>
              <a:t>aset</a:t>
            </a:r>
            <a:r>
              <a:rPr lang="en-US" sz="3000" dirty="0"/>
              <a:t> </a:t>
            </a:r>
            <a:r>
              <a:rPr lang="en-US" sz="3000" dirty="0" err="1"/>
              <a:t>keuangan</a:t>
            </a:r>
            <a:r>
              <a:rPr lang="en-US" sz="3000" dirty="0"/>
              <a:t> </a:t>
            </a:r>
            <a:r>
              <a:rPr lang="en-US" sz="3000" dirty="0" err="1">
                <a:solidFill>
                  <a:srgbClr val="FF0000"/>
                </a:solidFill>
              </a:rPr>
              <a:t>nonderivatif</a:t>
            </a:r>
            <a:r>
              <a:rPr lang="en-US" sz="3000" dirty="0"/>
              <a:t> yang </a:t>
            </a:r>
            <a:r>
              <a:rPr lang="en-US" sz="3000" dirty="0" err="1"/>
              <a:t>ditetapkan</a:t>
            </a:r>
            <a:r>
              <a:rPr lang="en-US" sz="3000" dirty="0"/>
              <a:t> </a:t>
            </a:r>
            <a:r>
              <a:rPr lang="en-US" sz="3000" dirty="0" err="1"/>
              <a:t>sebagai</a:t>
            </a:r>
            <a:r>
              <a:rPr lang="en-US" sz="3000" dirty="0"/>
              <a:t> </a:t>
            </a:r>
            <a:r>
              <a:rPr lang="en-US" sz="3000" dirty="0" err="1"/>
              <a:t>tersedia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dijual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yang </a:t>
            </a:r>
            <a:r>
              <a:rPr lang="en-US" sz="3000" dirty="0" err="1"/>
              <a:t>tidak</a:t>
            </a:r>
            <a:r>
              <a:rPr lang="en-US" sz="3000" dirty="0"/>
              <a:t> </a:t>
            </a:r>
            <a:r>
              <a:rPr lang="en-US" sz="3000" dirty="0" err="1"/>
              <a:t>diklasifikasikan</a:t>
            </a:r>
            <a:r>
              <a:rPr lang="en-US" sz="3000" dirty="0"/>
              <a:t> </a:t>
            </a:r>
            <a:r>
              <a:rPr lang="en-US" sz="3000" dirty="0" err="1"/>
              <a:t>sebagai</a:t>
            </a:r>
            <a:r>
              <a:rPr lang="en-US" sz="3000" dirty="0"/>
              <a:t> </a:t>
            </a:r>
          </a:p>
          <a:p>
            <a:pPr marL="514350" indent="-514350">
              <a:buAutoNum type="alphaLcParenBoth"/>
            </a:pPr>
            <a:r>
              <a:rPr lang="en-US" sz="3000" dirty="0" err="1"/>
              <a:t>pinjaman</a:t>
            </a:r>
            <a:r>
              <a:rPr lang="en-US" sz="3000" dirty="0"/>
              <a:t> yang </a:t>
            </a:r>
            <a:r>
              <a:rPr lang="en-US" sz="3000" dirty="0" err="1"/>
              <a:t>diberikan</a:t>
            </a:r>
            <a:r>
              <a:rPr lang="en-US" sz="3000" dirty="0"/>
              <a:t> dan </a:t>
            </a:r>
            <a:r>
              <a:rPr lang="en-US" sz="3000" dirty="0" err="1"/>
              <a:t>piutang</a:t>
            </a:r>
            <a:r>
              <a:rPr lang="en-US" sz="3000" dirty="0"/>
              <a:t>, </a:t>
            </a:r>
          </a:p>
          <a:p>
            <a:pPr marL="514350" indent="-514350">
              <a:buAutoNum type="alphaLcParenBoth"/>
            </a:pPr>
            <a:r>
              <a:rPr lang="en-US" sz="3000" dirty="0" err="1"/>
              <a:t>investasi</a:t>
            </a:r>
            <a:r>
              <a:rPr lang="en-US" sz="3000" dirty="0"/>
              <a:t> </a:t>
            </a:r>
            <a:r>
              <a:rPr lang="en-US" sz="3000" dirty="0" err="1"/>
              <a:t>dimiliki</a:t>
            </a:r>
            <a:r>
              <a:rPr lang="en-US" sz="3000" dirty="0"/>
              <a:t> </a:t>
            </a:r>
            <a:r>
              <a:rPr lang="en-US" sz="3000" dirty="0" err="1"/>
              <a:t>hingga</a:t>
            </a:r>
            <a:r>
              <a:rPr lang="en-US" sz="3000" dirty="0"/>
              <a:t> </a:t>
            </a:r>
            <a:r>
              <a:rPr lang="en-US" sz="3000" dirty="0" err="1"/>
              <a:t>jatuh</a:t>
            </a:r>
            <a:r>
              <a:rPr lang="en-US" sz="3000" dirty="0"/>
              <a:t> tempo , </a:t>
            </a:r>
            <a:r>
              <a:rPr lang="en-US" sz="3000" dirty="0" err="1"/>
              <a:t>atau</a:t>
            </a:r>
            <a:endParaRPr lang="en-US" sz="3000" dirty="0"/>
          </a:p>
          <a:p>
            <a:pPr marL="514350" indent="-514350">
              <a:buAutoNum type="alphaLcParenBoth"/>
            </a:pPr>
            <a:r>
              <a:rPr lang="en-US" sz="3000" dirty="0" err="1"/>
              <a:t>aset</a:t>
            </a:r>
            <a:r>
              <a:rPr lang="en-US" sz="3000" dirty="0"/>
              <a:t> </a:t>
            </a:r>
            <a:r>
              <a:rPr lang="en-US" sz="3000" dirty="0" err="1"/>
              <a:t>keuangan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diukur</a:t>
            </a:r>
            <a:r>
              <a:rPr lang="en-US" sz="3000" dirty="0"/>
              <a:t> pada </a:t>
            </a:r>
            <a:r>
              <a:rPr lang="en-US" sz="3000" dirty="0" err="1"/>
              <a:t>nilai</a:t>
            </a:r>
            <a:r>
              <a:rPr lang="en-US" sz="3000" dirty="0"/>
              <a:t> </a:t>
            </a:r>
            <a:r>
              <a:rPr lang="en-US" sz="3000" dirty="0" err="1"/>
              <a:t>wajar</a:t>
            </a:r>
            <a:r>
              <a:rPr lang="en-US" sz="3000" dirty="0"/>
              <a:t> </a:t>
            </a:r>
            <a:r>
              <a:rPr lang="en-US" sz="3000" dirty="0" err="1"/>
              <a:t>melalui</a:t>
            </a:r>
            <a:r>
              <a:rPr lang="en-US" sz="3000" dirty="0"/>
              <a:t> </a:t>
            </a:r>
            <a:r>
              <a:rPr lang="en-US" sz="3000" dirty="0" err="1"/>
              <a:t>laba</a:t>
            </a:r>
            <a:r>
              <a:rPr lang="en-US" sz="3000" dirty="0"/>
              <a:t> </a:t>
            </a:r>
            <a:r>
              <a:rPr lang="en-US" sz="3000" dirty="0" err="1"/>
              <a:t>rugi</a:t>
            </a:r>
            <a:r>
              <a:rPr lang="en-US" sz="3000" dirty="0"/>
              <a:t>.</a:t>
            </a:r>
          </a:p>
          <a:p>
            <a:pPr marL="457200" indent="-457200">
              <a:buNone/>
            </a:pPr>
            <a:endParaRPr lang="id-ID" sz="3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625" y="260648"/>
            <a:ext cx="7138987" cy="955576"/>
          </a:xfrm>
        </p:spPr>
        <p:txBody>
          <a:bodyPr>
            <a:normAutofit/>
          </a:bodyPr>
          <a:lstStyle/>
          <a:p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084731" y="2243807"/>
            <a:ext cx="5770984" cy="2880320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 err="1"/>
              <a:t>Entitas</a:t>
            </a:r>
            <a:r>
              <a:rPr lang="en-US" sz="3000" dirty="0"/>
              <a:t> </a:t>
            </a:r>
            <a:r>
              <a:rPr lang="en-US" sz="3000" dirty="0" err="1"/>
              <a:t>mengakui</a:t>
            </a:r>
            <a:r>
              <a:rPr lang="en-US" sz="3000" dirty="0"/>
              <a:t> </a:t>
            </a:r>
            <a:r>
              <a:rPr lang="en-US" sz="3000" dirty="0" err="1"/>
              <a:t>aset</a:t>
            </a:r>
            <a:r>
              <a:rPr lang="en-US" sz="3000" dirty="0"/>
              <a:t> </a:t>
            </a:r>
            <a:r>
              <a:rPr lang="en-US" sz="3000" dirty="0" err="1"/>
              <a:t>keuangan</a:t>
            </a:r>
            <a:r>
              <a:rPr lang="en-US" sz="3000" dirty="0"/>
              <a:t>, </a:t>
            </a:r>
            <a:r>
              <a:rPr lang="en-US" sz="3000" dirty="0" err="1"/>
              <a:t>jika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hanya</a:t>
            </a:r>
            <a:r>
              <a:rPr lang="en-US" sz="3000" dirty="0"/>
              <a:t> </a:t>
            </a:r>
            <a:r>
              <a:rPr lang="en-US" sz="3000" dirty="0" err="1"/>
              <a:t>jika</a:t>
            </a:r>
            <a:r>
              <a:rPr lang="en-US" sz="3000" dirty="0"/>
              <a:t>, </a:t>
            </a:r>
            <a:r>
              <a:rPr lang="en-US" sz="3000" dirty="0" err="1"/>
              <a:t>menjadi</a:t>
            </a:r>
            <a:r>
              <a:rPr lang="en-US" sz="3000" dirty="0"/>
              <a:t> </a:t>
            </a:r>
            <a:r>
              <a:rPr lang="en-US" sz="3000" dirty="0" err="1"/>
              <a:t>salah</a:t>
            </a:r>
            <a:r>
              <a:rPr lang="en-US" sz="3000" dirty="0"/>
              <a:t> </a:t>
            </a:r>
            <a:r>
              <a:rPr lang="en-US" sz="3000" dirty="0" err="1"/>
              <a:t>satu</a:t>
            </a:r>
            <a:r>
              <a:rPr lang="en-US" sz="3000" dirty="0"/>
              <a:t> </a:t>
            </a:r>
            <a:r>
              <a:rPr lang="en-US" sz="3000" dirty="0" err="1"/>
              <a:t>pihak</a:t>
            </a:r>
            <a:r>
              <a:rPr lang="en-US" sz="3000" dirty="0"/>
              <a:t> </a:t>
            </a:r>
            <a:r>
              <a:rPr lang="en-US" sz="3000" dirty="0" err="1"/>
              <a:t>pada</a:t>
            </a:r>
            <a:r>
              <a:rPr lang="en-US" sz="3000" dirty="0"/>
              <a:t> </a:t>
            </a:r>
            <a:r>
              <a:rPr lang="en-US" sz="3000" dirty="0" err="1"/>
              <a:t>kontrak</a:t>
            </a:r>
            <a:r>
              <a:rPr lang="en-US" sz="3000" dirty="0"/>
              <a:t> </a:t>
            </a:r>
            <a:r>
              <a:rPr lang="en-US" sz="3000" dirty="0" err="1"/>
              <a:t>instrumen</a:t>
            </a:r>
            <a:r>
              <a:rPr lang="en-US" sz="3000" dirty="0"/>
              <a:t> </a:t>
            </a:r>
            <a:r>
              <a:rPr lang="en-US" sz="3000" dirty="0" err="1"/>
              <a:t>tersebut</a:t>
            </a:r>
            <a:r>
              <a:rPr lang="en-US" sz="3000" dirty="0"/>
              <a:t>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id-ID"/>
              <a:t>Akuntansi Keuangan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4098" name="Picture 2" descr="C:\Users\siina\Desktop\MOM'S\PSAK BARU\gambar ekonomi\ftp_bsnss050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529" y="1733873"/>
            <a:ext cx="2237203" cy="195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2967</Words>
  <Application>Microsoft Office PowerPoint</Application>
  <PresentationFormat>Widescreen</PresentationFormat>
  <Paragraphs>553</Paragraphs>
  <Slides>40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Times New Roman</vt:lpstr>
      <vt:lpstr>Trebuchet MS</vt:lpstr>
      <vt:lpstr>Wingdings 3</vt:lpstr>
      <vt:lpstr>Facet</vt:lpstr>
      <vt:lpstr>INVESTASI - BONDS</vt:lpstr>
      <vt:lpstr>Klasifikasi Aset Keuangan</vt:lpstr>
      <vt:lpstr>PowerPoint Presentation</vt:lpstr>
      <vt:lpstr>Klasifikasi Efek Utang dan Efek Ekuitas (SAK ETAP)</vt:lpstr>
      <vt:lpstr>Klasifikasi Aset Keuangan</vt:lpstr>
      <vt:lpstr>Klasifikasi Aset Keuangan</vt:lpstr>
      <vt:lpstr>Klasifikasi Aset Keuangan</vt:lpstr>
      <vt:lpstr>Klasifikasi Aset Keuangan</vt:lpstr>
      <vt:lpstr>Pengakuan Awal Aset Keuangan</vt:lpstr>
      <vt:lpstr>Pengukuran Awal Aset Keuangan</vt:lpstr>
      <vt:lpstr>Pengukuran Setelah Pengakuan Awal Aset Keuangan</vt:lpstr>
      <vt:lpstr>Investasi Efek Utang</vt:lpstr>
      <vt:lpstr>Metode Suku Bunga Efektif</vt:lpstr>
      <vt:lpstr>Penyajian Efek pada SAK ETAP</vt:lpstr>
      <vt:lpstr>Pengukuran Efek Akibat Perubahan Nilai Wajar (SAK ETAP)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Investasi Instrumen Utang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INVESTASI - BONDS</dc:title>
  <dc:creator>hotma mentalita</dc:creator>
  <cp:lastModifiedBy>hrd@iwk.co.id</cp:lastModifiedBy>
  <cp:revision>5</cp:revision>
  <dcterms:created xsi:type="dcterms:W3CDTF">2020-04-15T13:32:17Z</dcterms:created>
  <dcterms:modified xsi:type="dcterms:W3CDTF">2022-07-28T08:13:15Z</dcterms:modified>
</cp:coreProperties>
</file>